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sldIdLst>
    <p:sldId id="272" r:id="rId2"/>
    <p:sldId id="273" r:id="rId3"/>
    <p:sldId id="256" r:id="rId4"/>
    <p:sldId id="259" r:id="rId5"/>
    <p:sldId id="257" r:id="rId6"/>
    <p:sldId id="258" r:id="rId7"/>
    <p:sldId id="260" r:id="rId8"/>
    <p:sldId id="261" r:id="rId9"/>
    <p:sldId id="262" r:id="rId10"/>
    <p:sldId id="263" r:id="rId11"/>
    <p:sldId id="264" r:id="rId12"/>
    <p:sldId id="276" r:id="rId13"/>
    <p:sldId id="265" r:id="rId14"/>
    <p:sldId id="266" r:id="rId15"/>
    <p:sldId id="267" r:id="rId16"/>
    <p:sldId id="268" r:id="rId17"/>
    <p:sldId id="269" r:id="rId18"/>
    <p:sldId id="277" r:id="rId19"/>
    <p:sldId id="270" r:id="rId20"/>
    <p:sldId id="271" r:id="rId21"/>
    <p:sldId id="278" r:id="rId22"/>
    <p:sldId id="279" r:id="rId23"/>
    <p:sldId id="281" r:id="rId24"/>
    <p:sldId id="280"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660"/>
  </p:normalViewPr>
  <p:slideViewPr>
    <p:cSldViewPr>
      <p:cViewPr varScale="1">
        <p:scale>
          <a:sx n="65" d="100"/>
          <a:sy n="65" d="100"/>
        </p:scale>
        <p:origin x="-141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838484E3-EFEA-454D-B572-20B44D3FADA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8484E3-EFEA-454D-B572-20B44D3FADAC}" type="slidenum">
              <a:rPr lang="el-GR" smtClean="0"/>
              <a:pPr/>
              <a:t>‹#›</a:t>
            </a:fld>
            <a:endParaRPr lang="el-G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8484E3-EFEA-454D-B572-20B44D3FADAC}" type="slidenum">
              <a:rPr lang="el-GR" smtClean="0"/>
              <a:pPr/>
              <a:t>‹#›</a:t>
            </a:fld>
            <a:endParaRPr lang="el-G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8484E3-EFEA-454D-B572-20B44D3FADAC}" type="slidenum">
              <a:rPr lang="el-GR" smtClean="0"/>
              <a:pPr/>
              <a:t>‹#›</a:t>
            </a:fld>
            <a:endParaRPr lang="el-G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8484E3-EFEA-454D-B572-20B44D3FADA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38484E3-EFEA-454D-B572-20B44D3FADAC}" type="slidenum">
              <a:rPr lang="el-GR" smtClean="0"/>
              <a:pPr/>
              <a:t>‹#›</a:t>
            </a:fld>
            <a:endParaRPr lang="el-G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38484E3-EFEA-454D-B572-20B44D3FADAC}" type="slidenum">
              <a:rPr lang="el-GR" smtClean="0"/>
              <a:pPr/>
              <a:t>‹#›</a:t>
            </a:fld>
            <a:endParaRPr lang="el-G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38484E3-EFEA-454D-B572-20B44D3FADAC}" type="slidenum">
              <a:rPr lang="el-GR" smtClean="0"/>
              <a:pPr/>
              <a:t>‹#›</a:t>
            </a:fld>
            <a:endParaRPr lang="el-G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38484E3-EFEA-454D-B572-20B44D3FADAC}" type="slidenum">
              <a:rPr lang="el-GR" smtClean="0"/>
              <a:pPr/>
              <a:t>‹#›</a:t>
            </a:fld>
            <a:endParaRPr lang="el-G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38484E3-EFEA-454D-B572-20B44D3FADAC}" type="slidenum">
              <a:rPr lang="el-GR" smtClean="0"/>
              <a:pPr/>
              <a:t>‹#›</a:t>
            </a:fld>
            <a:endParaRPr lang="el-G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F4C9C1-140B-49CC-BDB0-D75CB3DB11C0}" type="datetimeFigureOut">
              <a:rPr lang="el-GR" smtClean="0"/>
              <a:pPr/>
              <a:t>8/5/2017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838484E3-EFEA-454D-B572-20B44D3FADAC}"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F4C9C1-140B-49CC-BDB0-D75CB3DB11C0}" type="datetimeFigureOut">
              <a:rPr lang="el-GR" smtClean="0"/>
              <a:pPr/>
              <a:t>8/5/2017</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8484E3-EFEA-454D-B572-20B44D3FADAC}"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ideo" Target="file:///C:\Documents%20and%20Settings\user\&#932;&#945;%20&#941;&#947;&#947;&#961;&#945;&#966;&#940;%20&#956;&#959;&#965;\Downloads\Were_The_Superhumans_Rio_Paralympics_2016_Trailer_.wmv"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214546" y="285728"/>
            <a:ext cx="4422787" cy="6350366"/>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pic>
      <p:sp>
        <p:nvSpPr>
          <p:cNvPr id="5" name="4 - Ορθογώνιο"/>
          <p:cNvSpPr/>
          <p:nvPr/>
        </p:nvSpPr>
        <p:spPr>
          <a:xfrm>
            <a:off x="2714612" y="642918"/>
            <a:ext cx="28575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6929454" y="5572140"/>
            <a:ext cx="2214546" cy="923330"/>
          </a:xfrm>
          <a:prstGeom prst="rect">
            <a:avLst/>
          </a:prstGeom>
          <a:noFill/>
        </p:spPr>
        <p:txBody>
          <a:bodyPr wrap="square" rtlCol="0">
            <a:spAutoFit/>
          </a:bodyPr>
          <a:lstStyle/>
          <a:p>
            <a:pPr algn="ctr"/>
            <a:r>
              <a:rPr lang="el-GR" b="1" i="1" dirty="0" smtClean="0"/>
              <a:t>Γιαννίκη Εύα</a:t>
            </a:r>
          </a:p>
          <a:p>
            <a:pPr algn="ctr"/>
            <a:r>
              <a:rPr lang="el-GR" b="1" i="1" dirty="0" smtClean="0"/>
              <a:t>Κακάλια Σοφία</a:t>
            </a:r>
          </a:p>
          <a:p>
            <a:pPr algn="ctr"/>
            <a:r>
              <a:rPr lang="el-GR" b="1" i="1" dirty="0" smtClean="0"/>
              <a:t>Μπαντή Κυριακή</a:t>
            </a:r>
            <a:endParaRPr lang="el-GR" b="1"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356"/>
            <a:ext cx="8229600" cy="1143000"/>
          </a:xfrm>
        </p:spPr>
        <p:txBody>
          <a:bodyPr>
            <a:noAutofit/>
          </a:bodyPr>
          <a:lstStyle/>
          <a:p>
            <a:r>
              <a:rPr lang="en-US" sz="4000" b="1" i="1" dirty="0" smtClean="0">
                <a:latin typeface="Comic Sans MS" pitchFamily="66" charset="0"/>
              </a:rPr>
              <a:t>ΠΕΚΙΝΟ 2008</a:t>
            </a:r>
            <a:r>
              <a:rPr lang="el-GR" sz="4000" b="1" i="1" dirty="0" smtClean="0">
                <a:latin typeface="Comic Sans MS" pitchFamily="66" charset="0"/>
              </a:rPr>
              <a:t/>
            </a:r>
            <a:br>
              <a:rPr lang="el-GR" sz="4000" b="1" i="1" dirty="0" smtClean="0">
                <a:latin typeface="Comic Sans MS" pitchFamily="66" charset="0"/>
              </a:rPr>
            </a:br>
            <a:endParaRPr lang="el-GR" sz="4000" b="1" i="1" dirty="0">
              <a:latin typeface="Comic Sans MS" pitchFamily="66" charset="0"/>
            </a:endParaRPr>
          </a:p>
        </p:txBody>
      </p:sp>
      <p:sp>
        <p:nvSpPr>
          <p:cNvPr id="3" name="2 - Θέση περιεχομένου"/>
          <p:cNvSpPr>
            <a:spLocks noGrp="1"/>
          </p:cNvSpPr>
          <p:nvPr>
            <p:ph idx="1"/>
          </p:nvPr>
        </p:nvSpPr>
        <p:spPr>
          <a:xfrm>
            <a:off x="0" y="1285860"/>
            <a:ext cx="9144000" cy="5572140"/>
          </a:xfrm>
        </p:spPr>
        <p:txBody>
          <a:bodyPr>
            <a:normAutofit/>
          </a:bodyPr>
          <a:lstStyle/>
          <a:p>
            <a:pPr algn="just">
              <a:buNone/>
            </a:pPr>
            <a:r>
              <a:rPr lang="el-GR" dirty="0" smtClean="0"/>
              <a:t>    </a:t>
            </a:r>
            <a:r>
              <a:rPr lang="el-GR" sz="2000" dirty="0" smtClean="0">
                <a:latin typeface="Comic Sans MS" pitchFamily="66" charset="0"/>
              </a:rPr>
              <a:t>Η πιο επιτυχημένη ελληνική παρουσία στην Ιστορία των Παραολυμπιακών Αγώνων. Τα ελληνικά «χρώματα» κατέκτησαν συνολικά 24 μετάλλια, εκ των οποίων πέντε χρυσά, που χάρισαν στην Ελλάδα την 20η θέση στην γενική κατάταξη μεταξύ 148 χωρών.</a:t>
            </a:r>
          </a:p>
          <a:p>
            <a:pPr algn="just">
              <a:buNone/>
            </a:pPr>
            <a:r>
              <a:rPr lang="el-GR" sz="2000" dirty="0" smtClean="0">
                <a:latin typeface="Comic Sans MS" pitchFamily="66" charset="0"/>
              </a:rPr>
              <a:t>    Όπως και στην Αθήνα, έτσι και στο Πεκίνο, τη «μερίδα του λέοντος» από πλευράς μεταλλίων κατέκτησε ο </a:t>
            </a:r>
            <a:r>
              <a:rPr lang="el-GR" sz="2000" b="1" dirty="0" smtClean="0">
                <a:latin typeface="Comic Sans MS" pitchFamily="66" charset="0"/>
              </a:rPr>
              <a:t>Χαράλαμπος Ταϊγανίδης</a:t>
            </a:r>
            <a:r>
              <a:rPr lang="el-GR" sz="2000" dirty="0" smtClean="0">
                <a:latin typeface="Comic Sans MS" pitchFamily="66" charset="0"/>
              </a:rPr>
              <a:t>, αφού βρέθηκε στο βάθρο των νικητών συνολικά έξι φορές (2 χρυσά, 3 ασημένια, 1 χάλκινο). </a:t>
            </a:r>
          </a:p>
          <a:p>
            <a:pPr algn="just">
              <a:buNone/>
            </a:pPr>
            <a:r>
              <a:rPr lang="el-GR" sz="2000" dirty="0" smtClean="0">
                <a:latin typeface="Comic Sans MS" pitchFamily="66" charset="0"/>
              </a:rPr>
              <a:t>    Στο υψηλότερο σκαλοπάτι βρέθηκαν ακόμη οι κολυμβητές </a:t>
            </a:r>
            <a:r>
              <a:rPr lang="el-GR" sz="2000" b="1" dirty="0" smtClean="0">
                <a:latin typeface="Comic Sans MS" pitchFamily="66" charset="0"/>
              </a:rPr>
              <a:t>Γιώργος </a:t>
            </a:r>
            <a:r>
              <a:rPr lang="el-GR" sz="2000" b="1" dirty="0" err="1" smtClean="0">
                <a:latin typeface="Comic Sans MS" pitchFamily="66" charset="0"/>
              </a:rPr>
              <a:t>Καπελλάκης</a:t>
            </a:r>
            <a:r>
              <a:rPr lang="el-GR" sz="2000" b="1" dirty="0" smtClean="0">
                <a:latin typeface="Comic Sans MS" pitchFamily="66" charset="0"/>
              </a:rPr>
              <a:t>, Χρήστος </a:t>
            </a:r>
            <a:r>
              <a:rPr lang="el-GR" sz="2000" b="1" dirty="0" err="1" smtClean="0">
                <a:latin typeface="Comic Sans MS" pitchFamily="66" charset="0"/>
              </a:rPr>
              <a:t>Ταμπαξής</a:t>
            </a:r>
            <a:r>
              <a:rPr lang="el-GR" sz="2000" dirty="0" smtClean="0">
                <a:latin typeface="Comic Sans MS" pitchFamily="66" charset="0"/>
              </a:rPr>
              <a:t> και ο </a:t>
            </a:r>
            <a:r>
              <a:rPr lang="el-GR" sz="2000" b="1" dirty="0" smtClean="0">
                <a:latin typeface="Comic Sans MS" pitchFamily="66" charset="0"/>
              </a:rPr>
              <a:t>Πασχάλης </a:t>
            </a:r>
            <a:r>
              <a:rPr lang="el-GR" sz="2000" b="1" dirty="0" err="1" smtClean="0">
                <a:latin typeface="Comic Sans MS" pitchFamily="66" charset="0"/>
              </a:rPr>
              <a:t>Σταθελάκος</a:t>
            </a:r>
            <a:r>
              <a:rPr lang="el-GR" sz="2000" dirty="0" smtClean="0">
                <a:latin typeface="Comic Sans MS" pitchFamily="66" charset="0"/>
              </a:rPr>
              <a:t> στη σφαίρα.</a:t>
            </a:r>
          </a:p>
          <a:p>
            <a:pPr>
              <a:buNone/>
            </a:pPr>
            <a:endParaRPr lang="el-GR" dirty="0"/>
          </a:p>
        </p:txBody>
      </p:sp>
      <p:pic>
        <p:nvPicPr>
          <p:cNvPr id="4" name="3 - Εικόνα" descr="Αποτέλεσμα εικόνας για χρηστος ταμπαξης πεκινο"/>
          <p:cNvPicPr/>
          <p:nvPr/>
        </p:nvPicPr>
        <p:blipFill>
          <a:blip r:embed="rId2" cstate="print"/>
          <a:srcRect/>
          <a:stretch>
            <a:fillRect/>
          </a:stretch>
        </p:blipFill>
        <p:spPr bwMode="auto">
          <a:xfrm>
            <a:off x="2000232" y="4714884"/>
            <a:ext cx="5274310" cy="1857388"/>
          </a:xfrm>
          <a:prstGeom prst="rect">
            <a:avLst/>
          </a:prstGeom>
          <a:noFill/>
          <a:ln w="9525">
            <a:noFill/>
            <a:miter lim="800000"/>
            <a:headEnd/>
            <a:tailEnd/>
          </a:ln>
          <a:effectLst>
            <a:softEdge rad="127000"/>
          </a:effectLst>
        </p:spPr>
      </p:pic>
      <p:sp>
        <p:nvSpPr>
          <p:cNvPr id="6" name="5 - Ορθογώνιο"/>
          <p:cNvSpPr/>
          <p:nvPr/>
        </p:nvSpPr>
        <p:spPr>
          <a:xfrm>
            <a:off x="3714744" y="6572273"/>
            <a:ext cx="3000396" cy="246221"/>
          </a:xfrm>
          <a:prstGeom prst="rect">
            <a:avLst/>
          </a:prstGeom>
        </p:spPr>
        <p:txBody>
          <a:bodyPr wrap="square">
            <a:spAutoFit/>
          </a:bodyPr>
          <a:lstStyle/>
          <a:p>
            <a:pPr algn="ctr"/>
            <a:r>
              <a:rPr lang="el-GR" sz="1000" dirty="0" smtClean="0"/>
              <a:t>Χρήστος </a:t>
            </a:r>
            <a:r>
              <a:rPr lang="el-GR" sz="1000" dirty="0" err="1" smtClean="0"/>
              <a:t>Ταμπαξής</a:t>
            </a:r>
            <a:endParaRPr lang="el-GR" sz="10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b="1" i="1" dirty="0" smtClean="0">
                <a:latin typeface="Comic Sans MS" pitchFamily="66" charset="0"/>
              </a:rPr>
              <a:t>ΛΟΝΔΙΝΟ 2012</a:t>
            </a:r>
            <a:br>
              <a:rPr lang="el-GR" sz="4000" b="1" i="1" dirty="0" smtClean="0">
                <a:latin typeface="Comic Sans MS" pitchFamily="66" charset="0"/>
              </a:rPr>
            </a:br>
            <a:endParaRPr lang="el-GR" sz="4000" b="1" i="1" dirty="0">
              <a:latin typeface="Comic Sans MS" pitchFamily="66" charset="0"/>
            </a:endParaRPr>
          </a:p>
        </p:txBody>
      </p:sp>
      <p:sp>
        <p:nvSpPr>
          <p:cNvPr id="3" name="2 - Θέση περιεχομένου"/>
          <p:cNvSpPr>
            <a:spLocks noGrp="1"/>
          </p:cNvSpPr>
          <p:nvPr>
            <p:ph idx="1"/>
          </p:nvPr>
        </p:nvSpPr>
        <p:spPr>
          <a:xfrm>
            <a:off x="4429124" y="1214422"/>
            <a:ext cx="4714876" cy="5286412"/>
          </a:xfrm>
        </p:spPr>
        <p:txBody>
          <a:bodyPr>
            <a:normAutofit fontScale="77500" lnSpcReduction="20000"/>
          </a:bodyPr>
          <a:lstStyle/>
          <a:p>
            <a:pPr algn="ctr">
              <a:buNone/>
            </a:pPr>
            <a:r>
              <a:rPr lang="el-GR" dirty="0" smtClean="0"/>
              <a:t>    </a:t>
            </a:r>
            <a:r>
              <a:rPr lang="en-US" dirty="0" smtClean="0"/>
              <a:t> </a:t>
            </a:r>
            <a:r>
              <a:rPr lang="el-GR" sz="2300" dirty="0" smtClean="0">
                <a:latin typeface="Comic Sans MS" pitchFamily="66" charset="0"/>
              </a:rPr>
              <a:t>Δώδεκα μετάλλια ήταν ο ελληνικός απολογισμός. </a:t>
            </a:r>
          </a:p>
          <a:p>
            <a:pPr algn="ctr">
              <a:buNone/>
            </a:pPr>
            <a:r>
              <a:rPr lang="el-GR" sz="2300" dirty="0" smtClean="0">
                <a:latin typeface="Comic Sans MS" pitchFamily="66" charset="0"/>
              </a:rPr>
              <a:t>    Απολογισμός ικανοποιητικός, όπως και το γεγονός ότι μέσα από τους Αγώνες του Λονδίνου «ξεπήδησαν» κάποια από τα παιδιά της νέας γενιάς, όπως ο </a:t>
            </a:r>
            <a:r>
              <a:rPr lang="el-GR" sz="2300" b="1" dirty="0" smtClean="0">
                <a:latin typeface="Comic Sans MS" pitchFamily="66" charset="0"/>
              </a:rPr>
              <a:t>Αριστείδης </a:t>
            </a:r>
            <a:r>
              <a:rPr lang="el-GR" sz="2300" b="1" dirty="0" err="1" smtClean="0">
                <a:latin typeface="Comic Sans MS" pitchFamily="66" charset="0"/>
              </a:rPr>
              <a:t>Μακροδημήτρης</a:t>
            </a:r>
            <a:r>
              <a:rPr lang="el-GR" sz="2300" b="1" dirty="0" smtClean="0">
                <a:latin typeface="Comic Sans MS" pitchFamily="66" charset="0"/>
              </a:rPr>
              <a:t> </a:t>
            </a:r>
            <a:r>
              <a:rPr lang="el-GR" sz="2300" dirty="0" smtClean="0">
                <a:latin typeface="Comic Sans MS" pitchFamily="66" charset="0"/>
              </a:rPr>
              <a:t>και η </a:t>
            </a:r>
            <a:r>
              <a:rPr lang="el-GR" sz="2300" b="1" dirty="0" smtClean="0">
                <a:latin typeface="Comic Sans MS" pitchFamily="66" charset="0"/>
              </a:rPr>
              <a:t>Χρυσούλα </a:t>
            </a:r>
            <a:r>
              <a:rPr lang="el-GR" sz="2300" b="1" dirty="0" err="1" smtClean="0">
                <a:latin typeface="Comic Sans MS" pitchFamily="66" charset="0"/>
              </a:rPr>
              <a:t>Αντωνιάδου</a:t>
            </a:r>
            <a:r>
              <a:rPr lang="el-GR" sz="2300" b="1" dirty="0" smtClean="0">
                <a:latin typeface="Comic Sans MS" pitchFamily="66" charset="0"/>
              </a:rPr>
              <a:t> </a:t>
            </a:r>
            <a:r>
              <a:rPr lang="el-GR" sz="2300" dirty="0" smtClean="0">
                <a:latin typeface="Comic Sans MS" pitchFamily="66" charset="0"/>
              </a:rPr>
              <a:t>στην κολύμβηση, η </a:t>
            </a:r>
            <a:r>
              <a:rPr lang="el-GR" sz="2300" b="1" dirty="0" smtClean="0">
                <a:latin typeface="Comic Sans MS" pitchFamily="66" charset="0"/>
              </a:rPr>
              <a:t>Στέλλα Σμαραγδή</a:t>
            </a:r>
            <a:r>
              <a:rPr lang="el-GR" sz="2300" dirty="0" smtClean="0">
                <a:latin typeface="Comic Sans MS" pitchFamily="66" charset="0"/>
              </a:rPr>
              <a:t>, ο </a:t>
            </a:r>
            <a:r>
              <a:rPr lang="el-GR" sz="2300" b="1" dirty="0" smtClean="0">
                <a:latin typeface="Comic Sans MS" pitchFamily="66" charset="0"/>
              </a:rPr>
              <a:t>Ευστράτιος </a:t>
            </a:r>
            <a:r>
              <a:rPr lang="el-GR" sz="2300" b="1" dirty="0" err="1" smtClean="0">
                <a:latin typeface="Comic Sans MS" pitchFamily="66" charset="0"/>
              </a:rPr>
              <a:t>Νικολαίδης</a:t>
            </a:r>
            <a:r>
              <a:rPr lang="el-GR" sz="2300" b="1" dirty="0" smtClean="0">
                <a:latin typeface="Comic Sans MS" pitchFamily="66" charset="0"/>
              </a:rPr>
              <a:t> </a:t>
            </a:r>
            <a:r>
              <a:rPr lang="el-GR" sz="2300" dirty="0" smtClean="0">
                <a:latin typeface="Comic Sans MS" pitchFamily="66" charset="0"/>
              </a:rPr>
              <a:t>και</a:t>
            </a:r>
            <a:r>
              <a:rPr lang="el-GR" sz="2300" b="1" dirty="0" smtClean="0">
                <a:latin typeface="Comic Sans MS" pitchFamily="66" charset="0"/>
              </a:rPr>
              <a:t> </a:t>
            </a:r>
            <a:r>
              <a:rPr lang="el-GR" sz="2300" dirty="0" smtClean="0">
                <a:latin typeface="Comic Sans MS" pitchFamily="66" charset="0"/>
              </a:rPr>
              <a:t>ο </a:t>
            </a:r>
            <a:r>
              <a:rPr lang="el-GR" sz="2300" b="1" dirty="0" smtClean="0">
                <a:latin typeface="Comic Sans MS" pitchFamily="66" charset="0"/>
              </a:rPr>
              <a:t>Μανώλης </a:t>
            </a:r>
            <a:r>
              <a:rPr lang="el-GR" sz="2300" b="1" dirty="0" err="1" smtClean="0">
                <a:latin typeface="Comic Sans MS" pitchFamily="66" charset="0"/>
              </a:rPr>
              <a:t>Στεφανουδάκης</a:t>
            </a:r>
            <a:r>
              <a:rPr lang="el-GR" sz="2300" dirty="0" smtClean="0">
                <a:latin typeface="Comic Sans MS" pitchFamily="66" charset="0"/>
              </a:rPr>
              <a:t> στο στίβο .</a:t>
            </a:r>
          </a:p>
          <a:p>
            <a:pPr algn="ctr">
              <a:buNone/>
            </a:pPr>
            <a:r>
              <a:rPr lang="el-GR" sz="2300" dirty="0" smtClean="0">
                <a:latin typeface="Comic Sans MS" pitchFamily="66" charset="0"/>
              </a:rPr>
              <a:t>    Ο </a:t>
            </a:r>
            <a:r>
              <a:rPr lang="el-GR" sz="2300" dirty="0" err="1" smtClean="0">
                <a:latin typeface="Comic Sans MS" pitchFamily="66" charset="0"/>
              </a:rPr>
              <a:t>Μακροδημήτρης</a:t>
            </a:r>
            <a:r>
              <a:rPr lang="el-GR" sz="2300" dirty="0" smtClean="0">
                <a:latin typeface="Comic Sans MS" pitchFamily="66" charset="0"/>
              </a:rPr>
              <a:t> ήταν ο αθλητής με τα περισσότερα μετάλλια σε ατομικό επίπεδο (συνολικά τρία), ενώ στο βάθρο των νικητών ανέβηκαν και αθλητές με μεγάλη εμπειρία από Παραολυμπιακούς Αγώνες, όπως ο Χαράλαμπος Ταϊγανίδης, η Ανθή Καραγιάννη, ο Χρήστος </a:t>
            </a:r>
            <a:r>
              <a:rPr lang="el-GR" sz="2300" dirty="0" err="1" smtClean="0">
                <a:latin typeface="Comic Sans MS" pitchFamily="66" charset="0"/>
              </a:rPr>
              <a:t>Ταμπαξής</a:t>
            </a:r>
            <a:r>
              <a:rPr lang="el-GR" sz="2300" dirty="0" smtClean="0">
                <a:latin typeface="Comic Sans MS" pitchFamily="66" charset="0"/>
              </a:rPr>
              <a:t> και η Αλεξάνδρα </a:t>
            </a:r>
            <a:r>
              <a:rPr lang="el-GR" sz="2300" dirty="0" err="1" smtClean="0">
                <a:latin typeface="Comic Sans MS" pitchFamily="66" charset="0"/>
              </a:rPr>
              <a:t>Δήμογλου</a:t>
            </a:r>
            <a:r>
              <a:rPr lang="el-GR" sz="2300" dirty="0" smtClean="0">
                <a:latin typeface="Comic Sans MS" pitchFamily="66" charset="0"/>
              </a:rPr>
              <a:t>.</a:t>
            </a:r>
          </a:p>
          <a:p>
            <a:endParaRPr lang="el-GR" dirty="0"/>
          </a:p>
        </p:txBody>
      </p:sp>
      <p:pic>
        <p:nvPicPr>
          <p:cNvPr id="5" name="4 - Εικόνα" descr="1834459"/>
          <p:cNvPicPr/>
          <p:nvPr/>
        </p:nvPicPr>
        <p:blipFill>
          <a:blip r:embed="rId2" cstate="print"/>
          <a:srcRect/>
          <a:stretch>
            <a:fillRect/>
          </a:stretch>
        </p:blipFill>
        <p:spPr bwMode="auto">
          <a:xfrm>
            <a:off x="214282" y="1571612"/>
            <a:ext cx="4214842" cy="3929089"/>
          </a:xfrm>
          <a:prstGeom prst="rect">
            <a:avLst/>
          </a:prstGeom>
          <a:noFill/>
          <a:ln w="9525">
            <a:noFill/>
            <a:miter lim="800000"/>
            <a:headEnd/>
            <a:tailEnd/>
          </a:ln>
        </p:spPr>
      </p:pic>
      <p:sp>
        <p:nvSpPr>
          <p:cNvPr id="6" name="5 - Ορθογώνιο"/>
          <p:cNvSpPr/>
          <p:nvPr/>
        </p:nvSpPr>
        <p:spPr>
          <a:xfrm>
            <a:off x="214282" y="5500703"/>
            <a:ext cx="4214842" cy="369332"/>
          </a:xfrm>
          <a:prstGeom prst="rect">
            <a:avLst/>
          </a:prstGeom>
        </p:spPr>
        <p:txBody>
          <a:bodyPr wrap="square">
            <a:spAutoFit/>
          </a:bodyPr>
          <a:lstStyle/>
          <a:p>
            <a:pPr algn="ctr"/>
            <a:r>
              <a:rPr lang="el-GR" sz="1200" i="1" dirty="0" smtClean="0"/>
              <a:t>       </a:t>
            </a:r>
            <a:r>
              <a:rPr lang="el-GR" sz="1200" i="1" dirty="0" err="1" smtClean="0"/>
              <a:t>Παραολυμπιακοί</a:t>
            </a:r>
            <a:r>
              <a:rPr lang="el-GR" sz="1200" i="1" dirty="0" smtClean="0"/>
              <a:t> Αγώνες 2012 / Άφιξη εθνικής ομάδας</a:t>
            </a:r>
            <a:r>
              <a:rPr lang="el-GR" i="1" dirty="0" smtClean="0"/>
              <a:t> </a:t>
            </a:r>
            <a:endParaRPr lang="el-GR"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428604"/>
            <a:ext cx="5072098" cy="785818"/>
          </a:xfrm>
        </p:spPr>
        <p:txBody>
          <a:bodyPr>
            <a:normAutofit/>
          </a:bodyPr>
          <a:lstStyle/>
          <a:p>
            <a:pPr algn="ctr"/>
            <a:r>
              <a:rPr lang="el-GR" sz="4000" b="1" i="1" dirty="0" smtClean="0">
                <a:latin typeface="Comic Sans MS" pitchFamily="66" charset="0"/>
              </a:rPr>
              <a:t>ΡΙΟ 2016</a:t>
            </a:r>
            <a:endParaRPr lang="el-GR" sz="4000" b="1" i="1" dirty="0">
              <a:latin typeface="Comic Sans MS" pitchFamily="66" charset="0"/>
            </a:endParaRPr>
          </a:p>
        </p:txBody>
      </p:sp>
      <p:pic>
        <p:nvPicPr>
          <p:cNvPr id="4" name="3 - Θέση περιεχομένου" descr="Οι Έλληνες Παραολυμπιονίκες του Ρίο (pics)"/>
          <p:cNvPicPr>
            <a:picLocks noGrp="1"/>
          </p:cNvPicPr>
          <p:nvPr>
            <p:ph sz="half" idx="1"/>
          </p:nvPr>
        </p:nvPicPr>
        <p:blipFill>
          <a:blip r:embed="rId2" cstate="print"/>
          <a:stretch>
            <a:fillRect/>
          </a:stretch>
        </p:blipFill>
        <p:spPr bwMode="auto">
          <a:xfrm>
            <a:off x="0" y="1714488"/>
            <a:ext cx="5214942" cy="4643470"/>
          </a:xfrm>
          <a:prstGeom prst="rect">
            <a:avLst/>
          </a:prstGeom>
          <a:noFill/>
          <a:ln w="9525">
            <a:noFill/>
            <a:miter lim="800000"/>
            <a:headEnd/>
            <a:tailEnd/>
          </a:ln>
          <a:effectLst>
            <a:softEdge rad="63500"/>
          </a:effectLst>
        </p:spPr>
      </p:pic>
      <p:sp>
        <p:nvSpPr>
          <p:cNvPr id="5" name="4 - Θέση περιεχομένου"/>
          <p:cNvSpPr>
            <a:spLocks noGrp="1"/>
          </p:cNvSpPr>
          <p:nvPr>
            <p:ph sz="half" idx="2"/>
          </p:nvPr>
        </p:nvSpPr>
        <p:spPr>
          <a:xfrm>
            <a:off x="5214942" y="2214554"/>
            <a:ext cx="3471858" cy="4140371"/>
          </a:xfrm>
        </p:spPr>
        <p:txBody>
          <a:bodyPr>
            <a:normAutofit fontScale="62500" lnSpcReduction="20000"/>
          </a:bodyPr>
          <a:lstStyle/>
          <a:p>
            <a:pPr algn="ctr">
              <a:buNone/>
            </a:pPr>
            <a:r>
              <a:rPr lang="el-GR" dirty="0" smtClean="0">
                <a:latin typeface="Comic Sans MS" pitchFamily="66" charset="0"/>
              </a:rPr>
              <a:t>     Εντυπωσιακή ήταν  η επίδοση των Ελλήνων αθλητών. </a:t>
            </a:r>
          </a:p>
          <a:p>
            <a:pPr algn="ctr">
              <a:buNone/>
            </a:pPr>
            <a:r>
              <a:rPr lang="el-GR" dirty="0" smtClean="0">
                <a:latin typeface="Comic Sans MS" pitchFamily="66" charset="0"/>
              </a:rPr>
              <a:t>     Οι έλληνες </a:t>
            </a:r>
            <a:r>
              <a:rPr lang="el-GR" dirty="0" err="1" smtClean="0">
                <a:latin typeface="Comic Sans MS" pitchFamily="66" charset="0"/>
              </a:rPr>
              <a:t>παραολυμπιονίκες</a:t>
            </a:r>
            <a:r>
              <a:rPr lang="el-GR" dirty="0" smtClean="0">
                <a:latin typeface="Comic Sans MS" pitchFamily="66" charset="0"/>
              </a:rPr>
              <a:t> συγκέντρωσαν 13 μετάλλια, συγκεκριμένα 5  χρυσά,4 ασημένια και 4 χάλκινα και η Ελλάδα βρέθηκε στην 24</a:t>
            </a:r>
            <a:r>
              <a:rPr lang="el-GR" baseline="30000" dirty="0" smtClean="0">
                <a:latin typeface="Comic Sans MS" pitchFamily="66" charset="0"/>
              </a:rPr>
              <a:t>η</a:t>
            </a:r>
            <a:r>
              <a:rPr lang="el-GR" dirty="0" smtClean="0">
                <a:latin typeface="Comic Sans MS" pitchFamily="66" charset="0"/>
              </a:rPr>
              <a:t> θέση της παγκόσμιας κατάταξης.</a:t>
            </a:r>
          </a:p>
          <a:p>
            <a:pPr algn="ctr">
              <a:buNone/>
            </a:pPr>
            <a:endParaRPr lang="el-GR" dirty="0" smtClean="0">
              <a:latin typeface="Comic Sans MS" pitchFamily="66" charset="0"/>
            </a:endParaRPr>
          </a:p>
          <a:p>
            <a:pPr algn="ctr">
              <a:buNone/>
            </a:pPr>
            <a:r>
              <a:rPr lang="el-GR" dirty="0" smtClean="0">
                <a:latin typeface="Comic Sans MS" pitchFamily="66" charset="0"/>
              </a:rPr>
              <a:t>     Εκτός βέβαια από τους </a:t>
            </a:r>
            <a:r>
              <a:rPr lang="el-GR" dirty="0" err="1" smtClean="0">
                <a:latin typeface="Comic Sans MS" pitchFamily="66" charset="0"/>
              </a:rPr>
              <a:t>παραολυμπιονίκες</a:t>
            </a:r>
            <a:r>
              <a:rPr lang="el-GR" dirty="0" smtClean="0">
                <a:latin typeface="Comic Sans MS" pitchFamily="66" charset="0"/>
              </a:rPr>
              <a:t> που κατάφεραν να κατακτήσουν μετάλλιο, το παρών έδωσαν και πολλοί άλλοι Έλληνες αθλητές οι οποίοι μπορεί να μην διακρίθηκαν, έκαναν όμως μια αξιέπαινη προσπάθεια δίνοντας τον καλύτερο τους εαυτό.</a:t>
            </a:r>
            <a:endParaRPr lang="el-GR" dirty="0">
              <a:latin typeface="Comic Sans MS" pitchFamily="66"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928670"/>
            <a:ext cx="6143668" cy="1714512"/>
          </a:xfrm>
        </p:spPr>
        <p:txBody>
          <a:bodyPr>
            <a:normAutofit/>
          </a:bodyPr>
          <a:lstStyle/>
          <a:p>
            <a:pPr algn="ctr"/>
            <a:r>
              <a:rPr lang="el-GR" b="1" i="1" dirty="0" smtClean="0">
                <a:latin typeface="Comic Sans MS" pitchFamily="66" charset="0"/>
              </a:rPr>
              <a:t>Διεθνείς Παραολυμπιονίκες</a:t>
            </a:r>
            <a:endParaRPr lang="el-GR" b="1" i="1" dirty="0">
              <a:latin typeface="Comic Sans MS" pitchFamily="66" charset="0"/>
            </a:endParaRPr>
          </a:p>
        </p:txBody>
      </p:sp>
      <p:sp>
        <p:nvSpPr>
          <p:cNvPr id="9218" name="AutoShape 2" descr="Αποτέλεσμα εικόνας για παραολυμπιακοι αγωνες ση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220" name="AutoShape 4" descr="Αποτέλεσμα εικόνας για παραολυμπιακοι αγωνες ση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9222" name="Picture 6" descr="Αποτέλεσμα εικόνας για παραολυμπιονικες"/>
          <p:cNvPicPr>
            <a:picLocks noChangeAspect="1" noChangeArrowheads="1"/>
          </p:cNvPicPr>
          <p:nvPr/>
        </p:nvPicPr>
        <p:blipFill>
          <a:blip r:embed="rId2" cstate="print"/>
          <a:srcRect/>
          <a:stretch>
            <a:fillRect/>
          </a:stretch>
        </p:blipFill>
        <p:spPr bwMode="auto">
          <a:xfrm>
            <a:off x="2143108" y="2928934"/>
            <a:ext cx="5072098"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8229600" cy="1143000"/>
          </a:xfrm>
        </p:spPr>
        <p:txBody>
          <a:bodyPr>
            <a:normAutofit/>
          </a:bodyPr>
          <a:lstStyle/>
          <a:p>
            <a:r>
              <a:rPr lang="en-US" sz="4000" b="1" i="1" dirty="0" smtClean="0">
                <a:latin typeface="Comic Sans MS" pitchFamily="66" charset="0"/>
              </a:rPr>
              <a:t>John Maclean</a:t>
            </a:r>
            <a:endParaRPr lang="el-GR" sz="4000" i="1" dirty="0">
              <a:latin typeface="Comic Sans MS" pitchFamily="66" charset="0"/>
            </a:endParaRPr>
          </a:p>
        </p:txBody>
      </p:sp>
      <p:sp>
        <p:nvSpPr>
          <p:cNvPr id="3" name="2 - Θέση περιεχομένου"/>
          <p:cNvSpPr>
            <a:spLocks noGrp="1"/>
          </p:cNvSpPr>
          <p:nvPr>
            <p:ph idx="1"/>
          </p:nvPr>
        </p:nvSpPr>
        <p:spPr>
          <a:xfrm>
            <a:off x="457200" y="1646237"/>
            <a:ext cx="4186238" cy="4354531"/>
          </a:xfrm>
        </p:spPr>
        <p:txBody>
          <a:bodyPr>
            <a:normAutofit fontScale="92500" lnSpcReduction="20000"/>
          </a:bodyPr>
          <a:lstStyle/>
          <a:p>
            <a:pPr lvl="0" algn="ctr">
              <a:buNone/>
            </a:pPr>
            <a:r>
              <a:rPr lang="el-GR" dirty="0" smtClean="0"/>
              <a:t>    </a:t>
            </a:r>
            <a:r>
              <a:rPr lang="el-GR" dirty="0" smtClean="0">
                <a:latin typeface="Comic Sans MS" pitchFamily="66" charset="0"/>
              </a:rPr>
              <a:t>Ο αυστραλός αθλητής </a:t>
            </a:r>
            <a:r>
              <a:rPr lang="en-US" b="1" dirty="0" smtClean="0">
                <a:latin typeface="Comic Sans MS" pitchFamily="66" charset="0"/>
              </a:rPr>
              <a:t>John Maclean</a:t>
            </a:r>
            <a:r>
              <a:rPr lang="el-GR" dirty="0" smtClean="0">
                <a:latin typeface="Comic Sans MS" pitchFamily="66" charset="0"/>
              </a:rPr>
              <a:t> , αθλητής με παραπληγία, ο οποίος αγωνίζεται στον στίβο, έχει κατακτήσει 3 φορές τον τίτλο του ‘ </a:t>
            </a:r>
            <a:r>
              <a:rPr lang="en-US" dirty="0" smtClean="0">
                <a:latin typeface="Comic Sans MS" pitchFamily="66" charset="0"/>
              </a:rPr>
              <a:t>Ironman</a:t>
            </a:r>
            <a:r>
              <a:rPr lang="el-GR" dirty="0" smtClean="0">
                <a:latin typeface="Comic Sans MS" pitchFamily="66" charset="0"/>
              </a:rPr>
              <a:t>’ στη Χαβάη (3,8 χλμ κολύμπι, 180 χλμ ποδηλασία και 42.2 χλμ μαραθώνιο δρόμο) και είναι ο πρώτος αθλητής με παραπληγία που διέσχισε το στενό της Μάγχης.</a:t>
            </a:r>
            <a:endParaRPr lang="el-GR" dirty="0">
              <a:latin typeface="Comic Sans MS" pitchFamily="66" charset="0"/>
            </a:endParaRPr>
          </a:p>
        </p:txBody>
      </p:sp>
      <p:pic>
        <p:nvPicPr>
          <p:cNvPr id="8194" name="Picture 2" descr="Αποτέλεσμα εικόνας για John Maclean"/>
          <p:cNvPicPr>
            <a:picLocks noChangeAspect="1" noChangeArrowheads="1"/>
          </p:cNvPicPr>
          <p:nvPr/>
        </p:nvPicPr>
        <p:blipFill>
          <a:blip r:embed="rId2" cstate="print"/>
          <a:srcRect/>
          <a:stretch>
            <a:fillRect/>
          </a:stretch>
        </p:blipFill>
        <p:spPr bwMode="auto">
          <a:xfrm>
            <a:off x="5214942" y="1643050"/>
            <a:ext cx="2971800" cy="4572000"/>
          </a:xfrm>
          <a:prstGeom prst="rect">
            <a:avLst/>
          </a:prstGeom>
          <a:noFill/>
          <a:effectLst>
            <a:softEdge rad="63500"/>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229600" cy="1143000"/>
          </a:xfrm>
        </p:spPr>
        <p:txBody>
          <a:bodyPr>
            <a:normAutofit/>
          </a:bodyPr>
          <a:lstStyle/>
          <a:p>
            <a:r>
              <a:rPr lang="el-GR" sz="4000" b="1" i="1" dirty="0" smtClean="0">
                <a:latin typeface="Comic Sans MS" pitchFamily="66" charset="0"/>
              </a:rPr>
              <a:t>Όσκαρ </a:t>
            </a:r>
            <a:r>
              <a:rPr lang="el-GR" sz="4000" b="1" i="1" dirty="0" err="1" smtClean="0">
                <a:latin typeface="Comic Sans MS" pitchFamily="66" charset="0"/>
              </a:rPr>
              <a:t>Λεονάρντ</a:t>
            </a:r>
            <a:r>
              <a:rPr lang="el-GR" sz="4000" b="1" i="1" dirty="0" smtClean="0">
                <a:latin typeface="Comic Sans MS" pitchFamily="66" charset="0"/>
              </a:rPr>
              <a:t> </a:t>
            </a:r>
            <a:r>
              <a:rPr lang="el-GR" sz="4000" b="1" i="1" dirty="0" err="1" smtClean="0">
                <a:latin typeface="Comic Sans MS" pitchFamily="66" charset="0"/>
              </a:rPr>
              <a:t>Πιστόριους</a:t>
            </a:r>
            <a:endParaRPr lang="el-GR" sz="4000" i="1" dirty="0">
              <a:latin typeface="Comic Sans MS" pitchFamily="66" charset="0"/>
            </a:endParaRPr>
          </a:p>
        </p:txBody>
      </p:sp>
      <p:sp>
        <p:nvSpPr>
          <p:cNvPr id="3" name="2 - Θέση περιεχομένου"/>
          <p:cNvSpPr>
            <a:spLocks noGrp="1"/>
          </p:cNvSpPr>
          <p:nvPr>
            <p:ph idx="1"/>
          </p:nvPr>
        </p:nvSpPr>
        <p:spPr>
          <a:xfrm>
            <a:off x="457200" y="1600200"/>
            <a:ext cx="4329114" cy="4525963"/>
          </a:xfrm>
        </p:spPr>
        <p:txBody>
          <a:bodyPr>
            <a:normAutofit fontScale="92500"/>
          </a:bodyPr>
          <a:lstStyle/>
          <a:p>
            <a:pPr lvl="0" algn="ctr">
              <a:buNone/>
            </a:pPr>
            <a:r>
              <a:rPr lang="el-GR" sz="2000" dirty="0" smtClean="0"/>
              <a:t>    </a:t>
            </a:r>
            <a:r>
              <a:rPr lang="el-GR" sz="2000" dirty="0" smtClean="0">
                <a:latin typeface="Comic Sans MS" pitchFamily="66" charset="0"/>
              </a:rPr>
              <a:t>Ο </a:t>
            </a:r>
            <a:r>
              <a:rPr lang="el-GR" sz="2000" b="1" dirty="0" smtClean="0">
                <a:latin typeface="Comic Sans MS" pitchFamily="66" charset="0"/>
              </a:rPr>
              <a:t>Όσκαρ </a:t>
            </a:r>
            <a:r>
              <a:rPr lang="el-GR" sz="2000" b="1" dirty="0" err="1" smtClean="0">
                <a:latin typeface="Comic Sans MS" pitchFamily="66" charset="0"/>
              </a:rPr>
              <a:t>Λεονάρντ</a:t>
            </a:r>
            <a:r>
              <a:rPr lang="el-GR" sz="2000" b="1" dirty="0" smtClean="0">
                <a:latin typeface="Comic Sans MS" pitchFamily="66" charset="0"/>
              </a:rPr>
              <a:t> </a:t>
            </a:r>
            <a:r>
              <a:rPr lang="el-GR" sz="2000" b="1" dirty="0" err="1" smtClean="0">
                <a:latin typeface="Comic Sans MS" pitchFamily="66" charset="0"/>
              </a:rPr>
              <a:t>Πιστόριους</a:t>
            </a:r>
            <a:r>
              <a:rPr lang="el-GR" sz="2000" dirty="0" smtClean="0">
                <a:latin typeface="Comic Sans MS" pitchFamily="66" charset="0"/>
              </a:rPr>
              <a:t> είναι </a:t>
            </a:r>
            <a:r>
              <a:rPr lang="el-GR" sz="2000" dirty="0" err="1" smtClean="0">
                <a:latin typeface="Comic Sans MS" pitchFamily="66" charset="0"/>
              </a:rPr>
              <a:t>Νοτιοαφρικανός</a:t>
            </a:r>
            <a:r>
              <a:rPr lang="el-GR" sz="2000" dirty="0" smtClean="0">
                <a:latin typeface="Comic Sans MS" pitchFamily="66" charset="0"/>
              </a:rPr>
              <a:t> δρομέας γνωστός και ως «</a:t>
            </a:r>
            <a:r>
              <a:rPr lang="en-US" sz="2000" dirty="0" smtClean="0">
                <a:latin typeface="Comic Sans MS" pitchFamily="66" charset="0"/>
              </a:rPr>
              <a:t>Blade Runner</a:t>
            </a:r>
            <a:r>
              <a:rPr lang="el-GR" sz="2000" dirty="0" smtClean="0">
                <a:latin typeface="Comic Sans MS" pitchFamily="66" charset="0"/>
              </a:rPr>
              <a:t>» και ως «Ο γρηγορότερος άνθρωπος χωρίς πόδια» . </a:t>
            </a:r>
          </a:p>
          <a:p>
            <a:pPr lvl="0" algn="ctr">
              <a:buNone/>
            </a:pPr>
            <a:r>
              <a:rPr lang="el-GR" sz="2000" dirty="0" smtClean="0">
                <a:latin typeface="Comic Sans MS" pitchFamily="66" charset="0"/>
              </a:rPr>
              <a:t>    Το 2004 σε ηλικία μόλις 18 χρονών είχε την πρώτη του διάκριση στην </a:t>
            </a:r>
            <a:r>
              <a:rPr lang="el-GR" sz="2000" dirty="0" err="1" smtClean="0">
                <a:latin typeface="Comic Sans MS" pitchFamily="66" charset="0"/>
              </a:rPr>
              <a:t>Παραολυμπιάδα</a:t>
            </a:r>
            <a:r>
              <a:rPr lang="el-GR" sz="2000" dirty="0" smtClean="0">
                <a:latin typeface="Comic Sans MS" pitchFamily="66" charset="0"/>
              </a:rPr>
              <a:t> της Αθήνας.</a:t>
            </a:r>
            <a:r>
              <a:rPr lang="en-US" sz="2000" dirty="0" smtClean="0">
                <a:latin typeface="Comic Sans MS" pitchFamily="66" charset="0"/>
              </a:rPr>
              <a:t>   </a:t>
            </a:r>
          </a:p>
          <a:p>
            <a:pPr lvl="0" algn="ctr">
              <a:buNone/>
            </a:pPr>
            <a:r>
              <a:rPr lang="en-US" sz="2000" dirty="0" smtClean="0">
                <a:latin typeface="Comic Sans MS" pitchFamily="66" charset="0"/>
              </a:rPr>
              <a:t>    </a:t>
            </a:r>
            <a:r>
              <a:rPr lang="el-GR" sz="2000" dirty="0" smtClean="0">
                <a:latin typeface="Comic Sans MS" pitchFamily="66" charset="0"/>
              </a:rPr>
              <a:t>Τότε πήρε το χάλκινο μετάλλιο στα 100 μέτρα και το χρυσό στα 200 μ. </a:t>
            </a:r>
          </a:p>
          <a:p>
            <a:pPr lvl="0" algn="ctr">
              <a:buNone/>
            </a:pPr>
            <a:r>
              <a:rPr lang="el-GR" sz="2000" dirty="0" smtClean="0">
                <a:latin typeface="Comic Sans MS" pitchFamily="66" charset="0"/>
              </a:rPr>
              <a:t>    Στην επόμενη </a:t>
            </a:r>
            <a:r>
              <a:rPr lang="el-GR" sz="2000" dirty="0" err="1" smtClean="0">
                <a:latin typeface="Comic Sans MS" pitchFamily="66" charset="0"/>
              </a:rPr>
              <a:t>Παραολυμπιάδα</a:t>
            </a:r>
            <a:r>
              <a:rPr lang="el-GR" sz="2000" dirty="0" smtClean="0">
                <a:latin typeface="Comic Sans MS" pitchFamily="66" charset="0"/>
              </a:rPr>
              <a:t> στο Πεκίνο , κατέκτησε το χρυσό και στα 3 αγωνίσματα που έλαβε μέρος (100 μ, 200 μ και 400 μ)</a:t>
            </a:r>
          </a:p>
          <a:p>
            <a:endParaRPr lang="el-GR" sz="2000" dirty="0"/>
          </a:p>
        </p:txBody>
      </p:sp>
      <p:pic>
        <p:nvPicPr>
          <p:cNvPr id="7170" name="Picture 2" descr="Αποτέλεσμα εικόνας για Όσκαρ Λεονάρντ Πιστόριους"/>
          <p:cNvPicPr>
            <a:picLocks noChangeAspect="1" noChangeArrowheads="1"/>
          </p:cNvPicPr>
          <p:nvPr/>
        </p:nvPicPr>
        <p:blipFill>
          <a:blip r:embed="rId2" cstate="print"/>
          <a:srcRect/>
          <a:stretch>
            <a:fillRect/>
          </a:stretch>
        </p:blipFill>
        <p:spPr bwMode="auto">
          <a:xfrm>
            <a:off x="5286380" y="1857364"/>
            <a:ext cx="2428879" cy="3643318"/>
          </a:xfrm>
          <a:prstGeom prst="rect">
            <a:avLst/>
          </a:prstGeom>
          <a:noFill/>
          <a:effectLst>
            <a:softEdge rad="3175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57166"/>
            <a:ext cx="8229600" cy="1143000"/>
          </a:xfrm>
        </p:spPr>
        <p:txBody>
          <a:bodyPr>
            <a:normAutofit/>
          </a:bodyPr>
          <a:lstStyle/>
          <a:p>
            <a:r>
              <a:rPr lang="en-US" sz="4000" b="1" dirty="0" smtClean="0">
                <a:latin typeface="Comic Sans MS" pitchFamily="66" charset="0"/>
              </a:rPr>
              <a:t>Simon Jackson</a:t>
            </a:r>
            <a:endParaRPr lang="el-GR" sz="4000" dirty="0">
              <a:latin typeface="Comic Sans MS" pitchFamily="66" charset="0"/>
            </a:endParaRPr>
          </a:p>
        </p:txBody>
      </p:sp>
      <p:sp>
        <p:nvSpPr>
          <p:cNvPr id="3" name="2 - Θέση περιεχομένου"/>
          <p:cNvSpPr>
            <a:spLocks noGrp="1"/>
          </p:cNvSpPr>
          <p:nvPr>
            <p:ph idx="1"/>
          </p:nvPr>
        </p:nvSpPr>
        <p:spPr>
          <a:xfrm>
            <a:off x="0" y="1646237"/>
            <a:ext cx="4643438" cy="4526280"/>
          </a:xfrm>
        </p:spPr>
        <p:txBody>
          <a:bodyPr>
            <a:normAutofit/>
          </a:bodyPr>
          <a:lstStyle/>
          <a:p>
            <a:pPr lvl="0" algn="ctr">
              <a:buNone/>
            </a:pPr>
            <a:r>
              <a:rPr lang="el-GR" sz="2400" dirty="0" smtClean="0"/>
              <a:t>    Ο </a:t>
            </a:r>
            <a:r>
              <a:rPr lang="en-US" sz="2400" dirty="0" smtClean="0"/>
              <a:t>Simon Jackson </a:t>
            </a:r>
            <a:r>
              <a:rPr lang="el-GR" sz="2400" dirty="0" smtClean="0"/>
              <a:t>είναι ο πιο επιτυχημένος παίκτης </a:t>
            </a:r>
            <a:r>
              <a:rPr lang="en-US" sz="2400" dirty="0" smtClean="0"/>
              <a:t>judo</a:t>
            </a:r>
            <a:r>
              <a:rPr lang="el-GR" sz="2400" dirty="0" smtClean="0"/>
              <a:t> όλων των εποχών στην Μεγάλη Βρετανία, συγκεντρώνοντας 16 Ευρωπαϊκά Χρυσά μετάλλια στην εικοσαετή καριέρα του. </a:t>
            </a:r>
          </a:p>
          <a:p>
            <a:pPr lvl="0" algn="ctr">
              <a:buNone/>
            </a:pPr>
            <a:r>
              <a:rPr lang="el-GR" sz="2400" dirty="0" smtClean="0"/>
              <a:t>    Κέρδισε το πρώτο του χρυσό μετάλλιο σε ηλικία μόλις 16 ετών στους Παραολυμπιακούς αγώνες της Σεούλ το 1988.</a:t>
            </a:r>
          </a:p>
          <a:p>
            <a:endParaRPr lang="el-GR" dirty="0"/>
          </a:p>
        </p:txBody>
      </p:sp>
      <p:pic>
        <p:nvPicPr>
          <p:cNvPr id="5" name="4 - Εικόνα" descr="article-2266497-1679A6EB000005DC-697_306x423.jpg"/>
          <p:cNvPicPr>
            <a:picLocks noChangeAspect="1"/>
          </p:cNvPicPr>
          <p:nvPr/>
        </p:nvPicPr>
        <p:blipFill>
          <a:blip r:embed="rId2" cstate="print"/>
          <a:stretch>
            <a:fillRect/>
          </a:stretch>
        </p:blipFill>
        <p:spPr>
          <a:xfrm>
            <a:off x="5000628" y="1714488"/>
            <a:ext cx="2729221" cy="3772747"/>
          </a:xfrm>
          <a:prstGeom prst="rect">
            <a:avLst/>
          </a:prstGeom>
          <a:effectLst>
            <a:softEdge rad="3175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7467600" cy="1143000"/>
          </a:xfrm>
        </p:spPr>
        <p:txBody>
          <a:bodyPr>
            <a:normAutofit/>
          </a:bodyPr>
          <a:lstStyle/>
          <a:p>
            <a:r>
              <a:rPr lang="el-GR" sz="4000" b="1" i="1" dirty="0" err="1" smtClean="0">
                <a:latin typeface="Comic Sans MS" pitchFamily="66" charset="0"/>
              </a:rPr>
              <a:t>Πέτερ</a:t>
            </a:r>
            <a:r>
              <a:rPr lang="el-GR" sz="4000" b="1" i="1" dirty="0" smtClean="0">
                <a:latin typeface="Comic Sans MS" pitchFamily="66" charset="0"/>
              </a:rPr>
              <a:t> Λουντ Άντερσεν</a:t>
            </a:r>
            <a:endParaRPr lang="el-GR" sz="4000" b="1" i="1" dirty="0">
              <a:latin typeface="Comic Sans MS" pitchFamily="66" charset="0"/>
            </a:endParaRPr>
          </a:p>
        </p:txBody>
      </p:sp>
      <p:sp>
        <p:nvSpPr>
          <p:cNvPr id="3" name="2 - Θέση περιεχομένου"/>
          <p:cNvSpPr>
            <a:spLocks noGrp="1"/>
          </p:cNvSpPr>
          <p:nvPr>
            <p:ph idx="1"/>
          </p:nvPr>
        </p:nvSpPr>
        <p:spPr>
          <a:xfrm>
            <a:off x="0" y="1600200"/>
            <a:ext cx="4214810" cy="4525963"/>
          </a:xfrm>
        </p:spPr>
        <p:txBody>
          <a:bodyPr>
            <a:normAutofit fontScale="70000" lnSpcReduction="20000"/>
          </a:bodyPr>
          <a:lstStyle/>
          <a:p>
            <a:pPr lvl="0" algn="ctr">
              <a:buNone/>
            </a:pPr>
            <a:r>
              <a:rPr lang="el-GR" sz="3300" dirty="0" smtClean="0"/>
              <a:t>     </a:t>
            </a:r>
            <a:r>
              <a:rPr lang="el-GR" sz="3300" dirty="0" smtClean="0">
                <a:latin typeface="Comic Sans MS" pitchFamily="66" charset="0"/>
              </a:rPr>
              <a:t>Αποτελεί το ιερό τέρας της κολύμβησης : ένας αθλητής – ορχήστρα , καθώς επιδίδεται σε όλα τα στυλ, με 14 μετάλλια σε διοργανώσεις </a:t>
            </a:r>
            <a:r>
              <a:rPr lang="el-GR" sz="3300" dirty="0" err="1" smtClean="0">
                <a:latin typeface="Comic Sans MS" pitchFamily="66" charset="0"/>
              </a:rPr>
              <a:t>Παραολυμπιακών</a:t>
            </a:r>
            <a:r>
              <a:rPr lang="el-GR" sz="3300" dirty="0" smtClean="0">
                <a:latin typeface="Comic Sans MS" pitchFamily="66" charset="0"/>
              </a:rPr>
              <a:t> αγώνων. </a:t>
            </a:r>
          </a:p>
          <a:p>
            <a:pPr lvl="0" algn="ctr">
              <a:buNone/>
            </a:pPr>
            <a:r>
              <a:rPr lang="el-GR" sz="3300" dirty="0" smtClean="0">
                <a:latin typeface="Comic Sans MS" pitchFamily="66" charset="0"/>
              </a:rPr>
              <a:t>   Παγκόσμιος πρωταθλητής και πρωταθλητής Ευρώπης,  ο Δανός αθλητής πάσχει από αναπηρία στα κάτω άκρα.</a:t>
            </a:r>
          </a:p>
          <a:p>
            <a:endParaRPr lang="el-GR" sz="3300" dirty="0"/>
          </a:p>
        </p:txBody>
      </p:sp>
      <p:pic>
        <p:nvPicPr>
          <p:cNvPr id="5" name="4 - Εικόνα" descr="Σχετική εικόνα"/>
          <p:cNvPicPr/>
          <p:nvPr/>
        </p:nvPicPr>
        <p:blipFill>
          <a:blip r:embed="rId2" cstate="print"/>
          <a:srcRect/>
          <a:stretch>
            <a:fillRect/>
          </a:stretch>
        </p:blipFill>
        <p:spPr bwMode="auto">
          <a:xfrm>
            <a:off x="4643438" y="1857364"/>
            <a:ext cx="4143404" cy="2928958"/>
          </a:xfrm>
          <a:prstGeom prst="rect">
            <a:avLst/>
          </a:prstGeom>
          <a:noFill/>
          <a:ln w="9525">
            <a:noFill/>
            <a:miter lim="800000"/>
            <a:headEnd/>
            <a:tailEnd/>
          </a:ln>
          <a:effectLst>
            <a:softEdge rad="12700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4000" b="1" i="1" dirty="0" smtClean="0">
                <a:latin typeface="Comic Sans MS" pitchFamily="66" charset="0"/>
              </a:rPr>
              <a:t>Τάνι Γκρέυ </a:t>
            </a:r>
            <a:r>
              <a:rPr lang="el-GR" sz="4000" b="1" i="1" dirty="0" err="1" smtClean="0">
                <a:latin typeface="Comic Sans MS" pitchFamily="66" charset="0"/>
              </a:rPr>
              <a:t>Τόμσον</a:t>
            </a:r>
            <a:endParaRPr lang="el-GR" sz="4000" b="1" i="1" dirty="0">
              <a:latin typeface="Comic Sans MS" pitchFamily="66" charset="0"/>
            </a:endParaRPr>
          </a:p>
        </p:txBody>
      </p:sp>
      <p:sp>
        <p:nvSpPr>
          <p:cNvPr id="5" name="4 - Θέση περιεχομένου"/>
          <p:cNvSpPr>
            <a:spLocks noGrp="1"/>
          </p:cNvSpPr>
          <p:nvPr>
            <p:ph sz="half" idx="1"/>
          </p:nvPr>
        </p:nvSpPr>
        <p:spPr/>
        <p:txBody>
          <a:bodyPr/>
          <a:lstStyle/>
          <a:p>
            <a:pPr algn="ctr">
              <a:buNone/>
            </a:pPr>
            <a:r>
              <a:rPr lang="el-GR" dirty="0" smtClean="0"/>
              <a:t>   Βρετανίδα δρομέας σε αναπηρικό </a:t>
            </a:r>
            <a:r>
              <a:rPr lang="el-GR" dirty="0" err="1" smtClean="0"/>
              <a:t>αμαξίδιο</a:t>
            </a:r>
            <a:r>
              <a:rPr lang="el-GR" dirty="0" smtClean="0"/>
              <a:t>.</a:t>
            </a:r>
          </a:p>
          <a:p>
            <a:pPr algn="ctr">
              <a:buNone/>
            </a:pPr>
            <a:r>
              <a:rPr lang="el-GR" dirty="0" smtClean="0"/>
              <a:t>   Κατά τη διάρκεια της καριέρας της που ξεκίνησε το 1988 στη Σεούλ κέρδισε συνολικά 16 μετάλλια σε </a:t>
            </a:r>
            <a:r>
              <a:rPr lang="el-GR" dirty="0" err="1" smtClean="0"/>
              <a:t>Παραολυμπιακούς</a:t>
            </a:r>
            <a:r>
              <a:rPr lang="el-GR" dirty="0" smtClean="0"/>
              <a:t> αγώνες, μεταξύ των οποίων 11 χρυσά. </a:t>
            </a:r>
            <a:endParaRPr lang="el-GR" dirty="0"/>
          </a:p>
        </p:txBody>
      </p:sp>
      <p:pic>
        <p:nvPicPr>
          <p:cNvPr id="7" name="6 - Θέση περιεχομένου" descr="Σχετική εικόνα"/>
          <p:cNvPicPr>
            <a:picLocks noGrp="1"/>
          </p:cNvPicPr>
          <p:nvPr>
            <p:ph sz="half" idx="2"/>
          </p:nvPr>
        </p:nvPicPr>
        <p:blipFill>
          <a:blip r:embed="rId2" cstate="print"/>
          <a:srcRect/>
          <a:stretch>
            <a:fillRect/>
          </a:stretch>
        </p:blipFill>
        <p:spPr bwMode="auto">
          <a:xfrm>
            <a:off x="5072066" y="2428868"/>
            <a:ext cx="336296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7467600" cy="1143000"/>
          </a:xfrm>
        </p:spPr>
        <p:txBody>
          <a:bodyPr>
            <a:normAutofit/>
          </a:bodyPr>
          <a:lstStyle/>
          <a:p>
            <a:r>
              <a:rPr lang="el-GR" sz="4000" b="1" i="1" dirty="0" smtClean="0">
                <a:latin typeface="Comic Sans MS" pitchFamily="66" charset="0"/>
              </a:rPr>
              <a:t>  </a:t>
            </a:r>
            <a:r>
              <a:rPr lang="en-US" sz="4000" b="1" i="1" dirty="0" err="1" smtClean="0">
                <a:latin typeface="Comic Sans MS" pitchFamily="66" charset="0"/>
              </a:rPr>
              <a:t>Ajibola</a:t>
            </a:r>
            <a:r>
              <a:rPr lang="en-US" sz="4000" b="1" i="1" dirty="0" smtClean="0">
                <a:latin typeface="Comic Sans MS" pitchFamily="66" charset="0"/>
              </a:rPr>
              <a:t> </a:t>
            </a:r>
            <a:r>
              <a:rPr lang="en-US" sz="4000" b="1" i="1" dirty="0" err="1" smtClean="0">
                <a:latin typeface="Comic Sans MS" pitchFamily="66" charset="0"/>
              </a:rPr>
              <a:t>Adoye</a:t>
            </a:r>
            <a:endParaRPr lang="el-GR" sz="4000" i="1" dirty="0">
              <a:latin typeface="Comic Sans MS" pitchFamily="66" charset="0"/>
            </a:endParaRPr>
          </a:p>
        </p:txBody>
      </p:sp>
      <p:sp>
        <p:nvSpPr>
          <p:cNvPr id="3" name="2 - Θέση περιεχομένου"/>
          <p:cNvSpPr>
            <a:spLocks noGrp="1"/>
          </p:cNvSpPr>
          <p:nvPr>
            <p:ph idx="1"/>
          </p:nvPr>
        </p:nvSpPr>
        <p:spPr>
          <a:xfrm>
            <a:off x="4786314" y="1785927"/>
            <a:ext cx="4357686" cy="4143404"/>
          </a:xfrm>
        </p:spPr>
        <p:txBody>
          <a:bodyPr>
            <a:noAutofit/>
          </a:bodyPr>
          <a:lstStyle/>
          <a:p>
            <a:pPr lvl="0" algn="ctr">
              <a:buNone/>
            </a:pPr>
            <a:r>
              <a:rPr lang="el-GR" sz="2200" dirty="0" smtClean="0"/>
              <a:t>   </a:t>
            </a:r>
            <a:r>
              <a:rPr lang="el-GR" sz="2200" dirty="0" smtClean="0">
                <a:latin typeface="Comic Sans MS" pitchFamily="66" charset="0"/>
              </a:rPr>
              <a:t>Το 2004 το ολυμπιακό ρεκόρ στα 100 μ. του Καναδού   </a:t>
            </a:r>
            <a:r>
              <a:rPr lang="en-US" sz="2200" dirty="0" smtClean="0">
                <a:latin typeface="Comic Sans MS" pitchFamily="66" charset="0"/>
              </a:rPr>
              <a:t>Donovan Bailey </a:t>
            </a:r>
            <a:r>
              <a:rPr lang="el-GR" sz="2200" dirty="0" smtClean="0">
                <a:latin typeface="Comic Sans MS" pitchFamily="66" charset="0"/>
              </a:rPr>
              <a:t>ήταν 9,84΄΄.</a:t>
            </a:r>
          </a:p>
          <a:p>
            <a:pPr lvl="0" algn="ctr">
              <a:buNone/>
            </a:pPr>
            <a:r>
              <a:rPr lang="el-GR" sz="2200" dirty="0" smtClean="0">
                <a:latin typeface="Comic Sans MS" pitchFamily="66" charset="0"/>
              </a:rPr>
              <a:t>     Την ίδια χρονιά, το </a:t>
            </a:r>
            <a:r>
              <a:rPr lang="el-GR" sz="2200" dirty="0" err="1" smtClean="0">
                <a:latin typeface="Comic Sans MS" pitchFamily="66" charset="0"/>
              </a:rPr>
              <a:t>παραολυμπιακό</a:t>
            </a:r>
            <a:r>
              <a:rPr lang="el-GR" sz="2200" dirty="0" smtClean="0">
                <a:latin typeface="Comic Sans MS" pitchFamily="66" charset="0"/>
              </a:rPr>
              <a:t> ρεκόρ του Νιγηριανού αθλητή </a:t>
            </a:r>
            <a:r>
              <a:rPr lang="en-US" sz="2200" b="1" dirty="0" smtClean="0">
                <a:latin typeface="Comic Sans MS" pitchFamily="66" charset="0"/>
              </a:rPr>
              <a:t>Ajibola </a:t>
            </a:r>
            <a:r>
              <a:rPr lang="en-US" sz="2200" b="1" dirty="0" err="1" smtClean="0">
                <a:latin typeface="Comic Sans MS" pitchFamily="66" charset="0"/>
              </a:rPr>
              <a:t>Adoye</a:t>
            </a:r>
            <a:r>
              <a:rPr lang="el-GR" sz="2200" dirty="0" smtClean="0">
                <a:latin typeface="Comic Sans MS" pitchFamily="66" charset="0"/>
              </a:rPr>
              <a:t>, με ακρωτηριασμένο το άνω άκρο, στο ίδιο αγώνισμα, είναι 10,72΄΄. </a:t>
            </a:r>
          </a:p>
          <a:p>
            <a:endParaRPr lang="el-GR" sz="2200" dirty="0"/>
          </a:p>
        </p:txBody>
      </p:sp>
      <p:pic>
        <p:nvPicPr>
          <p:cNvPr id="4098" name="Picture 2" descr="Αποτέλεσμα εικόνας για Ajibola Adoye"/>
          <p:cNvPicPr>
            <a:picLocks noChangeAspect="1" noChangeArrowheads="1"/>
          </p:cNvPicPr>
          <p:nvPr/>
        </p:nvPicPr>
        <p:blipFill>
          <a:blip r:embed="rId2" cstate="print"/>
          <a:srcRect/>
          <a:stretch>
            <a:fillRect/>
          </a:stretch>
        </p:blipFill>
        <p:spPr bwMode="auto">
          <a:xfrm>
            <a:off x="642910" y="2071678"/>
            <a:ext cx="3932922" cy="2928958"/>
          </a:xfrm>
          <a:prstGeom prst="rect">
            <a:avLst/>
          </a:prstGeom>
          <a:noFill/>
          <a:effectLst>
            <a:softEdge rad="1270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araolympics 2.jpg"/>
          <p:cNvPicPr>
            <a:picLocks noGrp="1" noChangeAspect="1"/>
          </p:cNvPicPr>
          <p:nvPr>
            <p:ph idx="1"/>
          </p:nvPr>
        </p:nvPicPr>
        <p:blipFill>
          <a:blip r:embed="rId2" cstate="print"/>
          <a:stretch>
            <a:fillRect/>
          </a:stretch>
        </p:blipFill>
        <p:spPr>
          <a:xfrm>
            <a:off x="642910" y="785794"/>
            <a:ext cx="4113626" cy="2742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 Εικόνα" descr="paraol3.jpg"/>
          <p:cNvPicPr>
            <a:picLocks noChangeAspect="1"/>
          </p:cNvPicPr>
          <p:nvPr/>
        </p:nvPicPr>
        <p:blipFill>
          <a:blip r:embed="rId3" cstate="print"/>
          <a:stretch>
            <a:fillRect/>
          </a:stretch>
        </p:blipFill>
        <p:spPr>
          <a:xfrm>
            <a:off x="4786314" y="3500438"/>
            <a:ext cx="3714776" cy="2472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 Ορθογώνιο"/>
          <p:cNvSpPr/>
          <p:nvPr/>
        </p:nvSpPr>
        <p:spPr>
          <a:xfrm>
            <a:off x="5000628" y="1142984"/>
            <a:ext cx="3786214" cy="1785104"/>
          </a:xfrm>
          <a:prstGeom prst="rect">
            <a:avLst/>
          </a:prstGeom>
        </p:spPr>
        <p:txBody>
          <a:bodyPr wrap="square">
            <a:spAutoFit/>
          </a:bodyPr>
          <a:lstStyle/>
          <a:p>
            <a:pPr>
              <a:buNone/>
            </a:pPr>
            <a:r>
              <a:rPr lang="el-GR" dirty="0" smtClean="0"/>
              <a:t>        </a:t>
            </a:r>
            <a:r>
              <a:rPr lang="el-GR" sz="2200" i="1" dirty="0" smtClean="0">
                <a:solidFill>
                  <a:schemeClr val="accent2"/>
                </a:solidFill>
                <a:latin typeface="Comic Sans MS" pitchFamily="66" charset="0"/>
              </a:rPr>
              <a:t>Παραολυμπιονίκες ονομάζονται οι αθλητές, που έχουν εισέλθει στην πρώτη οκτάδα, στην κατάταξη ενός παραολυμπιακού αθλήματος.</a:t>
            </a:r>
            <a:endParaRPr lang="el-GR" sz="2200" i="1" dirty="0">
              <a:solidFill>
                <a:schemeClr val="accent2"/>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714356"/>
            <a:ext cx="7786742" cy="2857520"/>
          </a:xfrm>
        </p:spPr>
        <p:txBody>
          <a:bodyPr>
            <a:normAutofit fontScale="62500" lnSpcReduction="20000"/>
          </a:bodyPr>
          <a:lstStyle/>
          <a:p>
            <a:pPr lvl="0">
              <a:buNone/>
            </a:pPr>
            <a:r>
              <a:rPr lang="el-GR" b="1" dirty="0" smtClean="0">
                <a:latin typeface="Comic Sans MS" pitchFamily="66" charset="0"/>
              </a:rPr>
              <a:t>    </a:t>
            </a:r>
            <a:r>
              <a:rPr lang="el-GR" sz="2900" dirty="0" smtClean="0">
                <a:latin typeface="Comic Sans MS" pitchFamily="66" charset="0"/>
              </a:rPr>
              <a:t>Οι πρώτοι τέσσερις αθλητές στην κούρσα των 1.500 μέτρων στους  </a:t>
            </a:r>
            <a:r>
              <a:rPr lang="el-GR" sz="2900" dirty="0" err="1" smtClean="0">
                <a:latin typeface="Comic Sans MS" pitchFamily="66" charset="0"/>
              </a:rPr>
              <a:t>Παραολυμπιακούς</a:t>
            </a:r>
            <a:r>
              <a:rPr lang="el-GR" sz="2900" dirty="0" smtClean="0">
                <a:latin typeface="Comic Sans MS" pitchFamily="66" charset="0"/>
              </a:rPr>
              <a:t> του Ρίο έκαναν καλύτερο χρόνο από τον χρυσό ολυμπιονίκη των αντίστοιχων Ολυμπιακών  Αγώνων Μάθιου </a:t>
            </a:r>
            <a:r>
              <a:rPr lang="el-GR" sz="2900" dirty="0" err="1" smtClean="0">
                <a:latin typeface="Comic Sans MS" pitchFamily="66" charset="0"/>
              </a:rPr>
              <a:t>Σέντροβιτς</a:t>
            </a:r>
            <a:r>
              <a:rPr lang="el-GR" sz="2900" dirty="0" smtClean="0">
                <a:latin typeface="Comic Sans MS" pitchFamily="66" charset="0"/>
              </a:rPr>
              <a:t>, ο οποίος έγραψε ιστορία, καθώς έγινε ο πρώτος αμερικανός δρομέας που κατάφερε να κατακτήσει χρυσό μετάλλιο σε Ολυμπιακούς αγώνες από το 1908.</a:t>
            </a:r>
          </a:p>
          <a:p>
            <a:pPr>
              <a:buNone/>
            </a:pPr>
            <a:r>
              <a:rPr lang="el-GR" sz="2900" dirty="0" smtClean="0">
                <a:latin typeface="Comic Sans MS" pitchFamily="66" charset="0"/>
              </a:rPr>
              <a:t>    Ο Αμερικανός είχε καλύψει την συγκεκριμένη απόσταση σε 3 : 50:00 .</a:t>
            </a:r>
          </a:p>
          <a:p>
            <a:pPr>
              <a:buNone/>
            </a:pPr>
            <a:r>
              <a:rPr lang="el-GR" sz="2900" dirty="0" smtClean="0">
                <a:latin typeface="Comic Sans MS" pitchFamily="66" charset="0"/>
              </a:rPr>
              <a:t>     Κι όμως, ο τέταρτος των </a:t>
            </a:r>
            <a:r>
              <a:rPr lang="el-GR" sz="2900" dirty="0" err="1" smtClean="0">
                <a:latin typeface="Comic Sans MS" pitchFamily="66" charset="0"/>
              </a:rPr>
              <a:t>Παραολυμπιακών</a:t>
            </a:r>
            <a:r>
              <a:rPr lang="el-GR" sz="2900" dirty="0" smtClean="0">
                <a:latin typeface="Comic Sans MS" pitchFamily="66" charset="0"/>
              </a:rPr>
              <a:t>, Φουάντ Μπάκα έτρεξε την απόσταση σε 3:49:84 και δεν πήρε έστω το χάλκινο μετάλλιο.</a:t>
            </a:r>
            <a:r>
              <a:rPr lang="el-GR" dirty="0" smtClean="0">
                <a:latin typeface="Comic Sans MS" pitchFamily="66" charset="0"/>
              </a:rPr>
              <a:t> </a:t>
            </a:r>
          </a:p>
          <a:p>
            <a:endParaRPr lang="el-GR" dirty="0">
              <a:latin typeface="Comic Sans MS" pitchFamily="66" charset="0"/>
            </a:endParaRPr>
          </a:p>
        </p:txBody>
      </p:sp>
      <p:pic>
        <p:nvPicPr>
          <p:cNvPr id="5" name="4 - Εικόνα" descr="paraolympionices1500metra_risegr-1300x680.jpg"/>
          <p:cNvPicPr>
            <a:picLocks noChangeAspect="1"/>
          </p:cNvPicPr>
          <p:nvPr/>
        </p:nvPicPr>
        <p:blipFill>
          <a:blip r:embed="rId2" cstate="print"/>
          <a:stretch>
            <a:fillRect/>
          </a:stretch>
        </p:blipFill>
        <p:spPr>
          <a:xfrm>
            <a:off x="2285984" y="3286124"/>
            <a:ext cx="4643438" cy="242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71480"/>
            <a:ext cx="9144000" cy="1143008"/>
          </a:xfrm>
        </p:spPr>
        <p:txBody>
          <a:bodyPr>
            <a:noAutofit/>
          </a:bodyPr>
          <a:lstStyle/>
          <a:p>
            <a:pPr algn="ctr"/>
            <a:r>
              <a:rPr lang="el-GR" sz="2800" b="1" i="1" dirty="0" smtClean="0">
                <a:latin typeface="Comic Sans MS" pitchFamily="66" charset="0"/>
              </a:rPr>
              <a:t>ΣΗΜΑΣΙΑ ΚΑΙ ΜΗΝΥΜΑΤΑ ΤΗΣ ΔΙΕΞΑΓΩΓΗΣ ΤΩΝ ΠΑΡΑΟΛΥΜΠΙΑΚΩΝ ΑΓΩΝΩΝ</a:t>
            </a:r>
            <a:endParaRPr lang="el-GR" sz="2800" b="1" i="1" dirty="0">
              <a:latin typeface="Comic Sans MS" pitchFamily="66" charset="0"/>
            </a:endParaRPr>
          </a:p>
        </p:txBody>
      </p:sp>
      <p:sp>
        <p:nvSpPr>
          <p:cNvPr id="3" name="2 - Θέση περιεχομένου"/>
          <p:cNvSpPr>
            <a:spLocks noGrp="1"/>
          </p:cNvSpPr>
          <p:nvPr>
            <p:ph sz="half" idx="1"/>
          </p:nvPr>
        </p:nvSpPr>
        <p:spPr/>
        <p:txBody>
          <a:bodyPr>
            <a:normAutofit fontScale="55000" lnSpcReduction="20000"/>
          </a:bodyPr>
          <a:lstStyle/>
          <a:p>
            <a:pPr marL="514350" indent="-514350" algn="just">
              <a:buClrTx/>
              <a:buFont typeface="Wingdings" pitchFamily="2" charset="2"/>
              <a:buChar char="Ø"/>
            </a:pPr>
            <a:r>
              <a:rPr lang="el-GR" sz="2700" b="1" dirty="0" smtClean="0">
                <a:latin typeface="Comic Sans MS" pitchFamily="66" charset="0"/>
              </a:rPr>
              <a:t>Αποφασιστικότητα – αφοσίωση: </a:t>
            </a:r>
            <a:r>
              <a:rPr lang="en-US" sz="2700" b="1" dirty="0" smtClean="0">
                <a:latin typeface="Comic Sans MS" pitchFamily="66" charset="0"/>
              </a:rPr>
              <a:t>   </a:t>
            </a:r>
            <a:r>
              <a:rPr lang="el-GR" sz="2700" b="1" dirty="0" smtClean="0">
                <a:latin typeface="Comic Sans MS" pitchFamily="66" charset="0"/>
              </a:rPr>
              <a:t>    </a:t>
            </a:r>
            <a:r>
              <a:rPr lang="el-GR" sz="2700" dirty="0" smtClean="0">
                <a:latin typeface="Comic Sans MS" pitchFamily="66" charset="0"/>
              </a:rPr>
              <a:t>Το να καταφέρεις να αγωνίζεσαι σε ένα παγκόσμιο αθλητικό γεγονός κρύβει αμέτρητες στιγμές πόνου, δακρύων, συγκίνησης, πνευματικής αστάθειας και τάσεων απομάκρυνσης από το στόχο. Οι αθλητές που συμμετέχουν καλούνται να βρουν το κίνητρο και τη δυναμική να ξεπεράσουν τόσο τα σωματικά, όσο και τα ψυχικά εμπόδια που παρουσιάζονται, με σκοπό να φτάσουν στην επίτευξη των στόχων τους.</a:t>
            </a:r>
          </a:p>
          <a:p>
            <a:pPr marL="514350" indent="-514350" algn="just">
              <a:buClrTx/>
              <a:buFont typeface="Wingdings" pitchFamily="2" charset="2"/>
              <a:buChar char="Ø"/>
            </a:pPr>
            <a:r>
              <a:rPr lang="el-GR" sz="2700" dirty="0" smtClean="0">
                <a:latin typeface="Comic Sans MS" pitchFamily="66" charset="0"/>
              </a:rPr>
              <a:t> </a:t>
            </a:r>
            <a:r>
              <a:rPr lang="el-GR" sz="2700" b="1" dirty="0" smtClean="0">
                <a:latin typeface="Comic Sans MS" pitchFamily="66" charset="0"/>
              </a:rPr>
              <a:t>Θάρρος:</a:t>
            </a:r>
            <a:r>
              <a:rPr lang="el-GR" sz="2700" dirty="0" smtClean="0">
                <a:latin typeface="Comic Sans MS" pitchFamily="66" charset="0"/>
              </a:rPr>
              <a:t> Η όλη διαδικασία της προετοιμασίας για τους Αγώνες, που μπορεί να διαρκέσει ολόκληρα χρόνια, εφοδιάζει το άτομο με την κατάλληλη αυτοπεποίθηση και εμπιστοσύνη στις – όποιες – δυνατότητές του, ώστε να ξεπεράσει όλες της αντιξοότητες για τη συμμετοχή του.</a:t>
            </a:r>
          </a:p>
          <a:p>
            <a:endParaRPr lang="el-GR" dirty="0"/>
          </a:p>
        </p:txBody>
      </p:sp>
      <p:sp>
        <p:nvSpPr>
          <p:cNvPr id="4" name="3 - Θέση περιεχομένου"/>
          <p:cNvSpPr>
            <a:spLocks noGrp="1"/>
          </p:cNvSpPr>
          <p:nvPr>
            <p:ph sz="half" idx="2"/>
          </p:nvPr>
        </p:nvSpPr>
        <p:spPr/>
        <p:txBody>
          <a:bodyPr>
            <a:normAutofit fontScale="55000" lnSpcReduction="20000"/>
          </a:bodyPr>
          <a:lstStyle/>
          <a:p>
            <a:pPr algn="just">
              <a:buFont typeface="Wingdings" pitchFamily="2" charset="2"/>
              <a:buChar char="Ø"/>
            </a:pPr>
            <a:r>
              <a:rPr lang="el-GR" sz="2800" dirty="0" smtClean="0">
                <a:latin typeface="Comic Sans MS" pitchFamily="66" charset="0"/>
              </a:rPr>
              <a:t> </a:t>
            </a:r>
            <a:r>
              <a:rPr lang="el-GR" sz="2800" b="1" dirty="0" smtClean="0">
                <a:latin typeface="Comic Sans MS" pitchFamily="66" charset="0"/>
              </a:rPr>
              <a:t>Ισότητα:</a:t>
            </a:r>
            <a:r>
              <a:rPr lang="el-GR" sz="2800" dirty="0" smtClean="0">
                <a:latin typeface="Comic Sans MS" pitchFamily="66" charset="0"/>
              </a:rPr>
              <a:t> Το σημαντικότερο ίσως μήνυμα των </a:t>
            </a:r>
            <a:r>
              <a:rPr lang="el-GR" sz="2800" dirty="0" err="1" smtClean="0">
                <a:latin typeface="Comic Sans MS" pitchFamily="66" charset="0"/>
              </a:rPr>
              <a:t>Παραολυμπιακών</a:t>
            </a:r>
            <a:r>
              <a:rPr lang="el-GR" sz="2800" dirty="0" smtClean="0">
                <a:latin typeface="Comic Sans MS" pitchFamily="66" charset="0"/>
              </a:rPr>
              <a:t> έγκειται στο γεγονός ότι, κάθε ανθρώπινη οντότητα έχει δικαίωμα σε όλες τις πτυχές της αθλητικής ζωής. Με την προβολή της εν λόγω ιδιότητας, περνά το μήνυμα σε όλη την υφήλιο ότι, ο σεβασμός και η ταπεινότητα προς τους γύρω μας έχει εξέχουσα σημασία, μέσω της προαγωγής του «ευ </a:t>
            </a:r>
            <a:r>
              <a:rPr lang="el-GR" sz="2800" dirty="0" err="1" smtClean="0">
                <a:latin typeface="Comic Sans MS" pitchFamily="66" charset="0"/>
              </a:rPr>
              <a:t>αγωνίζεσθαι</a:t>
            </a:r>
            <a:r>
              <a:rPr lang="el-GR" sz="2800" dirty="0" smtClean="0">
                <a:latin typeface="Comic Sans MS" pitchFamily="66" charset="0"/>
              </a:rPr>
              <a:t>».</a:t>
            </a:r>
          </a:p>
          <a:p>
            <a:pPr algn="just">
              <a:buFont typeface="Wingdings" pitchFamily="2" charset="2"/>
              <a:buChar char="Ø"/>
            </a:pPr>
            <a:r>
              <a:rPr lang="el-GR" sz="2800" b="1" dirty="0" smtClean="0">
                <a:latin typeface="Comic Sans MS" pitchFamily="66" charset="0"/>
              </a:rPr>
              <a:t>Έμπνευση:</a:t>
            </a:r>
            <a:r>
              <a:rPr lang="el-GR" sz="2800" dirty="0" smtClean="0">
                <a:latin typeface="Comic Sans MS" pitchFamily="66" charset="0"/>
              </a:rPr>
              <a:t> Μέσα από τα κατορθώματα, τις επιτυχίες και τις προσπάθειες των αθλητών, δημιουργείται ένα μεγάλο κύμα παρακίνησης και συνειδητοποίησης ότι, η σκληρή δουλειά, η </a:t>
            </a:r>
            <a:r>
              <a:rPr lang="el-GR" sz="2800" dirty="0" err="1" smtClean="0">
                <a:latin typeface="Comic Sans MS" pitchFamily="66" charset="0"/>
              </a:rPr>
              <a:t>στοχοπροσήλωση</a:t>
            </a:r>
            <a:r>
              <a:rPr lang="el-GR" sz="2800" dirty="0" smtClean="0">
                <a:latin typeface="Comic Sans MS" pitchFamily="66" charset="0"/>
              </a:rPr>
              <a:t> και η σωστή προετοιμασία είναι τα κλειδιά προς την επιτυχία. Η παρακίνηση αυτή αφορά τόσο τα άτομα με κάποιου είδους αναπηρία ή δυσλειτουργία, όσο και εκείνα που δεν παρουσιάζουν κάποια σωματική ή νοητική υστέρηση.</a:t>
            </a:r>
          </a:p>
          <a:p>
            <a:endParaRPr lang="el-GR"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357166"/>
            <a:ext cx="9001156" cy="1643074"/>
          </a:xfrm>
        </p:spPr>
        <p:txBody>
          <a:bodyPr>
            <a:noAutofit/>
          </a:bodyPr>
          <a:lstStyle/>
          <a:p>
            <a:pPr algn="ctr"/>
            <a:r>
              <a:rPr lang="el-GR" sz="2000" b="1" i="1" dirty="0" smtClean="0">
                <a:latin typeface="Comic Sans MS" pitchFamily="66" charset="0"/>
              </a:rPr>
              <a:t>«</a:t>
            </a:r>
            <a:r>
              <a:rPr lang="el-GR" sz="2000" b="1" i="1" dirty="0" smtClean="0">
                <a:solidFill>
                  <a:schemeClr val="tx1"/>
                </a:solidFill>
                <a:latin typeface="Comic Sans MS" pitchFamily="66" charset="0"/>
              </a:rPr>
              <a:t>Η δύναμη της θέλησης υπερνικά όλα τα φυσικά εμπόδια. Δεν υπάρχει τίποτα που να μη μπορείς να κάνεις με το σώμα σου, αρκεί να καταφέρεις να αντλήσεις τη δύναμη που πηγάζει από το μυαλό σου» </a:t>
            </a:r>
            <a:r>
              <a:rPr lang="el-GR" sz="2000" dirty="0" smtClean="0">
                <a:latin typeface="Comic Sans MS" pitchFamily="66" charset="0"/>
              </a:rPr>
              <a:t/>
            </a:r>
            <a:br>
              <a:rPr lang="el-GR" sz="2000" dirty="0" smtClean="0">
                <a:latin typeface="Comic Sans MS" pitchFamily="66" charset="0"/>
              </a:rPr>
            </a:br>
            <a:endParaRPr lang="el-GR" sz="2000" dirty="0">
              <a:latin typeface="Comic Sans MS" pitchFamily="66" charset="0"/>
            </a:endParaRPr>
          </a:p>
        </p:txBody>
      </p:sp>
      <p:sp>
        <p:nvSpPr>
          <p:cNvPr id="4" name="3 - Θέση περιεχομένου"/>
          <p:cNvSpPr>
            <a:spLocks noGrp="1"/>
          </p:cNvSpPr>
          <p:nvPr>
            <p:ph sz="half" idx="2"/>
          </p:nvPr>
        </p:nvSpPr>
        <p:spPr>
          <a:xfrm>
            <a:off x="4648200" y="2285991"/>
            <a:ext cx="4038600" cy="4068933"/>
          </a:xfrm>
        </p:spPr>
        <p:txBody>
          <a:bodyPr/>
          <a:lstStyle/>
          <a:p>
            <a:endParaRPr lang="el-GR" dirty="0"/>
          </a:p>
        </p:txBody>
      </p:sp>
      <p:pic>
        <p:nvPicPr>
          <p:cNvPr id="5" name="4 - Θέση περιεχομένου" descr="PARALYMPICS_RIO6.jpg"/>
          <p:cNvPicPr>
            <a:picLocks noGrp="1" noChangeAspect="1"/>
          </p:cNvPicPr>
          <p:nvPr>
            <p:ph sz="half" idx="1"/>
          </p:nvPr>
        </p:nvPicPr>
        <p:blipFill>
          <a:blip r:embed="rId2" cstate="print"/>
          <a:stretch>
            <a:fillRect/>
          </a:stretch>
        </p:blipFill>
        <p:spPr>
          <a:xfrm>
            <a:off x="0" y="1893594"/>
            <a:ext cx="9144000" cy="4990449"/>
          </a:xfrm>
          <a:prstGeom prst="rect">
            <a:avLst/>
          </a:prstGeom>
          <a:ln>
            <a:noFill/>
          </a:ln>
          <a:effectLst>
            <a:softEdge rad="112500"/>
          </a:effec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ere_The_Superhumans_Rio_Paralympics_2016_Trailer_.wmv">
            <a:hlinkClick r:id="" action="ppaction://media"/>
          </p:cNvPr>
          <p:cNvPicPr>
            <a:picLocks noRot="1" noChangeAspect="1"/>
          </p:cNvPicPr>
          <p:nvPr>
            <a:videoFile r:link="rId1"/>
          </p:nvPr>
        </p:nvPicPr>
        <p:blipFill>
          <a:blip r:embed="rId3" cstate="print"/>
          <a:stretch>
            <a:fillRect/>
          </a:stretch>
        </p:blipFill>
        <p:spPr>
          <a:xfrm>
            <a:off x="-1476672" y="332656"/>
            <a:ext cx="10960540" cy="616530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4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sz="half" idx="2"/>
          </p:nvPr>
        </p:nvSpPr>
        <p:spPr/>
        <p:txBody>
          <a:bodyPr/>
          <a:lstStyle/>
          <a:p>
            <a:r>
              <a:rPr lang="el-GR" b="1" i="1" dirty="0" smtClean="0">
                <a:latin typeface="Comic Sans MS" pitchFamily="66" charset="0"/>
              </a:rPr>
              <a:t>Σας ευχαριστούμε που μας παρακολουθήσατε.</a:t>
            </a:r>
            <a:endParaRPr lang="el-GR" b="1" i="1" dirty="0">
              <a:latin typeface="Comic Sans MS" pitchFamily="66" charset="0"/>
            </a:endParaRPr>
          </a:p>
        </p:txBody>
      </p:sp>
      <p:pic>
        <p:nvPicPr>
          <p:cNvPr id="5" name="Picture 2" descr="C:\Documents and Settings\user\Τα έγγραφά μου\ΣΧ_ΕΤΟΣ2016-2017\ΤΑΞΗ Α\ΠΡΟΤΖΕΚΤ Α\teleti13.JPG"/>
          <p:cNvPicPr>
            <a:picLocks noGrp="1" noChangeAspect="1" noChangeArrowheads="1"/>
          </p:cNvPicPr>
          <p:nvPr>
            <p:ph sz="half" idx="1"/>
          </p:nvPr>
        </p:nvPicPr>
        <p:blipFill>
          <a:blip r:embed="rId2" cstate="print"/>
          <a:srcRect/>
          <a:stretch>
            <a:fillRect/>
          </a:stretch>
        </p:blipFill>
        <p:spPr bwMode="auto">
          <a:xfrm>
            <a:off x="0" y="-61724"/>
            <a:ext cx="9144000" cy="6919724"/>
          </a:xfrm>
          <a:prstGeom prst="rect">
            <a:avLst/>
          </a:prstGeom>
          <a:ln>
            <a:noFill/>
          </a:ln>
          <a:effectLst>
            <a:softEdge rad="112500"/>
          </a:effectLst>
        </p:spPr>
      </p:pic>
      <p:sp>
        <p:nvSpPr>
          <p:cNvPr id="6" name="5 - Ορθογώνιο"/>
          <p:cNvSpPr/>
          <p:nvPr/>
        </p:nvSpPr>
        <p:spPr>
          <a:xfrm>
            <a:off x="4857752" y="3105835"/>
            <a:ext cx="4071966" cy="830997"/>
          </a:xfrm>
          <a:prstGeom prst="rect">
            <a:avLst/>
          </a:prstGeom>
        </p:spPr>
        <p:txBody>
          <a:bodyPr wrap="square">
            <a:spAutoFit/>
          </a:bodyPr>
          <a:lstStyle/>
          <a:p>
            <a:pPr algn="ctr"/>
            <a:r>
              <a:rPr lang="el-GR" sz="2400" b="1" i="1" dirty="0" smtClean="0">
                <a:solidFill>
                  <a:schemeClr val="bg1"/>
                </a:solidFill>
                <a:latin typeface="Comic Sans MS" pitchFamily="66" charset="0"/>
              </a:rPr>
              <a:t>Σας ευχαριστούμε που μας </a:t>
            </a:r>
            <a:r>
              <a:rPr lang="el-GR" sz="2400" b="1" i="1" dirty="0" smtClean="0">
                <a:solidFill>
                  <a:schemeClr val="bg1"/>
                </a:solidFill>
                <a:latin typeface="Comic Sans MS" pitchFamily="66" charset="0"/>
              </a:rPr>
              <a:t>παρακολουθήσατε!</a:t>
            </a:r>
            <a:endParaRPr lang="el-GR" sz="2400" dirty="0">
              <a:solidFill>
                <a:schemeClr val="bg1"/>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714356"/>
            <a:ext cx="8001056" cy="1143008"/>
          </a:xfrm>
        </p:spPr>
        <p:txBody>
          <a:bodyPr>
            <a:normAutofit fontScale="90000"/>
          </a:bodyPr>
          <a:lstStyle/>
          <a:p>
            <a:pPr algn="ctr"/>
            <a:r>
              <a:rPr lang="el-GR" dirty="0" smtClean="0">
                <a:ln w="5000" cmpd="sng">
                  <a:noFill/>
                  <a:prstDash val="solid"/>
                </a:ln>
                <a:solidFill>
                  <a:schemeClr val="tx1"/>
                </a:solidFill>
                <a:effectLst/>
              </a:rPr>
              <a:t>Έλληνες Παραολυμπιονίκες</a:t>
            </a:r>
            <a:endParaRPr lang="el-GR" dirty="0">
              <a:ln w="5000" cmpd="sng">
                <a:noFill/>
                <a:prstDash val="solid"/>
              </a:ln>
              <a:solidFill>
                <a:schemeClr val="tx1"/>
              </a:solidFill>
              <a:effectLst/>
            </a:endParaRPr>
          </a:p>
        </p:txBody>
      </p:sp>
      <p:pic>
        <p:nvPicPr>
          <p:cNvPr id="30722" name="Picture 2" descr="Αποτέλεσμα εικόνας για παραολυμπιακοι αγωνες"/>
          <p:cNvPicPr>
            <a:picLocks noChangeAspect="1" noChangeArrowheads="1"/>
          </p:cNvPicPr>
          <p:nvPr/>
        </p:nvPicPr>
        <p:blipFill>
          <a:blip r:embed="rId2" cstate="print"/>
          <a:srcRect/>
          <a:stretch>
            <a:fillRect/>
          </a:stretch>
        </p:blipFill>
        <p:spPr bwMode="auto">
          <a:xfrm>
            <a:off x="1357290" y="2786058"/>
            <a:ext cx="6500858" cy="3655678"/>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00174"/>
            <a:ext cx="8186766" cy="1285884"/>
          </a:xfrm>
        </p:spPr>
        <p:txBody>
          <a:bodyPr>
            <a:normAutofit fontScale="77500" lnSpcReduction="20000"/>
          </a:bodyPr>
          <a:lstStyle/>
          <a:p>
            <a:pPr algn="ctr">
              <a:buNone/>
            </a:pPr>
            <a:r>
              <a:rPr lang="el-GR" b="1" i="1" dirty="0" smtClean="0"/>
              <a:t>    </a:t>
            </a:r>
            <a:r>
              <a:rPr lang="el-GR" dirty="0" smtClean="0">
                <a:latin typeface="Comic Sans MS" pitchFamily="66" charset="0"/>
              </a:rPr>
              <a:t>Ενενήντα δύο μετάλλια είναι ο απολογισμός της Ελλάδας από το 1988 έως και το 2016, σε επίπεδο Παραολυμπιακών Αγώνων. </a:t>
            </a:r>
            <a:endParaRPr lang="en-US" dirty="0" smtClean="0">
              <a:latin typeface="Comic Sans MS" pitchFamily="66" charset="0"/>
            </a:endParaRPr>
          </a:p>
          <a:p>
            <a:pPr algn="ctr">
              <a:buNone/>
            </a:pPr>
            <a:r>
              <a:rPr lang="en-US" dirty="0" smtClean="0">
                <a:latin typeface="Comic Sans MS" pitchFamily="66" charset="0"/>
              </a:rPr>
              <a:t>    </a:t>
            </a:r>
            <a:r>
              <a:rPr lang="el-GR" dirty="0" smtClean="0">
                <a:latin typeface="Comic Sans MS" pitchFamily="66" charset="0"/>
              </a:rPr>
              <a:t>Η καλύτερη συγκομιδή ήταν αυτή του 2008 στο Πεκίνο, όταν τα ελληνικά «χρώματα» κατέκτησαν συνολικά 24 μετάλλια</a:t>
            </a:r>
            <a:r>
              <a:rPr lang="el-GR" dirty="0" smtClean="0"/>
              <a:t>.</a:t>
            </a:r>
            <a:endParaRPr lang="el-GR" dirty="0"/>
          </a:p>
        </p:txBody>
      </p:sp>
      <p:pic>
        <p:nvPicPr>
          <p:cNvPr id="5" name="4 - Εικόνα" descr="26403.jpg"/>
          <p:cNvPicPr>
            <a:picLocks noChangeAspect="1"/>
          </p:cNvPicPr>
          <p:nvPr/>
        </p:nvPicPr>
        <p:blipFill>
          <a:blip r:embed="rId2" cstate="print"/>
          <a:stretch>
            <a:fillRect/>
          </a:stretch>
        </p:blipFill>
        <p:spPr>
          <a:xfrm>
            <a:off x="2214546" y="3143248"/>
            <a:ext cx="4643470" cy="3214710"/>
          </a:xfrm>
          <a:prstGeom prst="rect">
            <a:avLst/>
          </a:prstGeom>
          <a:effectLst>
            <a:softEdge rad="317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n-US" dirty="0" smtClean="0">
                <a:latin typeface="Comic Sans MS" pitchFamily="66" charset="0"/>
              </a:rPr>
              <a:t>  </a:t>
            </a:r>
            <a:r>
              <a:rPr lang="el-GR" sz="4400" b="1" i="1" dirty="0" smtClean="0">
                <a:latin typeface="Comic Sans MS" pitchFamily="66" charset="0"/>
              </a:rPr>
              <a:t>ΣΕΟΥΛ 1988</a:t>
            </a:r>
            <a:r>
              <a:rPr lang="el-GR" dirty="0" smtClean="0">
                <a:latin typeface="Comic Sans MS" pitchFamily="66" charset="0"/>
              </a:rPr>
              <a:t/>
            </a:r>
            <a:br>
              <a:rPr lang="el-GR" dirty="0" smtClean="0">
                <a:latin typeface="Comic Sans MS" pitchFamily="66" charset="0"/>
              </a:rPr>
            </a:br>
            <a:endParaRPr lang="el-GR" dirty="0">
              <a:latin typeface="Comic Sans MS" pitchFamily="66" charset="0"/>
            </a:endParaRPr>
          </a:p>
        </p:txBody>
      </p:sp>
      <p:sp>
        <p:nvSpPr>
          <p:cNvPr id="3" name="2 - Θέση περιεχομένου"/>
          <p:cNvSpPr>
            <a:spLocks noGrp="1"/>
          </p:cNvSpPr>
          <p:nvPr>
            <p:ph idx="1"/>
          </p:nvPr>
        </p:nvSpPr>
        <p:spPr>
          <a:xfrm>
            <a:off x="285720" y="1285860"/>
            <a:ext cx="4400552" cy="5072097"/>
          </a:xfrm>
        </p:spPr>
        <p:txBody>
          <a:bodyPr>
            <a:normAutofit fontScale="77500" lnSpcReduction="20000"/>
          </a:bodyPr>
          <a:lstStyle/>
          <a:p>
            <a:pPr algn="ctr">
              <a:buNone/>
            </a:pPr>
            <a:r>
              <a:rPr lang="el-GR" dirty="0" smtClean="0"/>
              <a:t>    </a:t>
            </a:r>
            <a:r>
              <a:rPr lang="el-GR" dirty="0" smtClean="0">
                <a:latin typeface="Comic Sans MS" pitchFamily="66" charset="0"/>
              </a:rPr>
              <a:t>Στους Παραολυμπιακούς Αγώνες της Σεούλ το 1988 η συνολική συγκομιδή της Ελλάδας ήταν τέσσερα μετάλλια, τα οποία κατέκτησαν τρεις αθλητές.  </a:t>
            </a:r>
          </a:p>
          <a:p>
            <a:pPr algn="ctr">
              <a:buNone/>
            </a:pPr>
            <a:r>
              <a:rPr lang="en-US" dirty="0" smtClean="0">
                <a:latin typeface="Comic Sans MS" pitchFamily="66" charset="0"/>
              </a:rPr>
              <a:t>     </a:t>
            </a:r>
            <a:r>
              <a:rPr lang="el-GR" dirty="0" smtClean="0">
                <a:latin typeface="Comic Sans MS" pitchFamily="66" charset="0"/>
              </a:rPr>
              <a:t>Ο </a:t>
            </a:r>
            <a:r>
              <a:rPr lang="el-GR" b="1" dirty="0" smtClean="0">
                <a:latin typeface="Comic Sans MS" pitchFamily="66" charset="0"/>
              </a:rPr>
              <a:t>Κυριάκος </a:t>
            </a:r>
            <a:r>
              <a:rPr lang="el-GR" b="1" dirty="0" err="1" smtClean="0">
                <a:latin typeface="Comic Sans MS" pitchFamily="66" charset="0"/>
              </a:rPr>
              <a:t>Γριβέας</a:t>
            </a:r>
            <a:r>
              <a:rPr lang="el-GR" dirty="0" smtClean="0">
                <a:latin typeface="Comic Sans MS" pitchFamily="66" charset="0"/>
              </a:rPr>
              <a:t>, που μερικά χρόνια αργότερα διετέλεσε και πρόεδρος της Εθνικής Αθλητικής Ομοσπονδίας Ατόμων με Αναπηρίες, ανέβηκε στο βάθρο δύο φορές στο άθλημα της κολύμβησης, κατακτώντας ασημένιο μετάλλιο στα 25μ. και χάλκινο στα 50μ. ύπτιο. </a:t>
            </a:r>
            <a:r>
              <a:rPr lang="en-US" dirty="0" smtClean="0">
                <a:latin typeface="Comic Sans MS" pitchFamily="66" charset="0"/>
              </a:rPr>
              <a:t>                        </a:t>
            </a:r>
            <a:r>
              <a:rPr lang="el-GR" dirty="0" smtClean="0">
                <a:latin typeface="Comic Sans MS" pitchFamily="66" charset="0"/>
              </a:rPr>
              <a:t>Ο </a:t>
            </a:r>
            <a:r>
              <a:rPr lang="el-GR" b="1" dirty="0" smtClean="0">
                <a:latin typeface="Comic Sans MS" pitchFamily="66" charset="0"/>
              </a:rPr>
              <a:t>Χρήστος </a:t>
            </a:r>
            <a:r>
              <a:rPr lang="el-GR" b="1" dirty="0" err="1" smtClean="0">
                <a:latin typeface="Comic Sans MS" pitchFamily="66" charset="0"/>
              </a:rPr>
              <a:t>Αγγουράκης</a:t>
            </a:r>
            <a:r>
              <a:rPr lang="el-GR" b="1" dirty="0" smtClean="0">
                <a:latin typeface="Comic Sans MS" pitchFamily="66" charset="0"/>
              </a:rPr>
              <a:t> </a:t>
            </a:r>
            <a:r>
              <a:rPr lang="el-GR" dirty="0" smtClean="0">
                <a:latin typeface="Comic Sans MS" pitchFamily="66" charset="0"/>
              </a:rPr>
              <a:t>και ο </a:t>
            </a:r>
            <a:r>
              <a:rPr lang="el-GR" b="1" dirty="0" smtClean="0">
                <a:latin typeface="Comic Sans MS" pitchFamily="66" charset="0"/>
              </a:rPr>
              <a:t>Γεώργιος </a:t>
            </a:r>
            <a:r>
              <a:rPr lang="el-GR" b="1" dirty="0" err="1" smtClean="0">
                <a:latin typeface="Comic Sans MS" pitchFamily="66" charset="0"/>
              </a:rPr>
              <a:t>Τοπτσής</a:t>
            </a:r>
            <a:r>
              <a:rPr lang="el-GR" b="1" dirty="0" smtClean="0">
                <a:latin typeface="Comic Sans MS" pitchFamily="66" charset="0"/>
              </a:rPr>
              <a:t> </a:t>
            </a:r>
            <a:r>
              <a:rPr lang="el-GR" dirty="0" smtClean="0">
                <a:latin typeface="Comic Sans MS" pitchFamily="66" charset="0"/>
              </a:rPr>
              <a:t>κατέκτησαν από ένα χάλκινο μετάλλιο στο στίβο, ο πρώτος στον ακοντισμό και ο δεύτερος στο άλμα εις μήκος, αντίστοιχα.</a:t>
            </a:r>
          </a:p>
          <a:p>
            <a:pPr>
              <a:buNone/>
            </a:pPr>
            <a:endParaRPr lang="el-GR" dirty="0"/>
          </a:p>
        </p:txBody>
      </p:sp>
      <p:pic>
        <p:nvPicPr>
          <p:cNvPr id="5" name="4 - Εικόνα" descr="η εικόνα προφίλ του Georgios Toptsis"/>
          <p:cNvPicPr/>
          <p:nvPr/>
        </p:nvPicPr>
        <p:blipFill>
          <a:blip r:embed="rId2" cstate="print"/>
          <a:srcRect/>
          <a:stretch>
            <a:fillRect/>
          </a:stretch>
        </p:blipFill>
        <p:spPr bwMode="auto">
          <a:xfrm>
            <a:off x="5500694" y="2428868"/>
            <a:ext cx="2928958" cy="2143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704088"/>
            <a:ext cx="8472518" cy="1143000"/>
          </a:xfrm>
        </p:spPr>
        <p:txBody>
          <a:bodyPr>
            <a:noAutofit/>
          </a:bodyPr>
          <a:lstStyle/>
          <a:p>
            <a:pPr algn="l"/>
            <a:r>
              <a:rPr lang="el-GR" sz="4000" b="1" i="1" dirty="0" smtClean="0">
                <a:latin typeface="Comic Sans MS" pitchFamily="66" charset="0"/>
              </a:rPr>
              <a:t>ΒΑΡΚΕΛΩΝΗ 1992</a:t>
            </a:r>
            <a:r>
              <a:rPr lang="el-GR" sz="4000" b="1" i="1" dirty="0" smtClean="0"/>
              <a:t/>
            </a:r>
            <a:br>
              <a:rPr lang="el-GR" sz="4000" b="1" i="1" dirty="0" smtClean="0"/>
            </a:br>
            <a:endParaRPr lang="el-GR" sz="4000" b="1" i="1" dirty="0"/>
          </a:p>
        </p:txBody>
      </p:sp>
      <p:sp>
        <p:nvSpPr>
          <p:cNvPr id="3" name="2 - Θέση περιεχομένου"/>
          <p:cNvSpPr>
            <a:spLocks noGrp="1"/>
          </p:cNvSpPr>
          <p:nvPr>
            <p:ph sz="half" idx="1"/>
          </p:nvPr>
        </p:nvSpPr>
        <p:spPr>
          <a:xfrm>
            <a:off x="0" y="1714488"/>
            <a:ext cx="5072066" cy="4640437"/>
          </a:xfrm>
        </p:spPr>
        <p:txBody>
          <a:bodyPr>
            <a:normAutofit fontScale="92500"/>
          </a:bodyPr>
          <a:lstStyle/>
          <a:p>
            <a:pPr algn="ctr">
              <a:buNone/>
            </a:pPr>
            <a:r>
              <a:rPr lang="el-GR" dirty="0" smtClean="0"/>
              <a:t>    </a:t>
            </a:r>
            <a:r>
              <a:rPr lang="el-GR" dirty="0" smtClean="0">
                <a:latin typeface="Comic Sans MS" pitchFamily="66" charset="0"/>
              </a:rPr>
              <a:t>Στους Παραολυμπιακούς Αγώνες της Βαρκελώνης το 1992, η Ελλάδα κατέκτησε τρία μετάλλια.                             </a:t>
            </a:r>
            <a:r>
              <a:rPr lang="en-US" dirty="0" smtClean="0">
                <a:latin typeface="Comic Sans MS" pitchFamily="66" charset="0"/>
              </a:rPr>
              <a:t>    </a:t>
            </a:r>
            <a:r>
              <a:rPr lang="el-GR" dirty="0" smtClean="0">
                <a:latin typeface="Comic Sans MS" pitchFamily="66" charset="0"/>
              </a:rPr>
              <a:t>Ο «χάλκινος»</a:t>
            </a:r>
            <a:r>
              <a:rPr lang="en-US" dirty="0" smtClean="0">
                <a:latin typeface="Comic Sans MS" pitchFamily="66" charset="0"/>
              </a:rPr>
              <a:t> </a:t>
            </a:r>
            <a:r>
              <a:rPr lang="el-GR" dirty="0" err="1" smtClean="0">
                <a:latin typeface="Comic Sans MS" pitchFamily="66" charset="0"/>
              </a:rPr>
              <a:t>Παραολυμπιονίκης</a:t>
            </a:r>
            <a:r>
              <a:rPr lang="el-GR" dirty="0" smtClean="0">
                <a:latin typeface="Comic Sans MS" pitchFamily="66" charset="0"/>
              </a:rPr>
              <a:t> του 1988, </a:t>
            </a:r>
            <a:r>
              <a:rPr lang="el-GR" b="1" dirty="0" smtClean="0">
                <a:latin typeface="Comic Sans MS" pitchFamily="66" charset="0"/>
              </a:rPr>
              <a:t>Χρήστος </a:t>
            </a:r>
            <a:r>
              <a:rPr lang="el-GR" b="1" dirty="0" err="1" smtClean="0">
                <a:latin typeface="Comic Sans MS" pitchFamily="66" charset="0"/>
              </a:rPr>
              <a:t>Αγγουράκης</a:t>
            </a:r>
            <a:r>
              <a:rPr lang="el-GR" dirty="0" smtClean="0">
                <a:latin typeface="Comic Sans MS" pitchFamily="66" charset="0"/>
              </a:rPr>
              <a:t>, ανέβηκε δύο φορές στο βάθρο, αφού κατετάγη δεύτερος στον ακοντισμό και τρίτος στη σφαιροβολία, ενώ ο </a:t>
            </a:r>
            <a:r>
              <a:rPr lang="el-GR" b="1" dirty="0" smtClean="0">
                <a:latin typeface="Comic Sans MS" pitchFamily="66" charset="0"/>
              </a:rPr>
              <a:t>Γεώργιος </a:t>
            </a:r>
            <a:r>
              <a:rPr lang="el-GR" b="1" dirty="0" err="1" smtClean="0">
                <a:latin typeface="Comic Sans MS" pitchFamily="66" charset="0"/>
              </a:rPr>
              <a:t>Τοπτσής</a:t>
            </a:r>
            <a:r>
              <a:rPr lang="el-GR" dirty="0" smtClean="0">
                <a:latin typeface="Comic Sans MS" pitchFamily="66" charset="0"/>
              </a:rPr>
              <a:t> κατέκτησε το ασημένιο μετάλλιο στο άλμα εις μήκος.</a:t>
            </a:r>
          </a:p>
          <a:p>
            <a:pPr algn="ctr">
              <a:buNone/>
            </a:pPr>
            <a:r>
              <a:rPr lang="el-GR" dirty="0" smtClean="0">
                <a:latin typeface="Comic Sans MS" pitchFamily="66" charset="0"/>
              </a:rPr>
              <a:t> </a:t>
            </a:r>
          </a:p>
          <a:p>
            <a:pPr>
              <a:buNone/>
            </a:pPr>
            <a:endParaRPr lang="el-GR" dirty="0"/>
          </a:p>
        </p:txBody>
      </p:sp>
      <p:pic>
        <p:nvPicPr>
          <p:cNvPr id="5" name="Picture 2" descr="Αποτέλεσμα εικόνας για Χρήστος Αγγουράκης"/>
          <p:cNvPicPr>
            <a:picLocks noChangeAspect="1" noChangeArrowheads="1"/>
          </p:cNvPicPr>
          <p:nvPr/>
        </p:nvPicPr>
        <p:blipFill>
          <a:blip r:embed="rId2" cstate="print"/>
          <a:srcRect/>
          <a:stretch>
            <a:fillRect/>
          </a:stretch>
        </p:blipFill>
        <p:spPr bwMode="auto">
          <a:xfrm>
            <a:off x="5000628" y="1571612"/>
            <a:ext cx="4000496" cy="4714908"/>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796086"/>
          </a:xfrm>
        </p:spPr>
        <p:txBody>
          <a:bodyPr>
            <a:noAutofit/>
          </a:bodyPr>
          <a:lstStyle/>
          <a:p>
            <a:pPr algn="l"/>
            <a:r>
              <a:rPr lang="el-GR" sz="4000" b="1" i="1" dirty="0" smtClean="0">
                <a:latin typeface="Comic Sans MS" pitchFamily="66" charset="0"/>
              </a:rPr>
              <a:t>ΑΤΛΑΝΤΑ 1996</a:t>
            </a:r>
            <a:br>
              <a:rPr lang="el-GR" sz="4000" b="1" i="1" dirty="0" smtClean="0">
                <a:latin typeface="Comic Sans MS" pitchFamily="66" charset="0"/>
              </a:rPr>
            </a:br>
            <a:endParaRPr lang="el-GR" sz="4000" b="1" i="1" dirty="0">
              <a:latin typeface="Comic Sans MS" pitchFamily="66" charset="0"/>
            </a:endParaRPr>
          </a:p>
        </p:txBody>
      </p:sp>
      <p:sp>
        <p:nvSpPr>
          <p:cNvPr id="3" name="2 - Θέση περιεχομένου"/>
          <p:cNvSpPr>
            <a:spLocks noGrp="1"/>
          </p:cNvSpPr>
          <p:nvPr>
            <p:ph sz="half" idx="1"/>
          </p:nvPr>
        </p:nvSpPr>
        <p:spPr>
          <a:xfrm>
            <a:off x="142844" y="1428736"/>
            <a:ext cx="4786346" cy="5000659"/>
          </a:xfrm>
        </p:spPr>
        <p:txBody>
          <a:bodyPr>
            <a:normAutofit fontScale="70000" lnSpcReduction="20000"/>
          </a:bodyPr>
          <a:lstStyle/>
          <a:p>
            <a:pPr algn="ctr">
              <a:buNone/>
            </a:pPr>
            <a:r>
              <a:rPr lang="el-GR" dirty="0" smtClean="0">
                <a:latin typeface="Comic Sans MS" pitchFamily="66" charset="0"/>
              </a:rPr>
              <a:t>    </a:t>
            </a:r>
            <a:r>
              <a:rPr lang="el-GR" sz="2900" dirty="0" smtClean="0">
                <a:latin typeface="Comic Sans MS" pitchFamily="66" charset="0"/>
              </a:rPr>
              <a:t>Στους Παραολυμπιακούς Αγώνες της Ατλάντα το 1996, ακούγεται για πρώτη φορά ο εθνικός ύμνος της Ελλάδας. </a:t>
            </a:r>
          </a:p>
          <a:p>
            <a:pPr algn="ctr">
              <a:buNone/>
            </a:pPr>
            <a:r>
              <a:rPr lang="el-GR" sz="2900" dirty="0" smtClean="0">
                <a:latin typeface="Comic Sans MS" pitchFamily="66" charset="0"/>
              </a:rPr>
              <a:t>    Ο </a:t>
            </a:r>
            <a:r>
              <a:rPr lang="el-GR" sz="2900" b="1" dirty="0" smtClean="0">
                <a:latin typeface="Comic Sans MS" pitchFamily="66" charset="0"/>
              </a:rPr>
              <a:t>Δημήτριος Κωνσταντάγκας </a:t>
            </a:r>
            <a:r>
              <a:rPr lang="el-GR" sz="2900" dirty="0" smtClean="0">
                <a:latin typeface="Comic Sans MS" pitchFamily="66" charset="0"/>
              </a:rPr>
              <a:t>κατέκτησε το χρυσό μετάλλιο στη σφαιροβολία και έγραψε Ιστορία ως ο πρώτος Έλληνας «χρυσός» Παραολυμπιονίκης. </a:t>
            </a:r>
          </a:p>
          <a:p>
            <a:pPr algn="ctr">
              <a:buNone/>
            </a:pPr>
            <a:r>
              <a:rPr lang="el-GR" sz="2900" dirty="0" smtClean="0">
                <a:latin typeface="Comic Sans MS" pitchFamily="66" charset="0"/>
              </a:rPr>
              <a:t>     Επίσης, ο κολυμβητής </a:t>
            </a:r>
            <a:r>
              <a:rPr lang="el-GR" sz="2900" b="1" dirty="0" smtClean="0">
                <a:latin typeface="Comic Sans MS" pitchFamily="66" charset="0"/>
              </a:rPr>
              <a:t>Κωνσταντίνος Μάριος Φύκας </a:t>
            </a:r>
            <a:r>
              <a:rPr lang="el-GR" sz="2900" dirty="0" smtClean="0">
                <a:latin typeface="Comic Sans MS" pitchFamily="66" charset="0"/>
              </a:rPr>
              <a:t>κατέκτησε το ασημένιο μετάλλιο στα 50μ. ελεύθερο, ενώ οι </a:t>
            </a:r>
            <a:r>
              <a:rPr lang="el-GR" sz="2900" b="1" dirty="0" smtClean="0">
                <a:latin typeface="Comic Sans MS" pitchFamily="66" charset="0"/>
              </a:rPr>
              <a:t>Στέφανος Αναργύρου</a:t>
            </a:r>
            <a:r>
              <a:rPr lang="el-GR" sz="2900" dirty="0" smtClean="0">
                <a:latin typeface="Comic Sans MS" pitchFamily="66" charset="0"/>
              </a:rPr>
              <a:t>, </a:t>
            </a:r>
            <a:r>
              <a:rPr lang="el-GR" sz="2900" b="1" dirty="0" smtClean="0">
                <a:latin typeface="Comic Sans MS" pitchFamily="66" charset="0"/>
              </a:rPr>
              <a:t>Αντώνιος Γιαπουντζής </a:t>
            </a:r>
            <a:r>
              <a:rPr lang="el-GR" sz="2900" dirty="0" smtClean="0">
                <a:latin typeface="Comic Sans MS" pitchFamily="66" charset="0"/>
              </a:rPr>
              <a:t>και </a:t>
            </a:r>
            <a:r>
              <a:rPr lang="el-GR" sz="2900" b="1" dirty="0" smtClean="0">
                <a:latin typeface="Comic Sans MS" pitchFamily="66" charset="0"/>
              </a:rPr>
              <a:t>Γεώργιος </a:t>
            </a:r>
            <a:r>
              <a:rPr lang="el-GR" sz="2900" b="1" dirty="0" err="1" smtClean="0">
                <a:latin typeface="Comic Sans MS" pitchFamily="66" charset="0"/>
              </a:rPr>
              <a:t>Τοπτσής</a:t>
            </a:r>
            <a:r>
              <a:rPr lang="el-GR" sz="2900" b="1" dirty="0" smtClean="0">
                <a:latin typeface="Comic Sans MS" pitchFamily="66" charset="0"/>
              </a:rPr>
              <a:t> </a:t>
            </a:r>
            <a:r>
              <a:rPr lang="el-GR" sz="2900" dirty="0" smtClean="0">
                <a:latin typeface="Comic Sans MS" pitchFamily="66" charset="0"/>
              </a:rPr>
              <a:t>ανέβηκαν στο τρίτο σκαλί του βάθρου στη σφαιροβολία, κολύμβηση (50μ. πεταλούδα) και άλμα εις μήκος, αντίστοιχα.</a:t>
            </a:r>
          </a:p>
          <a:p>
            <a:pPr>
              <a:buNone/>
            </a:pPr>
            <a:endParaRPr lang="el-GR" sz="2900" dirty="0">
              <a:latin typeface="Comic Sans MS" pitchFamily="66" charset="0"/>
            </a:endParaRPr>
          </a:p>
        </p:txBody>
      </p:sp>
      <p:pic>
        <p:nvPicPr>
          <p:cNvPr id="5" name="4 - Θέση περιεχομένου" descr="https://vloutis.files.wordpress.com/2008/09/img129asam.jpg"/>
          <p:cNvPicPr>
            <a:picLocks noGrp="1"/>
          </p:cNvPicPr>
          <p:nvPr>
            <p:ph sz="half" idx="2"/>
          </p:nvPr>
        </p:nvPicPr>
        <p:blipFill>
          <a:blip r:embed="rId2" cstate="print"/>
          <a:srcRect/>
          <a:stretch>
            <a:fillRect/>
          </a:stretch>
        </p:blipFill>
        <p:spPr bwMode="auto">
          <a:xfrm>
            <a:off x="5143504" y="1500174"/>
            <a:ext cx="3500462" cy="3571900"/>
          </a:xfrm>
          <a:prstGeom prst="rect">
            <a:avLst/>
          </a:prstGeom>
          <a:noFill/>
          <a:ln w="9525">
            <a:noFill/>
            <a:miter lim="800000"/>
            <a:headEnd/>
            <a:tailEnd/>
          </a:ln>
        </p:spPr>
      </p:pic>
      <p:sp>
        <p:nvSpPr>
          <p:cNvPr id="6" name="5 - Ορθογώνιο"/>
          <p:cNvSpPr/>
          <p:nvPr/>
        </p:nvSpPr>
        <p:spPr>
          <a:xfrm>
            <a:off x="5072066" y="5357826"/>
            <a:ext cx="3786214" cy="553998"/>
          </a:xfrm>
          <a:prstGeom prst="rect">
            <a:avLst/>
          </a:prstGeom>
        </p:spPr>
        <p:txBody>
          <a:bodyPr wrap="square">
            <a:spAutoFit/>
          </a:bodyPr>
          <a:lstStyle/>
          <a:p>
            <a:r>
              <a:rPr lang="el-GR" sz="1000" dirty="0" smtClean="0"/>
              <a:t>Στο αεροδρόμιο  από την επιστροφή των «ηρώων», τον «χρυσό» Δημήτρη </a:t>
            </a:r>
            <a:r>
              <a:rPr lang="el-GR" sz="1000" dirty="0" err="1" smtClean="0"/>
              <a:t>Κωνσταντάγκα</a:t>
            </a:r>
            <a:r>
              <a:rPr lang="el-GR" sz="1000" dirty="0" smtClean="0"/>
              <a:t>, τον «αργυρό» πιτσιρικά Κωνσταντίνο </a:t>
            </a:r>
            <a:r>
              <a:rPr lang="el-GR" sz="1000" dirty="0" err="1" smtClean="0"/>
              <a:t>Φύκα</a:t>
            </a:r>
            <a:r>
              <a:rPr lang="el-GR" sz="1000" dirty="0" smtClean="0"/>
              <a:t> και τον «χάλκινο» Αντώνη </a:t>
            </a:r>
            <a:r>
              <a:rPr lang="el-GR" sz="1000" dirty="0" err="1" smtClean="0"/>
              <a:t>Γιαπουντζή</a:t>
            </a:r>
            <a:endParaRPr lang="el-GR" sz="1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928694"/>
          </a:xfrm>
        </p:spPr>
        <p:txBody>
          <a:bodyPr>
            <a:noAutofit/>
          </a:bodyPr>
          <a:lstStyle/>
          <a:p>
            <a:r>
              <a:rPr lang="el-GR" sz="4000" b="1" i="1" dirty="0" smtClean="0">
                <a:latin typeface="Comic Sans MS" pitchFamily="66" charset="0"/>
              </a:rPr>
              <a:t>ΣΙΔΝΕΪ 2000</a:t>
            </a:r>
            <a:br>
              <a:rPr lang="el-GR" sz="4000" b="1" i="1" dirty="0" smtClean="0">
                <a:latin typeface="Comic Sans MS" pitchFamily="66" charset="0"/>
              </a:rPr>
            </a:br>
            <a:endParaRPr lang="el-GR" sz="4000" b="1" i="1" dirty="0">
              <a:latin typeface="Comic Sans MS" pitchFamily="66" charset="0"/>
            </a:endParaRPr>
          </a:p>
        </p:txBody>
      </p:sp>
      <p:sp>
        <p:nvSpPr>
          <p:cNvPr id="3" name="2 - Θέση περιεχομένου"/>
          <p:cNvSpPr>
            <a:spLocks noGrp="1"/>
          </p:cNvSpPr>
          <p:nvPr>
            <p:ph idx="1"/>
          </p:nvPr>
        </p:nvSpPr>
        <p:spPr>
          <a:xfrm>
            <a:off x="214282" y="1214422"/>
            <a:ext cx="8786874" cy="2786082"/>
          </a:xfrm>
        </p:spPr>
        <p:txBody>
          <a:bodyPr>
            <a:noAutofit/>
          </a:bodyPr>
          <a:lstStyle/>
          <a:p>
            <a:pPr>
              <a:buNone/>
            </a:pPr>
            <a:r>
              <a:rPr lang="el-GR" sz="1600" dirty="0" smtClean="0">
                <a:latin typeface="Comic Sans MS" pitchFamily="66" charset="0"/>
              </a:rPr>
              <a:t>    </a:t>
            </a:r>
            <a:r>
              <a:rPr lang="en-US" sz="1600" dirty="0" smtClean="0">
                <a:latin typeface="Comic Sans MS" pitchFamily="66" charset="0"/>
              </a:rPr>
              <a:t> </a:t>
            </a:r>
            <a:r>
              <a:rPr lang="el-GR" sz="1600" dirty="0" smtClean="0">
                <a:latin typeface="Comic Sans MS" pitchFamily="66" charset="0"/>
              </a:rPr>
              <a:t>Τέσσερα χρόνια αργότερα, στο </a:t>
            </a:r>
            <a:r>
              <a:rPr lang="el-GR" sz="1600" dirty="0" err="1" smtClean="0">
                <a:latin typeface="Comic Sans MS" pitchFamily="66" charset="0"/>
              </a:rPr>
              <a:t>Σίδνεϊ</a:t>
            </a:r>
            <a:r>
              <a:rPr lang="el-GR" sz="1600" dirty="0" smtClean="0">
                <a:latin typeface="Comic Sans MS" pitchFamily="66" charset="0"/>
              </a:rPr>
              <a:t>, η ελληνική ομάδα, αποτελούμενη από 42 αθλητές και αθλήτριες, κατέκτησε συνολικά 11 μετάλλια, εκ των οποίων τέσσερα χρυσά, τέσσερα ασημένια και τρία χάλκινα. </a:t>
            </a:r>
          </a:p>
          <a:p>
            <a:pPr>
              <a:buNone/>
            </a:pPr>
            <a:r>
              <a:rPr lang="el-GR" sz="1600" dirty="0" smtClean="0">
                <a:latin typeface="Comic Sans MS" pitchFamily="66" charset="0"/>
              </a:rPr>
              <a:t>      Ο κολυμβητής </a:t>
            </a:r>
            <a:r>
              <a:rPr lang="el-GR" sz="1600" b="1" dirty="0" smtClean="0">
                <a:latin typeface="Comic Sans MS" pitchFamily="66" charset="0"/>
              </a:rPr>
              <a:t>Κωνσταντίνος Μάριος Φύκας </a:t>
            </a:r>
            <a:r>
              <a:rPr lang="el-GR" sz="1600" dirty="0" smtClean="0">
                <a:latin typeface="Comic Sans MS" pitchFamily="66" charset="0"/>
              </a:rPr>
              <a:t>αναδείχθηκε «χρυσός» Παραολυμπιονίκης στα 50μ. και 100μ. ελεύθερο, ενώ οι επιτυχίες συνεχίστηκαν με τον </a:t>
            </a:r>
            <a:r>
              <a:rPr lang="el-GR" sz="1600" b="1" dirty="0" smtClean="0">
                <a:latin typeface="Comic Sans MS" pitchFamily="66" charset="0"/>
              </a:rPr>
              <a:t>Στέφανο Αναργύρου </a:t>
            </a:r>
            <a:r>
              <a:rPr lang="el-GR" sz="1600" dirty="0" smtClean="0">
                <a:latin typeface="Comic Sans MS" pitchFamily="66" charset="0"/>
              </a:rPr>
              <a:t>να κατακτά την πρώτη θέση στη σφαιροβολία και </a:t>
            </a:r>
            <a:r>
              <a:rPr lang="el-GR" sz="1600" b="1" dirty="0" smtClean="0">
                <a:latin typeface="Comic Sans MS" pitchFamily="66" charset="0"/>
              </a:rPr>
              <a:t>τον Αθανάσιο </a:t>
            </a:r>
            <a:r>
              <a:rPr lang="el-GR" sz="1600" b="1" dirty="0" err="1" smtClean="0">
                <a:latin typeface="Comic Sans MS" pitchFamily="66" charset="0"/>
              </a:rPr>
              <a:t>Μπαράκα</a:t>
            </a:r>
            <a:r>
              <a:rPr lang="el-GR" sz="1600" b="1" dirty="0" smtClean="0">
                <a:latin typeface="Comic Sans MS" pitchFamily="66" charset="0"/>
              </a:rPr>
              <a:t> </a:t>
            </a:r>
            <a:r>
              <a:rPr lang="el-GR" sz="1600" dirty="0" smtClean="0">
                <a:latin typeface="Comic Sans MS" pitchFamily="66" charset="0"/>
              </a:rPr>
              <a:t>να ανεβαίνει στο ψηλότερο σκαλί του βάθρου στο άλμα εις μήκος.</a:t>
            </a:r>
          </a:p>
          <a:p>
            <a:pPr>
              <a:buNone/>
            </a:pPr>
            <a:r>
              <a:rPr lang="el-GR" sz="1600" dirty="0" smtClean="0">
                <a:latin typeface="Comic Sans MS" pitchFamily="66" charset="0"/>
              </a:rPr>
              <a:t>      Η </a:t>
            </a:r>
            <a:r>
              <a:rPr lang="el-GR" sz="1600" b="1" dirty="0" smtClean="0">
                <a:latin typeface="Comic Sans MS" pitchFamily="66" charset="0"/>
              </a:rPr>
              <a:t>Ελένη </a:t>
            </a:r>
            <a:r>
              <a:rPr lang="el-GR" sz="1600" b="1" dirty="0" err="1" smtClean="0">
                <a:latin typeface="Comic Sans MS" pitchFamily="66" charset="0"/>
              </a:rPr>
              <a:t>Σαμαριτάκη</a:t>
            </a:r>
            <a:r>
              <a:rPr lang="el-GR" sz="1600" b="1" dirty="0" smtClean="0">
                <a:latin typeface="Comic Sans MS" pitchFamily="66" charset="0"/>
              </a:rPr>
              <a:t> </a:t>
            </a:r>
            <a:r>
              <a:rPr lang="el-GR" sz="1600" dirty="0" smtClean="0">
                <a:latin typeface="Comic Sans MS" pitchFamily="66" charset="0"/>
              </a:rPr>
              <a:t>κατέκτησε δύο ασημένια μετάλλια στο στίβο (200μ. και 400μ.), οι </a:t>
            </a:r>
            <a:r>
              <a:rPr lang="el-GR" sz="1600" b="1" dirty="0" smtClean="0">
                <a:latin typeface="Comic Sans MS" pitchFamily="66" charset="0"/>
              </a:rPr>
              <a:t>Ευάγγελος </a:t>
            </a:r>
            <a:r>
              <a:rPr lang="el-GR" sz="1600" b="1" dirty="0" err="1" smtClean="0">
                <a:latin typeface="Comic Sans MS" pitchFamily="66" charset="0"/>
              </a:rPr>
              <a:t>Μπακόλας</a:t>
            </a:r>
            <a:r>
              <a:rPr lang="el-GR" sz="1600" dirty="0" smtClean="0">
                <a:latin typeface="Comic Sans MS" pitchFamily="66" charset="0"/>
              </a:rPr>
              <a:t> (σφαιροβολία) και </a:t>
            </a:r>
            <a:r>
              <a:rPr lang="el-GR" sz="1600" b="1" dirty="0" smtClean="0">
                <a:latin typeface="Comic Sans MS" pitchFamily="66" charset="0"/>
              </a:rPr>
              <a:t>Παράσχος </a:t>
            </a:r>
            <a:r>
              <a:rPr lang="el-GR" sz="1600" b="1" dirty="0" err="1" smtClean="0">
                <a:latin typeface="Comic Sans MS" pitchFamily="66" charset="0"/>
              </a:rPr>
              <a:t>Στογιαννίδης</a:t>
            </a:r>
            <a:r>
              <a:rPr lang="el-GR" sz="1600" b="1" dirty="0" smtClean="0">
                <a:latin typeface="Comic Sans MS" pitchFamily="66" charset="0"/>
              </a:rPr>
              <a:t> </a:t>
            </a:r>
            <a:r>
              <a:rPr lang="el-GR" sz="1600" dirty="0" smtClean="0">
                <a:latin typeface="Comic Sans MS" pitchFamily="66" charset="0"/>
              </a:rPr>
              <a:t>(άλμα εις ύψος) κατέκτησαν επίσης ασημένια μετάλλια στα αγωνίσματά τους, ενώ </a:t>
            </a:r>
            <a:r>
              <a:rPr lang="el-GR" sz="1600" b="1" dirty="0" smtClean="0">
                <a:latin typeface="Comic Sans MS" pitchFamily="66" charset="0"/>
              </a:rPr>
              <a:t>η Μαρία </a:t>
            </a:r>
            <a:r>
              <a:rPr lang="el-GR" sz="1600" b="1" dirty="0" err="1" smtClean="0">
                <a:latin typeface="Comic Sans MS" pitchFamily="66" charset="0"/>
              </a:rPr>
              <a:t>Καλπακίδου</a:t>
            </a:r>
            <a:r>
              <a:rPr lang="el-GR" sz="1600" b="1" dirty="0" smtClean="0">
                <a:latin typeface="Comic Sans MS" pitchFamily="66" charset="0"/>
              </a:rPr>
              <a:t> </a:t>
            </a:r>
            <a:r>
              <a:rPr lang="el-GR" sz="1600" dirty="0" smtClean="0">
                <a:latin typeface="Comic Sans MS" pitchFamily="66" charset="0"/>
              </a:rPr>
              <a:t>(50μ. ύπτιο), </a:t>
            </a:r>
            <a:r>
              <a:rPr lang="el-GR" sz="1600" b="1" dirty="0" smtClean="0">
                <a:latin typeface="Comic Sans MS" pitchFamily="66" charset="0"/>
              </a:rPr>
              <a:t>ο Συμεών </a:t>
            </a:r>
            <a:r>
              <a:rPr lang="el-GR" sz="1600" b="1" dirty="0" err="1" smtClean="0">
                <a:latin typeface="Comic Sans MS" pitchFamily="66" charset="0"/>
              </a:rPr>
              <a:t>Παλτσανίδης</a:t>
            </a:r>
            <a:r>
              <a:rPr lang="el-GR" sz="1600" b="1" dirty="0" smtClean="0">
                <a:latin typeface="Comic Sans MS" pitchFamily="66" charset="0"/>
              </a:rPr>
              <a:t> </a:t>
            </a:r>
            <a:r>
              <a:rPr lang="el-GR" sz="1600" dirty="0" smtClean="0">
                <a:latin typeface="Comic Sans MS" pitchFamily="66" charset="0"/>
              </a:rPr>
              <a:t>(δισκοβολία) και ο </a:t>
            </a:r>
            <a:r>
              <a:rPr lang="el-GR" sz="1600" b="1" dirty="0" smtClean="0">
                <a:latin typeface="Comic Sans MS" pitchFamily="66" charset="0"/>
              </a:rPr>
              <a:t>Παράσχος </a:t>
            </a:r>
            <a:r>
              <a:rPr lang="el-GR" sz="1600" b="1" dirty="0" err="1" smtClean="0">
                <a:latin typeface="Comic Sans MS" pitchFamily="66" charset="0"/>
              </a:rPr>
              <a:t>Στογιαννίδης</a:t>
            </a:r>
            <a:r>
              <a:rPr lang="el-GR" sz="1600" b="1" dirty="0" smtClean="0">
                <a:latin typeface="Comic Sans MS" pitchFamily="66" charset="0"/>
              </a:rPr>
              <a:t> </a:t>
            </a:r>
            <a:r>
              <a:rPr lang="el-GR" sz="1600" dirty="0" smtClean="0">
                <a:latin typeface="Comic Sans MS" pitchFamily="66" charset="0"/>
              </a:rPr>
              <a:t>(ακοντισμός) ανέβηκαν στο τρίτο σκαλί του βάθρου στα αγωνίσματά τους.</a:t>
            </a:r>
          </a:p>
        </p:txBody>
      </p:sp>
      <p:pic>
        <p:nvPicPr>
          <p:cNvPr id="6" name="5 - Εικόνα" descr="Αποτέλεσμα εικόνας για μαριος φυκας"/>
          <p:cNvPicPr/>
          <p:nvPr/>
        </p:nvPicPr>
        <p:blipFill>
          <a:blip r:embed="rId2" cstate="print"/>
          <a:srcRect/>
          <a:stretch>
            <a:fillRect/>
          </a:stretch>
        </p:blipFill>
        <p:spPr bwMode="auto">
          <a:xfrm>
            <a:off x="428596" y="4357694"/>
            <a:ext cx="1714500" cy="2214578"/>
          </a:xfrm>
          <a:prstGeom prst="rect">
            <a:avLst/>
          </a:prstGeom>
          <a:noFill/>
          <a:ln w="9525">
            <a:noFill/>
            <a:miter lim="800000"/>
            <a:headEnd/>
            <a:tailEnd/>
          </a:ln>
          <a:scene3d>
            <a:camera prst="orthographicFront"/>
            <a:lightRig rig="threePt" dir="t"/>
          </a:scene3d>
          <a:sp3d>
            <a:bevelT prst="convex"/>
          </a:sp3d>
        </p:spPr>
      </p:pic>
      <p:pic>
        <p:nvPicPr>
          <p:cNvPr id="7" name="6 - Εικόνα" descr="Σχετική εικόνα"/>
          <p:cNvPicPr/>
          <p:nvPr/>
        </p:nvPicPr>
        <p:blipFill>
          <a:blip r:embed="rId3" cstate="print"/>
          <a:srcRect/>
          <a:stretch>
            <a:fillRect/>
          </a:stretch>
        </p:blipFill>
        <p:spPr bwMode="auto">
          <a:xfrm>
            <a:off x="6858016" y="4357694"/>
            <a:ext cx="1657341" cy="2214578"/>
          </a:xfrm>
          <a:prstGeom prst="rect">
            <a:avLst/>
          </a:prstGeom>
          <a:noFill/>
          <a:ln w="9525">
            <a:noFill/>
            <a:miter lim="800000"/>
            <a:headEnd/>
            <a:tailEnd/>
          </a:ln>
        </p:spPr>
      </p:pic>
      <p:pic>
        <p:nvPicPr>
          <p:cNvPr id="10" name="9 - Εικόνα" descr="Αποτέλεσμα εικόνας για καλπακιδου μαρια"/>
          <p:cNvPicPr/>
          <p:nvPr/>
        </p:nvPicPr>
        <p:blipFill>
          <a:blip r:embed="rId4" cstate="print"/>
          <a:srcRect/>
          <a:stretch>
            <a:fillRect/>
          </a:stretch>
        </p:blipFill>
        <p:spPr bwMode="auto">
          <a:xfrm>
            <a:off x="3500430" y="4357694"/>
            <a:ext cx="2071702" cy="2176464"/>
          </a:xfrm>
          <a:prstGeom prst="rect">
            <a:avLst/>
          </a:prstGeom>
          <a:noFill/>
          <a:ln w="9525">
            <a:noFill/>
            <a:miter lim="800000"/>
            <a:headEnd/>
            <a:tailEnd/>
          </a:ln>
        </p:spPr>
      </p:pic>
      <p:sp>
        <p:nvSpPr>
          <p:cNvPr id="11" name="10 - Ορθογώνιο"/>
          <p:cNvSpPr/>
          <p:nvPr/>
        </p:nvSpPr>
        <p:spPr>
          <a:xfrm>
            <a:off x="3428992" y="6500834"/>
            <a:ext cx="2428893" cy="246221"/>
          </a:xfrm>
          <a:prstGeom prst="rect">
            <a:avLst/>
          </a:prstGeom>
        </p:spPr>
        <p:txBody>
          <a:bodyPr wrap="square">
            <a:spAutoFit/>
          </a:bodyPr>
          <a:lstStyle/>
          <a:p>
            <a:r>
              <a:rPr lang="el-GR" sz="1000" dirty="0" smtClean="0"/>
              <a:t>Η Μαρία </a:t>
            </a:r>
            <a:r>
              <a:rPr lang="el-GR" sz="1000" dirty="0" err="1" smtClean="0"/>
              <a:t>Καλπακίδου</a:t>
            </a:r>
            <a:r>
              <a:rPr lang="el-GR" sz="1000" dirty="0" smtClean="0"/>
              <a:t> πάνω στο βάθρο</a:t>
            </a:r>
            <a:endParaRPr lang="el-GR" sz="10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b="1" i="1" dirty="0" smtClean="0">
                <a:latin typeface="Comic Sans MS" pitchFamily="66" charset="0"/>
              </a:rPr>
              <a:t>ΑΘΗΝΑ 2004</a:t>
            </a:r>
            <a:r>
              <a:rPr lang="el-GR" dirty="0" smtClean="0"/>
              <a:t/>
            </a:r>
            <a:br>
              <a:rPr lang="el-GR" dirty="0" smtClean="0"/>
            </a:br>
            <a:endParaRPr lang="el-GR" dirty="0"/>
          </a:p>
        </p:txBody>
      </p:sp>
      <p:sp>
        <p:nvSpPr>
          <p:cNvPr id="3" name="2 - Θέση περιεχομένου"/>
          <p:cNvSpPr>
            <a:spLocks noGrp="1"/>
          </p:cNvSpPr>
          <p:nvPr>
            <p:ph sz="half" idx="1"/>
          </p:nvPr>
        </p:nvSpPr>
        <p:spPr>
          <a:xfrm>
            <a:off x="214282" y="1500174"/>
            <a:ext cx="4281518" cy="4854751"/>
          </a:xfrm>
        </p:spPr>
        <p:txBody>
          <a:bodyPr>
            <a:normAutofit fontScale="70000" lnSpcReduction="20000"/>
          </a:bodyPr>
          <a:lstStyle/>
          <a:p>
            <a:pPr algn="ctr">
              <a:buNone/>
            </a:pPr>
            <a:r>
              <a:rPr lang="el-GR" dirty="0" smtClean="0"/>
              <a:t>    </a:t>
            </a:r>
            <a:r>
              <a:rPr lang="el-GR" dirty="0" smtClean="0">
                <a:latin typeface="Comic Sans MS" pitchFamily="66" charset="0"/>
              </a:rPr>
              <a:t>Οι </a:t>
            </a:r>
            <a:r>
              <a:rPr lang="el-GR" dirty="0" err="1" smtClean="0">
                <a:latin typeface="Comic Sans MS" pitchFamily="66" charset="0"/>
              </a:rPr>
              <a:t>Παραολυμπιακοί</a:t>
            </a:r>
            <a:r>
              <a:rPr lang="el-GR" dirty="0" smtClean="0">
                <a:latin typeface="Comic Sans MS" pitchFamily="66" charset="0"/>
              </a:rPr>
              <a:t> Αγώνες της Αθήνας, με τη μαγεία που εξέπεμψαν καθ’ όλη τη διάρκειά τους και σε κάθε γωνιά της υφηλίου, ανύψωσαν το παγκόσμιο Παραολυμπιακό κίνημα.</a:t>
            </a:r>
          </a:p>
          <a:p>
            <a:pPr algn="ctr">
              <a:buNone/>
            </a:pPr>
            <a:r>
              <a:rPr lang="el-GR" dirty="0" smtClean="0">
                <a:latin typeface="Comic Sans MS" pitchFamily="66" charset="0"/>
              </a:rPr>
              <a:t>    Οι Έλληνες πρωταθλητές κυριάρχησαν σε δύο αθλήματα, καθώς στον στίβο και την κολύμβηση κατέκτησαν 20 μετάλλια, εκ των οποίων τρία χρυσά, 13 αργυρά και τέσσερα χάλκινα. </a:t>
            </a:r>
          </a:p>
          <a:p>
            <a:pPr algn="ctr">
              <a:buNone/>
            </a:pPr>
            <a:r>
              <a:rPr lang="el-GR" dirty="0" smtClean="0">
                <a:latin typeface="Comic Sans MS" pitchFamily="66" charset="0"/>
              </a:rPr>
              <a:t>    Αν κάποιος από τους Παραολυμπιονίκες δικαιούται τον χαρακτηρισμό του κορυφαίου, αυτός είναι ο</a:t>
            </a:r>
            <a:r>
              <a:rPr lang="el-GR" b="1" dirty="0" smtClean="0">
                <a:latin typeface="Comic Sans MS" pitchFamily="66" charset="0"/>
              </a:rPr>
              <a:t> Χαράλαμπος Ταϊγανίδης</a:t>
            </a:r>
            <a:r>
              <a:rPr lang="el-GR" dirty="0" smtClean="0">
                <a:latin typeface="Comic Sans MS" pitchFamily="66" charset="0"/>
              </a:rPr>
              <a:t>, ο οποίος κατέκτησε δύο χρυσά και ένα αργυρό στην κολύμβηση, ενώ με τρία αργυρά </a:t>
            </a:r>
            <a:r>
              <a:rPr lang="el-GR" dirty="0" err="1" smtClean="0">
                <a:latin typeface="Comic Sans MS" pitchFamily="66" charset="0"/>
              </a:rPr>
              <a:t>παραολυμπιακά</a:t>
            </a:r>
            <a:r>
              <a:rPr lang="el-GR" dirty="0" smtClean="0">
                <a:latin typeface="Comic Sans MS" pitchFamily="66" charset="0"/>
              </a:rPr>
              <a:t> μετάλλια εμπλούτισε τη συλλογή της η </a:t>
            </a:r>
            <a:r>
              <a:rPr lang="el-GR" b="1" dirty="0" smtClean="0">
                <a:latin typeface="Comic Sans MS" pitchFamily="66" charset="0"/>
              </a:rPr>
              <a:t>Ανθή Καραγιάννη </a:t>
            </a:r>
            <a:r>
              <a:rPr lang="el-GR" dirty="0" smtClean="0">
                <a:latin typeface="Comic Sans MS" pitchFamily="66" charset="0"/>
              </a:rPr>
              <a:t>στον στίβο.</a:t>
            </a:r>
          </a:p>
          <a:p>
            <a:pPr>
              <a:buNone/>
            </a:pPr>
            <a:endParaRPr lang="el-GR" dirty="0" smtClean="0"/>
          </a:p>
          <a:p>
            <a:pPr>
              <a:buNone/>
            </a:pPr>
            <a:endParaRPr lang="el-GR" dirty="0"/>
          </a:p>
        </p:txBody>
      </p:sp>
      <p:pic>
        <p:nvPicPr>
          <p:cNvPr id="7" name="6 - Εικόνα" descr="Αποτέλεσμα εικόνας για ταιγανιδης χαραλαμπος"/>
          <p:cNvPicPr/>
          <p:nvPr/>
        </p:nvPicPr>
        <p:blipFill>
          <a:blip r:embed="rId2" cstate="print"/>
          <a:srcRect/>
          <a:stretch>
            <a:fillRect/>
          </a:stretch>
        </p:blipFill>
        <p:spPr bwMode="auto">
          <a:xfrm>
            <a:off x="4714876" y="2357430"/>
            <a:ext cx="3857652" cy="3214710"/>
          </a:xfrm>
          <a:prstGeom prst="rect">
            <a:avLst/>
          </a:prstGeom>
          <a:noFill/>
          <a:ln w="9525">
            <a:noFill/>
            <a:miter lim="800000"/>
            <a:headEnd/>
            <a:tailEnd/>
          </a:ln>
          <a:effectLst>
            <a:softEdge rad="63500"/>
          </a:effectLst>
        </p:spPr>
      </p:pic>
      <p:sp>
        <p:nvSpPr>
          <p:cNvPr id="5" name="4 - Ορθογώνιο"/>
          <p:cNvSpPr/>
          <p:nvPr/>
        </p:nvSpPr>
        <p:spPr>
          <a:xfrm>
            <a:off x="5286380" y="5715016"/>
            <a:ext cx="2786082" cy="276999"/>
          </a:xfrm>
          <a:prstGeom prst="rect">
            <a:avLst/>
          </a:prstGeom>
        </p:spPr>
        <p:txBody>
          <a:bodyPr wrap="square">
            <a:spAutoFit/>
          </a:bodyPr>
          <a:lstStyle/>
          <a:p>
            <a:pPr algn="ctr"/>
            <a:r>
              <a:rPr lang="el-GR" sz="1200" dirty="0" smtClean="0"/>
              <a:t>Χαράλαμπος </a:t>
            </a:r>
            <a:r>
              <a:rPr lang="el-GR" sz="1200" dirty="0" err="1" smtClean="0"/>
              <a:t>Ταϊγανίδης</a:t>
            </a:r>
            <a:endParaRPr lang="el-GR" sz="1200"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1256</TotalTime>
  <Words>1653</Words>
  <Application>Microsoft Office PowerPoint</Application>
  <PresentationFormat>Προβολή στην οθόνη (4:3)</PresentationFormat>
  <Paragraphs>74</Paragraphs>
  <Slides>24</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Ροή</vt:lpstr>
      <vt:lpstr>Διαφάνεια 1</vt:lpstr>
      <vt:lpstr>Διαφάνεια 2</vt:lpstr>
      <vt:lpstr>Έλληνες Παραολυμπιονίκες</vt:lpstr>
      <vt:lpstr>Διαφάνεια 4</vt:lpstr>
      <vt:lpstr>  ΣΕΟΥΛ 1988 </vt:lpstr>
      <vt:lpstr>ΒΑΡΚΕΛΩΝΗ 1992 </vt:lpstr>
      <vt:lpstr>ΑΤΛΑΝΤΑ 1996 </vt:lpstr>
      <vt:lpstr>ΣΙΔΝΕΪ 2000 </vt:lpstr>
      <vt:lpstr>ΑΘΗΝΑ 2004 </vt:lpstr>
      <vt:lpstr>ΠΕΚΙΝΟ 2008 </vt:lpstr>
      <vt:lpstr>ΛΟΝΔΙΝΟ 2012 </vt:lpstr>
      <vt:lpstr>ΡΙΟ 2016</vt:lpstr>
      <vt:lpstr>Διεθνείς Παραολυμπιονίκες</vt:lpstr>
      <vt:lpstr>John Maclean</vt:lpstr>
      <vt:lpstr>Όσκαρ Λεονάρντ Πιστόριους</vt:lpstr>
      <vt:lpstr>Simon Jackson</vt:lpstr>
      <vt:lpstr>Πέτερ Λουντ Άντερσεν</vt:lpstr>
      <vt:lpstr>Τάνι Γκρέυ Τόμσον</vt:lpstr>
      <vt:lpstr>  Ajibola Adoye</vt:lpstr>
      <vt:lpstr>Διαφάνεια 20</vt:lpstr>
      <vt:lpstr>ΣΗΜΑΣΙΑ ΚΑΙ ΜΗΝΥΜΑΤΑ ΤΗΣ ΔΙΕΞΑΓΩΓΗΣ ΤΩΝ ΠΑΡΑΟΛΥΜΠΙΑΚΩΝ ΑΓΩΝΩΝ</vt:lpstr>
      <vt:lpstr>«Η δύναμη της θέλησης υπερνικά όλα τα φυσικά εμπόδια. Δεν υπάρχει τίποτα που να μη μπορείς να κάνεις με το σώμα σου, αρκεί να καταφέρεις να αντλήσεις τη δύναμη που πηγάζει από το μυαλό σου»  </vt:lpstr>
      <vt:lpstr>Διαφάνεια 23</vt:lpstr>
      <vt:lpstr>Διαφάνεια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πιο γνωστοί Έλληνες Παραολυμπιονίκες</dc:title>
  <dc:creator>user4</dc:creator>
  <cp:lastModifiedBy>user</cp:lastModifiedBy>
  <cp:revision>111</cp:revision>
  <dcterms:created xsi:type="dcterms:W3CDTF">2016-12-01T07:50:54Z</dcterms:created>
  <dcterms:modified xsi:type="dcterms:W3CDTF">2017-05-08T06:36:32Z</dcterms:modified>
</cp:coreProperties>
</file>