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3" r:id="rId2"/>
    <p:sldId id="264" r:id="rId3"/>
    <p:sldId id="265" r:id="rId4"/>
    <p:sldId id="266" r:id="rId5"/>
    <p:sldId id="267" r:id="rId6"/>
    <p:sldId id="256" r:id="rId7"/>
    <p:sldId id="258" r:id="rId8"/>
    <p:sldId id="259" r:id="rId9"/>
    <p:sldId id="260" r:id="rId10"/>
    <p:sldId id="261" r:id="rId11"/>
    <p:sldId id="262" r:id="rId12"/>
    <p:sldId id="268" r:id="rId13"/>
    <p:sldId id="269" r:id="rId14"/>
    <p:sldId id="270" r:id="rId15"/>
    <p:sldId id="271" r:id="rId16"/>
    <p:sldId id="272" r:id="rId17"/>
    <p:sldId id="27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40" d="100"/>
          <a:sy n="40" d="100"/>
        </p:scale>
        <p:origin x="-9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31185-007F-4F81-BA5B-E1DBA1115E5C}" type="datetimeFigureOut">
              <a:rPr lang="el-GR" smtClean="0"/>
              <a:pPr/>
              <a:t>8/5/2017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DB0B0-CB6C-43A8-865E-67CF7F953D8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3FDB0B0-CB6C-43A8-865E-67CF7F953D80}"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B680E752-0DF9-4431-90F8-699950617A05}" type="datetimeFigureOut">
              <a:rPr lang="el-GR" smtClean="0"/>
              <a:pPr/>
              <a:t>8/5/2017</a:t>
            </a:fld>
            <a:endParaRPr lang="el-GR" dirty="0"/>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dirty="0"/>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E2AFD1A-9878-4FF9-95B2-5233DA2415E2}"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680E752-0DF9-4431-90F8-699950617A05}" type="datetimeFigureOut">
              <a:rPr lang="el-GR" smtClean="0"/>
              <a:pPr/>
              <a:t>8/5/2017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E2AFD1A-9878-4FF9-95B2-5233DA2415E2}"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680E752-0DF9-4431-90F8-699950617A05}" type="datetimeFigureOut">
              <a:rPr lang="el-GR" smtClean="0"/>
              <a:pPr/>
              <a:t>8/5/2017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E2AFD1A-9878-4FF9-95B2-5233DA2415E2}"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B680E752-0DF9-4431-90F8-699950617A05}" type="datetimeFigureOut">
              <a:rPr lang="el-GR" smtClean="0"/>
              <a:pPr/>
              <a:t>8/5/2017</a:t>
            </a:fld>
            <a:endParaRPr lang="el-GR" dirty="0"/>
          </a:p>
        </p:txBody>
      </p:sp>
      <p:sp>
        <p:nvSpPr>
          <p:cNvPr id="5" name="4 - Θέση υποσέλιδου"/>
          <p:cNvSpPr>
            <a:spLocks noGrp="1"/>
          </p:cNvSpPr>
          <p:nvPr>
            <p:ph type="ftr" sz="quarter" idx="11"/>
          </p:nvPr>
        </p:nvSpPr>
        <p:spPr>
          <a:xfrm>
            <a:off x="457200" y="6480969"/>
            <a:ext cx="4260056" cy="300831"/>
          </a:xfrm>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E2AFD1A-9878-4FF9-95B2-5233DA2415E2}"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 Θέση ημερομηνίας"/>
          <p:cNvSpPr>
            <a:spLocks noGrp="1"/>
          </p:cNvSpPr>
          <p:nvPr>
            <p:ph type="dt" sz="half" idx="10"/>
          </p:nvPr>
        </p:nvSpPr>
        <p:spPr>
          <a:xfrm>
            <a:off x="6955632" y="6477000"/>
            <a:ext cx="2133600" cy="304800"/>
          </a:xfrm>
        </p:spPr>
        <p:txBody>
          <a:bodyPr/>
          <a:lstStyle/>
          <a:p>
            <a:fld id="{B680E752-0DF9-4431-90F8-699950617A05}" type="datetimeFigureOut">
              <a:rPr lang="el-GR" smtClean="0"/>
              <a:pPr/>
              <a:t>8/5/2017</a:t>
            </a:fld>
            <a:endParaRPr lang="el-GR" dirty="0"/>
          </a:p>
        </p:txBody>
      </p:sp>
      <p:sp>
        <p:nvSpPr>
          <p:cNvPr id="5" name="4 - Θέση υποσέλιδου"/>
          <p:cNvSpPr>
            <a:spLocks noGrp="1"/>
          </p:cNvSpPr>
          <p:nvPr>
            <p:ph type="ftr" sz="quarter" idx="11"/>
          </p:nvPr>
        </p:nvSpPr>
        <p:spPr>
          <a:xfrm>
            <a:off x="2619376" y="6480969"/>
            <a:ext cx="4260056" cy="300831"/>
          </a:xfrm>
        </p:spPr>
        <p:txBody>
          <a:bodyPr/>
          <a:lstStyle/>
          <a:p>
            <a:endParaRPr lang="el-GR" dirty="0"/>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AE2AFD1A-9878-4FF9-95B2-5233DA2415E2}" type="slidenum">
              <a:rPr lang="el-GR" smtClean="0"/>
              <a:pPr/>
              <a:t>‹#›</a:t>
            </a:fld>
            <a:endParaRPr lang="el-GR" dirty="0"/>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B680E752-0DF9-4431-90F8-699950617A05}" type="datetimeFigureOut">
              <a:rPr lang="el-GR" smtClean="0"/>
              <a:pPr/>
              <a:t>8/5/2017</a:t>
            </a:fld>
            <a:endParaRPr lang="el-GR" dirty="0"/>
          </a:p>
        </p:txBody>
      </p:sp>
      <p:sp>
        <p:nvSpPr>
          <p:cNvPr id="6" name="5 - Θέση υποσέλιδου"/>
          <p:cNvSpPr>
            <a:spLocks noGrp="1"/>
          </p:cNvSpPr>
          <p:nvPr>
            <p:ph type="ftr" sz="quarter" idx="11"/>
          </p:nvPr>
        </p:nvSpPr>
        <p:spPr>
          <a:xfrm>
            <a:off x="457200" y="6480969"/>
            <a:ext cx="4260056" cy="301752"/>
          </a:xfrm>
        </p:spPr>
        <p:txBody>
          <a:bodyPr/>
          <a:lstStyle/>
          <a:p>
            <a:endParaRPr lang="el-GR" dirty="0"/>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AE2AFD1A-9878-4FF9-95B2-5233DA2415E2}"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B680E752-0DF9-4431-90F8-699950617A05}" type="datetimeFigureOut">
              <a:rPr lang="el-GR" smtClean="0"/>
              <a:pPr/>
              <a:t>8/5/2017</a:t>
            </a:fld>
            <a:endParaRPr lang="el-GR" dirty="0"/>
          </a:p>
        </p:txBody>
      </p:sp>
      <p:sp>
        <p:nvSpPr>
          <p:cNvPr id="8" name="7 - Θέση υποσέλιδου"/>
          <p:cNvSpPr>
            <a:spLocks noGrp="1"/>
          </p:cNvSpPr>
          <p:nvPr>
            <p:ph type="ftr" sz="quarter" idx="11"/>
          </p:nvPr>
        </p:nvSpPr>
        <p:spPr>
          <a:xfrm>
            <a:off x="457200" y="6480969"/>
            <a:ext cx="4261104" cy="301752"/>
          </a:xfrm>
        </p:spPr>
        <p:txBody>
          <a:bodyPr/>
          <a:lstStyle/>
          <a:p>
            <a:endParaRPr lang="el-GR" dirty="0"/>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AE2AFD1A-9878-4FF9-95B2-5233DA2415E2}"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680E752-0DF9-4431-90F8-699950617A05}" type="datetimeFigureOut">
              <a:rPr lang="el-GR" smtClean="0"/>
              <a:pPr/>
              <a:t>8/5/2017</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E2AFD1A-9878-4FF9-95B2-5233DA2415E2}"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B680E752-0DF9-4431-90F8-699950617A05}" type="datetimeFigureOut">
              <a:rPr lang="el-GR" smtClean="0"/>
              <a:pPr/>
              <a:t>8/5/2017</a:t>
            </a:fld>
            <a:endParaRPr lang="el-GR" dirty="0"/>
          </a:p>
        </p:txBody>
      </p:sp>
      <p:sp>
        <p:nvSpPr>
          <p:cNvPr id="3" name="2 - Θέση υποσέλιδου"/>
          <p:cNvSpPr>
            <a:spLocks noGrp="1"/>
          </p:cNvSpPr>
          <p:nvPr>
            <p:ph type="ftr" sz="quarter" idx="11"/>
          </p:nvPr>
        </p:nvSpPr>
        <p:spPr>
          <a:xfrm>
            <a:off x="457200" y="6481890"/>
            <a:ext cx="4260056" cy="300831"/>
          </a:xfrm>
        </p:spPr>
        <p:txBody>
          <a:bodyPr/>
          <a:lstStyle/>
          <a:p>
            <a:endParaRPr lang="el-GR" dirty="0"/>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AE2AFD1A-9878-4FF9-95B2-5233DA2415E2}"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B680E752-0DF9-4431-90F8-699950617A05}" type="datetimeFigureOut">
              <a:rPr lang="el-GR" smtClean="0"/>
              <a:pPr/>
              <a:t>8/5/2017</a:t>
            </a:fld>
            <a:endParaRPr lang="el-GR" dirty="0"/>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dirty="0"/>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AE2AFD1A-9878-4FF9-95B2-5233DA2415E2}"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B680E752-0DF9-4431-90F8-699950617A05}" type="datetimeFigureOut">
              <a:rPr lang="el-GR" smtClean="0"/>
              <a:pPr/>
              <a:t>8/5/2017</a:t>
            </a:fld>
            <a:endParaRPr lang="el-GR" dirty="0"/>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dirty="0"/>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AE2AFD1A-9878-4FF9-95B2-5233DA2415E2}"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680E752-0DF9-4431-90F8-699950617A05}" type="datetimeFigureOut">
              <a:rPr lang="el-GR" smtClean="0"/>
              <a:pPr/>
              <a:t>8/5/2017</a:t>
            </a:fld>
            <a:endParaRPr lang="el-GR" dirty="0"/>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dirty="0"/>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E2AFD1A-9878-4FF9-95B2-5233DA2415E2}"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E:\Secret%20Garden-%20Song%20from%20a%20Secret%20Garden.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wild-anima.gr/el/2015-09-23-02-40-38/2015-10-03-07-25-52"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6169080"/>
          </a:xfrm>
        </p:spPr>
        <p:txBody>
          <a:bodyPr/>
          <a:lstStyle/>
          <a:p>
            <a:pPr algn="ctr">
              <a:buNone/>
            </a:pPr>
            <a:endParaRPr lang="el-GR" dirty="0" smtClean="0"/>
          </a:p>
          <a:p>
            <a:pPr algn="ctr">
              <a:buNone/>
            </a:pPr>
            <a:r>
              <a:rPr lang="el-GR" dirty="0" smtClean="0"/>
              <a:t>Η περιβαλλοντική ομάδα του ΓΕΛ Οιχαλίας, κατά το σχολ. έτος 2016-17 εκπόνησε το πρόγραμμα:                </a:t>
            </a:r>
          </a:p>
          <a:p>
            <a:pPr algn="ctr">
              <a:buNone/>
            </a:pPr>
            <a:endParaRPr lang="el-GR" sz="4400" b="1" i="1" dirty="0" smtClean="0">
              <a:effectLst>
                <a:outerShdw blurRad="38100" dist="38100" dir="2700000" algn="tl">
                  <a:srgbClr val="000000">
                    <a:alpha val="43137"/>
                  </a:srgbClr>
                </a:outerShdw>
              </a:effectLst>
            </a:endParaRPr>
          </a:p>
          <a:p>
            <a:pPr algn="ctr">
              <a:buNone/>
            </a:pPr>
            <a:r>
              <a:rPr lang="el-GR" sz="4400" b="1" i="1" dirty="0" smtClean="0">
                <a:effectLst>
                  <a:outerShdw blurRad="38100" dist="38100" dir="2700000" algn="tl">
                    <a:srgbClr val="000000">
                      <a:alpha val="43137"/>
                    </a:srgbClr>
                  </a:outerShdw>
                </a:effectLst>
              </a:rPr>
              <a:t>Δασικά Οικοσυστήματα  </a:t>
            </a:r>
            <a:endParaRPr lang="el-GR" sz="4400" b="1" i="1" dirty="0">
              <a:effectLst>
                <a:outerShdw blurRad="38100" dist="38100" dir="2700000" algn="tl">
                  <a:srgbClr val="000000">
                    <a:alpha val="43137"/>
                  </a:srgbClr>
                </a:outerShdw>
              </a:effectLst>
            </a:endParaRPr>
          </a:p>
        </p:txBody>
      </p:sp>
      <p:pic>
        <p:nvPicPr>
          <p:cNvPr id="4" name="Secret Garden- Song from a Secret Garden.mp3">
            <a:hlinkClick r:id="" action="ppaction://media"/>
          </p:cNvPr>
          <p:cNvPicPr>
            <a:picLocks noRot="1" noChangeAspect="1"/>
          </p:cNvPicPr>
          <p:nvPr>
            <a:audioFile r:link="rId1"/>
          </p:nvPr>
        </p:nvPicPr>
        <p:blipFill>
          <a:blip r:embed="rId4" cstate="print"/>
          <a:stretch>
            <a:fillRect/>
          </a:stretch>
        </p:blipFill>
        <p:spPr>
          <a:xfrm>
            <a:off x="8244408" y="614853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7" showWhenStopped="0">
                <p:cTn id="7" repeatCount="2000" fill="remove"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229600" cy="5811890"/>
          </a:xfrm>
        </p:spPr>
        <p:txBody>
          <a:bodyPr/>
          <a:lstStyle/>
          <a:p>
            <a:r>
              <a:rPr lang="el-GR" sz="2800" b="1" dirty="0" smtClean="0"/>
              <a:t>Εθνικός δρυμός Πάρνηθας: </a:t>
            </a:r>
            <a:r>
              <a:rPr lang="el-GR" sz="2400" dirty="0" smtClean="0"/>
              <a:t>Στο νότιο τμήμα του απαντώνται εκτάσεις με μακί και χαλέπιο πεύκη</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l-GR" sz="2800" b="1" dirty="0" smtClean="0"/>
              <a:t>Εθνικός δρυμός Σουνίου: </a:t>
            </a:r>
            <a:r>
              <a:rPr lang="el-GR" sz="2400" dirty="0" smtClean="0"/>
              <a:t>Αποτελεί το μόνο δρυμό με τυπική μεσογειακή βλάστηση</a:t>
            </a:r>
            <a:endParaRPr lang="el-GR" sz="2400" b="1" dirty="0" smtClean="0"/>
          </a:p>
          <a:p>
            <a:endParaRPr lang="el-GR" sz="2400" dirty="0"/>
          </a:p>
        </p:txBody>
      </p:sp>
      <p:pic>
        <p:nvPicPr>
          <p:cNvPr id="4" name="3 - Εικόνα" descr="parnitha.jpg"/>
          <p:cNvPicPr>
            <a:picLocks noChangeAspect="1"/>
          </p:cNvPicPr>
          <p:nvPr/>
        </p:nvPicPr>
        <p:blipFill>
          <a:blip r:embed="rId2" cstate="print"/>
          <a:stretch>
            <a:fillRect/>
          </a:stretch>
        </p:blipFill>
        <p:spPr>
          <a:xfrm>
            <a:off x="4929190" y="1571612"/>
            <a:ext cx="2100248" cy="2214578"/>
          </a:xfrm>
          <a:prstGeom prst="rect">
            <a:avLst/>
          </a:prstGeom>
          <a:ln>
            <a:noFill/>
          </a:ln>
          <a:effectLst>
            <a:softEdge rad="112500"/>
          </a:effectLst>
        </p:spPr>
      </p:pic>
      <p:pic>
        <p:nvPicPr>
          <p:cNvPr id="6" name="5 - Εικόνα" descr="soynio.jpg"/>
          <p:cNvPicPr>
            <a:picLocks noChangeAspect="1"/>
          </p:cNvPicPr>
          <p:nvPr/>
        </p:nvPicPr>
        <p:blipFill>
          <a:blip r:embed="rId3" cstate="print"/>
          <a:stretch>
            <a:fillRect/>
          </a:stretch>
        </p:blipFill>
        <p:spPr>
          <a:xfrm>
            <a:off x="6072198" y="4643422"/>
            <a:ext cx="2619340" cy="22145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229600" cy="5811890"/>
          </a:xfrm>
        </p:spPr>
        <p:txBody>
          <a:bodyPr>
            <a:normAutofit/>
          </a:bodyPr>
          <a:lstStyle/>
          <a:p>
            <a:r>
              <a:rPr lang="el-GR" sz="2800" b="1" dirty="0" smtClean="0"/>
              <a:t> Εθνικός δρυμός Αίνου: </a:t>
            </a:r>
            <a:r>
              <a:rPr lang="el-GR" sz="2400" dirty="0" smtClean="0"/>
              <a:t>Καλύπτεται από δάση κεφαλληνιακής ελάτης και διαθέτει σχετικά πλούσια πανίδα.</a:t>
            </a:r>
          </a:p>
          <a:p>
            <a:endParaRPr lang="el-GR" dirty="0" smtClean="0"/>
          </a:p>
          <a:p>
            <a:endParaRPr lang="en-US" dirty="0" smtClean="0"/>
          </a:p>
          <a:p>
            <a:endParaRPr lang="en-US" dirty="0" smtClean="0"/>
          </a:p>
          <a:p>
            <a:r>
              <a:rPr lang="el-GR" sz="2800" b="1" dirty="0" smtClean="0"/>
              <a:t>Εθνικός δρυμός Σαμαριάς: </a:t>
            </a:r>
            <a:r>
              <a:rPr lang="el-GR" sz="2400" dirty="0" smtClean="0"/>
              <a:t>Η δενδρώδης βλάστησή του αποτελείται κυρίως από πλατάνια, τραχεία πεύκη και κυπαρίσσια</a:t>
            </a:r>
          </a:p>
          <a:p>
            <a:endParaRPr lang="el-GR" dirty="0" smtClean="0"/>
          </a:p>
          <a:p>
            <a:pPr>
              <a:buNone/>
            </a:pPr>
            <a:endParaRPr lang="el-GR" sz="2400" dirty="0"/>
          </a:p>
        </p:txBody>
      </p:sp>
      <p:pic>
        <p:nvPicPr>
          <p:cNvPr id="4" name="3 - Εικόνα" descr="ainoy.jpg"/>
          <p:cNvPicPr>
            <a:picLocks noChangeAspect="1"/>
          </p:cNvPicPr>
          <p:nvPr/>
        </p:nvPicPr>
        <p:blipFill>
          <a:blip r:embed="rId2" cstate="print"/>
          <a:stretch>
            <a:fillRect/>
          </a:stretch>
        </p:blipFill>
        <p:spPr>
          <a:xfrm>
            <a:off x="3071802" y="1571612"/>
            <a:ext cx="3714776" cy="2071702"/>
          </a:xfrm>
          <a:prstGeom prst="rect">
            <a:avLst/>
          </a:prstGeom>
          <a:ln>
            <a:noFill/>
          </a:ln>
          <a:effectLst>
            <a:softEdge rad="112500"/>
          </a:effectLst>
        </p:spPr>
      </p:pic>
      <p:pic>
        <p:nvPicPr>
          <p:cNvPr id="5" name="4 - Εικόνα" descr="samaria.jpg"/>
          <p:cNvPicPr>
            <a:picLocks noChangeAspect="1"/>
          </p:cNvPicPr>
          <p:nvPr/>
        </p:nvPicPr>
        <p:blipFill>
          <a:blip r:embed="rId3" cstate="print"/>
          <a:stretch>
            <a:fillRect/>
          </a:stretch>
        </p:blipFill>
        <p:spPr>
          <a:xfrm>
            <a:off x="5429256" y="4429132"/>
            <a:ext cx="3571900" cy="21431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Κίνδυνοι και απειλές των δασικών οικοσυστημάτων</a:t>
            </a:r>
            <a:endParaRPr lang="el-GR" sz="3600" b="1" dirty="0"/>
          </a:p>
        </p:txBody>
      </p:sp>
      <p:sp>
        <p:nvSpPr>
          <p:cNvPr id="3" name="2 - Θέση περιεχομένου"/>
          <p:cNvSpPr>
            <a:spLocks noGrp="1"/>
          </p:cNvSpPr>
          <p:nvPr>
            <p:ph idx="1"/>
          </p:nvPr>
        </p:nvSpPr>
        <p:spPr/>
        <p:txBody>
          <a:bodyPr>
            <a:normAutofit/>
          </a:bodyPr>
          <a:lstStyle/>
          <a:p>
            <a:pPr>
              <a:buNone/>
            </a:pPr>
            <a:endParaRPr lang="el-GR" sz="2800" dirty="0" smtClean="0"/>
          </a:p>
          <a:p>
            <a:pPr>
              <a:buNone/>
            </a:pPr>
            <a:r>
              <a:rPr lang="el-GR" sz="2800" dirty="0" smtClean="0"/>
              <a:t>Οι κίνδυνοι και οι απειλές οφείλονται σε:</a:t>
            </a:r>
          </a:p>
          <a:p>
            <a:pPr lvl="1">
              <a:buFont typeface="Wingdings" pitchFamily="2" charset="2"/>
              <a:buChar char="§"/>
            </a:pPr>
            <a:endParaRPr lang="en-US" b="1" dirty="0" smtClean="0"/>
          </a:p>
          <a:p>
            <a:r>
              <a:rPr lang="el-GR" sz="2800" b="1" dirty="0" smtClean="0"/>
              <a:t>Βιολογικά-φυσικά αίτια</a:t>
            </a:r>
          </a:p>
          <a:p>
            <a:pPr algn="ctr">
              <a:buNone/>
            </a:pPr>
            <a:r>
              <a:rPr lang="el-GR" b="1" dirty="0" smtClean="0"/>
              <a:t>              </a:t>
            </a:r>
          </a:p>
          <a:p>
            <a:pPr>
              <a:buNone/>
            </a:pPr>
            <a:r>
              <a:rPr lang="el-GR" sz="2800" b="1" dirty="0" smtClean="0"/>
              <a:t>      και</a:t>
            </a:r>
          </a:p>
          <a:p>
            <a:pPr marL="448056" lvl="1" indent="-384048">
              <a:buSzPct val="80000"/>
              <a:buFont typeface="Wingdings 2"/>
              <a:buChar char=""/>
            </a:pPr>
            <a:endParaRPr lang="el-GR" b="1" dirty="0" smtClean="0"/>
          </a:p>
          <a:p>
            <a:pPr marL="448056" lvl="1" indent="-384048">
              <a:buSzPct val="80000"/>
              <a:buFont typeface="Wingdings 2"/>
              <a:buChar char=""/>
            </a:pPr>
            <a:r>
              <a:rPr lang="el-GR" sz="2800" b="1" dirty="0" smtClean="0"/>
              <a:t>Ανθρωπογενή αίτια</a:t>
            </a:r>
          </a:p>
          <a:p>
            <a:endParaRPr lang="el-GR" b="1" dirty="0" smtClean="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28596" y="142852"/>
            <a:ext cx="8229600" cy="1089804"/>
          </a:xfrm>
        </p:spPr>
        <p:txBody>
          <a:bodyPr>
            <a:normAutofit/>
          </a:bodyPr>
          <a:lstStyle/>
          <a:p>
            <a:pPr algn="ctr"/>
            <a:r>
              <a:rPr lang="el-GR" sz="3600" b="1" dirty="0" smtClean="0">
                <a:effectLst>
                  <a:outerShdw blurRad="38100" dist="38100" dir="2700000" algn="tl">
                    <a:srgbClr val="000000">
                      <a:alpha val="43137"/>
                    </a:srgbClr>
                  </a:outerShdw>
                </a:effectLst>
              </a:rPr>
              <a:t>Βιολογικά αίτια</a:t>
            </a:r>
            <a:endParaRPr lang="el-GR" sz="3600" b="1" dirty="0">
              <a:effectLst>
                <a:outerShdw blurRad="38100" dist="38100" dir="2700000" algn="tl">
                  <a:srgbClr val="000000">
                    <a:alpha val="43137"/>
                  </a:srgbClr>
                </a:outerShdw>
              </a:effectLst>
            </a:endParaRPr>
          </a:p>
        </p:txBody>
      </p:sp>
      <p:sp>
        <p:nvSpPr>
          <p:cNvPr id="2" name="1 - Θέση περιεχομένου"/>
          <p:cNvSpPr>
            <a:spLocks noGrp="1"/>
          </p:cNvSpPr>
          <p:nvPr>
            <p:ph sz="half" idx="1"/>
          </p:nvPr>
        </p:nvSpPr>
        <p:spPr>
          <a:xfrm>
            <a:off x="285720" y="1285860"/>
            <a:ext cx="4038600" cy="5233820"/>
          </a:xfrm>
        </p:spPr>
        <p:txBody>
          <a:bodyPr>
            <a:normAutofit fontScale="85000" lnSpcReduction="10000"/>
          </a:bodyPr>
          <a:lstStyle/>
          <a:p>
            <a:pPr>
              <a:buNone/>
            </a:pPr>
            <a:endParaRPr lang="en-US" sz="3000" dirty="0" smtClean="0"/>
          </a:p>
          <a:p>
            <a:pPr>
              <a:buNone/>
            </a:pPr>
            <a:r>
              <a:rPr lang="el-GR" sz="3000" dirty="0" smtClean="0"/>
              <a:t>    Το οικοσύστημα κινδυνεύει από:</a:t>
            </a:r>
          </a:p>
          <a:p>
            <a:pPr>
              <a:buFont typeface="Wingdings" pitchFamily="2" charset="2"/>
              <a:buChar char="§"/>
            </a:pPr>
            <a:endParaRPr lang="en-US" dirty="0" smtClean="0"/>
          </a:p>
          <a:p>
            <a:pPr>
              <a:buFont typeface="Arial" pitchFamily="34" charset="0"/>
              <a:buChar char="•"/>
            </a:pPr>
            <a:r>
              <a:rPr lang="el-GR" sz="2600" dirty="0" smtClean="0"/>
              <a:t> παράσιτα</a:t>
            </a:r>
          </a:p>
          <a:p>
            <a:pPr>
              <a:buFont typeface="Arial" pitchFamily="34" charset="0"/>
              <a:buChar char="•"/>
            </a:pPr>
            <a:endParaRPr lang="el-GR" sz="2600" dirty="0" smtClean="0"/>
          </a:p>
          <a:p>
            <a:pPr>
              <a:buFont typeface="Arial" pitchFamily="34" charset="0"/>
              <a:buChar char="•"/>
            </a:pPr>
            <a:r>
              <a:rPr lang="el-GR" sz="2600" dirty="0" smtClean="0"/>
              <a:t>ιούς, βακτήρια, μύκητες</a:t>
            </a:r>
          </a:p>
          <a:p>
            <a:pPr>
              <a:buFont typeface="Arial" pitchFamily="34" charset="0"/>
              <a:buChar char="•"/>
            </a:pPr>
            <a:endParaRPr lang="en-US" sz="2600" dirty="0" smtClean="0"/>
          </a:p>
          <a:p>
            <a:pPr>
              <a:buFont typeface="Arial" pitchFamily="34" charset="0"/>
              <a:buChar char="•"/>
            </a:pPr>
            <a:r>
              <a:rPr lang="el-GR" sz="2600" dirty="0" smtClean="0"/>
              <a:t>δασικά έντομα</a:t>
            </a:r>
          </a:p>
          <a:p>
            <a:pPr>
              <a:buFont typeface="Arial" pitchFamily="34" charset="0"/>
              <a:buChar char="•"/>
            </a:pPr>
            <a:endParaRPr lang="en-US" sz="2600" dirty="0" smtClean="0"/>
          </a:p>
          <a:p>
            <a:pPr>
              <a:buFont typeface="Arial" pitchFamily="34" charset="0"/>
              <a:buChar char="•"/>
            </a:pPr>
            <a:r>
              <a:rPr lang="el-GR" sz="2600" dirty="0" smtClean="0"/>
              <a:t>ισχυρούς </a:t>
            </a:r>
            <a:r>
              <a:rPr lang="el-GR" dirty="0" smtClean="0"/>
              <a:t>α</a:t>
            </a:r>
            <a:r>
              <a:rPr lang="el-GR" sz="2600" dirty="0" smtClean="0"/>
              <a:t>νέμους, ανεμοθύελλες, χιονοθύελλες, κατολισθήσεις</a:t>
            </a:r>
            <a:r>
              <a:rPr lang="el-GR" sz="2600" dirty="0" smtClean="0">
                <a:latin typeface="Calibri" pitchFamily="34" charset="0"/>
              </a:rPr>
              <a:t>. </a:t>
            </a:r>
            <a:endParaRPr lang="el-GR" sz="2600" dirty="0">
              <a:latin typeface="Calibri" pitchFamily="34" charset="0"/>
            </a:endParaRPr>
          </a:p>
        </p:txBody>
      </p:sp>
      <p:pic>
        <p:nvPicPr>
          <p:cNvPr id="5" name="4 - Θέση περιεχομένου" descr="in-pictures-landscape-clouds-light-summer-photo-wallpapers-green-tree-nature-mountain-forest-storm-fir-glade-summerstorm-thunder-flash-resinous-1440x900.jpg"/>
          <p:cNvPicPr>
            <a:picLocks noGrp="1" noChangeAspect="1"/>
          </p:cNvPicPr>
          <p:nvPr>
            <p:ph sz="half" idx="2"/>
          </p:nvPr>
        </p:nvPicPr>
        <p:blipFill>
          <a:blip r:embed="rId2" cstate="print"/>
          <a:stretch>
            <a:fillRect/>
          </a:stretch>
        </p:blipFill>
        <p:spPr>
          <a:xfrm>
            <a:off x="4429124" y="1643050"/>
            <a:ext cx="4500594" cy="414340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2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57158" y="142852"/>
            <a:ext cx="8229600" cy="1089804"/>
          </a:xfrm>
        </p:spPr>
        <p:txBody>
          <a:bodyPr>
            <a:normAutofit/>
          </a:bodyPr>
          <a:lstStyle/>
          <a:p>
            <a:pPr algn="ctr"/>
            <a:r>
              <a:rPr lang="el-GR" sz="3600" b="1" dirty="0" smtClean="0"/>
              <a:t>Ανθρωπογενή αίτια</a:t>
            </a:r>
            <a:endParaRPr lang="el-GR" sz="3600" b="1" dirty="0"/>
          </a:p>
        </p:txBody>
      </p:sp>
      <p:sp>
        <p:nvSpPr>
          <p:cNvPr id="2" name="1 - Θέση περιεχομένου"/>
          <p:cNvSpPr>
            <a:spLocks noGrp="1"/>
          </p:cNvSpPr>
          <p:nvPr>
            <p:ph sz="half" idx="1"/>
          </p:nvPr>
        </p:nvSpPr>
        <p:spPr>
          <a:xfrm>
            <a:off x="285720" y="1124744"/>
            <a:ext cx="4210080" cy="5616624"/>
          </a:xfrm>
        </p:spPr>
        <p:txBody>
          <a:bodyPr>
            <a:normAutofit fontScale="25000" lnSpcReduction="20000"/>
          </a:bodyPr>
          <a:lstStyle/>
          <a:p>
            <a:pPr>
              <a:buNone/>
            </a:pPr>
            <a:r>
              <a:rPr lang="el-GR" sz="4500" dirty="0" smtClean="0">
                <a:latin typeface="Calibri" pitchFamily="34" charset="0"/>
              </a:rPr>
              <a:t>     </a:t>
            </a:r>
            <a:endParaRPr lang="en-US" sz="4500" dirty="0" smtClean="0">
              <a:latin typeface="Calibri" pitchFamily="34" charset="0"/>
            </a:endParaRPr>
          </a:p>
          <a:p>
            <a:pPr>
              <a:buNone/>
            </a:pPr>
            <a:r>
              <a:rPr lang="el-GR" sz="9600" dirty="0" smtClean="0"/>
              <a:t>       Οι απειλές για το οικοσύστημα που προκαλούνται από τον άνθρωπο, προέρχονται από</a:t>
            </a:r>
            <a:r>
              <a:rPr lang="el-GR" sz="6000" dirty="0" smtClean="0"/>
              <a:t>:</a:t>
            </a:r>
          </a:p>
          <a:p>
            <a:pPr>
              <a:buNone/>
            </a:pPr>
            <a:endParaRPr lang="el-GR" sz="3400" dirty="0" smtClean="0"/>
          </a:p>
          <a:p>
            <a:pPr>
              <a:buNone/>
            </a:pPr>
            <a:endParaRPr lang="en-US" sz="3400" dirty="0" smtClean="0"/>
          </a:p>
          <a:p>
            <a:r>
              <a:rPr lang="el-GR" sz="8000" dirty="0" smtClean="0"/>
              <a:t>Πυρκαγιές</a:t>
            </a:r>
          </a:p>
          <a:p>
            <a:r>
              <a:rPr lang="el-GR" sz="8000" dirty="0" smtClean="0"/>
              <a:t>Ανεξέλεγκτες υλοτομίες</a:t>
            </a:r>
            <a:endParaRPr lang="en-US" sz="8000" dirty="0" smtClean="0"/>
          </a:p>
          <a:p>
            <a:r>
              <a:rPr lang="el-GR" sz="8000" dirty="0" smtClean="0"/>
              <a:t>Βόσκηση των δασών </a:t>
            </a:r>
            <a:endParaRPr lang="en-US" sz="8000" dirty="0" smtClean="0"/>
          </a:p>
          <a:p>
            <a:r>
              <a:rPr lang="el-GR" sz="8000" dirty="0" smtClean="0"/>
              <a:t>Ατμοσφαιρική ρύπανση</a:t>
            </a:r>
            <a:endParaRPr lang="en-US" sz="8000" dirty="0" smtClean="0"/>
          </a:p>
          <a:p>
            <a:r>
              <a:rPr lang="el-GR" sz="8000" dirty="0" smtClean="0"/>
              <a:t>Εκχερσώσεις για την επέκταση της γεωργικής γης</a:t>
            </a:r>
          </a:p>
          <a:p>
            <a:r>
              <a:rPr lang="el-GR" sz="8000" dirty="0" smtClean="0"/>
              <a:t>Καταπατήσεις με σκοπό την οικοπεδοποίηση και τη δόμηση. </a:t>
            </a:r>
          </a:p>
          <a:p>
            <a:r>
              <a:rPr lang="el-GR" sz="8000" dirty="0" smtClean="0"/>
              <a:t>Ρίψεις σκουπιδιών </a:t>
            </a:r>
          </a:p>
          <a:p>
            <a:r>
              <a:rPr lang="el-GR" sz="8000" dirty="0" smtClean="0"/>
              <a:t>Κυνήγι </a:t>
            </a:r>
          </a:p>
          <a:p>
            <a:r>
              <a:rPr lang="el-GR" sz="8000" dirty="0" smtClean="0"/>
              <a:t>Ερημοποίηση </a:t>
            </a:r>
            <a:endParaRPr lang="el-GR" sz="8000" dirty="0"/>
          </a:p>
        </p:txBody>
      </p:sp>
      <p:pic>
        <p:nvPicPr>
          <p:cNvPr id="5" name="4 - Θέση περιεχομένου" descr="fotia-axladeri.jpg"/>
          <p:cNvPicPr>
            <a:picLocks noGrp="1" noChangeAspect="1"/>
          </p:cNvPicPr>
          <p:nvPr>
            <p:ph sz="half" idx="2"/>
          </p:nvPr>
        </p:nvPicPr>
        <p:blipFill>
          <a:blip r:embed="rId2" cstate="print"/>
          <a:stretch>
            <a:fillRect/>
          </a:stretch>
        </p:blipFill>
        <p:spPr>
          <a:xfrm>
            <a:off x="4648200" y="1571612"/>
            <a:ext cx="4138642" cy="435771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2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20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20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20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2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b="0" dirty="0" smtClean="0">
                <a:hlinkClick r:id="rId2" tooltip="Κώδικας σωστής συμπεριφοράς των πολιτών στη φύση"/>
              </a:rPr>
              <a:t/>
            </a:r>
            <a:br>
              <a:rPr lang="el-GR" b="0" dirty="0" smtClean="0">
                <a:hlinkClick r:id="rId2" tooltip="Κώδικας σωστής συμπεριφοράς των πολιτών στη φύση"/>
              </a:rPr>
            </a:br>
            <a:r>
              <a:rPr lang="el-GR" sz="4000" b="1" dirty="0" smtClean="0"/>
              <a:t>Κώδικας σωστής συμπεριφοράς των πολιτών στη φύση</a:t>
            </a:r>
            <a:r>
              <a:rPr lang="el-GR" b="0" dirty="0" smtClean="0"/>
              <a:t/>
            </a:r>
            <a:br>
              <a:rPr lang="el-GR" b="0" dirty="0" smtClean="0"/>
            </a:br>
            <a:endParaRPr lang="el-GR" dirty="0"/>
          </a:p>
        </p:txBody>
      </p:sp>
      <p:sp>
        <p:nvSpPr>
          <p:cNvPr id="2" name="1 - Θέση περιεχομένου"/>
          <p:cNvSpPr>
            <a:spLocks noGrp="1"/>
          </p:cNvSpPr>
          <p:nvPr>
            <p:ph sz="half" idx="1"/>
          </p:nvPr>
        </p:nvSpPr>
        <p:spPr/>
        <p:txBody>
          <a:bodyPr>
            <a:normAutofit fontScale="77500" lnSpcReduction="20000"/>
          </a:bodyPr>
          <a:lstStyle/>
          <a:p>
            <a:r>
              <a:rPr lang="el-GR" sz="2800" dirty="0" smtClean="0">
                <a:latin typeface="+mj-lt"/>
              </a:rPr>
              <a:t>Δεν καίμε ξερά χόρτα, κλαδιά ή σκουπίδια</a:t>
            </a:r>
          </a:p>
          <a:p>
            <a:r>
              <a:rPr lang="el-GR" sz="2800" dirty="0" smtClean="0">
                <a:latin typeface="+mj-lt"/>
              </a:rPr>
              <a:t>Αποφεύγουμε να δημιουργούμε έντονους θορύβους.</a:t>
            </a:r>
          </a:p>
          <a:p>
            <a:r>
              <a:rPr lang="el-GR" sz="2800" dirty="0" smtClean="0">
                <a:latin typeface="+mj-lt"/>
              </a:rPr>
              <a:t>Δεν πατάμε και δεν κόβουμε μικρά φυτά, δέντρα και λουλούδια.</a:t>
            </a:r>
          </a:p>
          <a:p>
            <a:r>
              <a:rPr lang="el-GR" sz="2800" dirty="0" smtClean="0">
                <a:latin typeface="+mj-lt"/>
              </a:rPr>
              <a:t>Αν είμαστε ορειβάτες ή αναρριχητές, προσέχουμε ιδιαίτερα κατά την αναπαραγωγική περίοδο (Φεβρουάριο έως Ιούνιο).</a:t>
            </a:r>
          </a:p>
          <a:p>
            <a:endParaRPr lang="el-GR" dirty="0"/>
          </a:p>
        </p:txBody>
      </p:sp>
      <p:pic>
        <p:nvPicPr>
          <p:cNvPr id="6" name="5 - Θέση περιεχομένου" descr="newego_LARGE_t_1101_54684126.JPG"/>
          <p:cNvPicPr>
            <a:picLocks noGrp="1" noChangeAspect="1"/>
          </p:cNvPicPr>
          <p:nvPr>
            <p:ph sz="half" idx="2"/>
          </p:nvPr>
        </p:nvPicPr>
        <p:blipFill>
          <a:blip r:embed="rId3" cstate="print"/>
          <a:stretch>
            <a:fillRect/>
          </a:stretch>
        </p:blipFill>
        <p:spPr>
          <a:xfrm>
            <a:off x="4682490" y="1571612"/>
            <a:ext cx="3970020" cy="3857652"/>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785794"/>
            <a:ext cx="4038600" cy="5221497"/>
          </a:xfrm>
        </p:spPr>
        <p:txBody>
          <a:bodyPr>
            <a:normAutofit fontScale="85000" lnSpcReduction="20000"/>
          </a:bodyPr>
          <a:lstStyle/>
          <a:p>
            <a:pPr fontAlgn="base">
              <a:buNone/>
            </a:pPr>
            <a:endParaRPr lang="en-US" dirty="0" smtClean="0">
              <a:latin typeface="Calibri" pitchFamily="34" charset="0"/>
            </a:endParaRPr>
          </a:p>
          <a:p>
            <a:pPr fontAlgn="base"/>
            <a:r>
              <a:rPr lang="el-GR" dirty="0" smtClean="0"/>
              <a:t>Δεν αφήνουμε το σκύλο μας ελεύθερο κατά την αναπαραγωγική περίοδο των άγριων ζώων.</a:t>
            </a:r>
            <a:endParaRPr lang="en-US" dirty="0" smtClean="0"/>
          </a:p>
          <a:p>
            <a:pPr fontAlgn="base"/>
            <a:endParaRPr lang="el-GR" dirty="0" smtClean="0"/>
          </a:p>
          <a:p>
            <a:pPr fontAlgn="base"/>
            <a:r>
              <a:rPr lang="el-GR" dirty="0" smtClean="0"/>
              <a:t>Παρατηρούμε τους ζωντανούς οργανισμούς με διακριτικότητα χωρίς να τους βλάπτουμε και χωρίς να τους ενοχλούμε.</a:t>
            </a:r>
            <a:endParaRPr lang="en-US" dirty="0" smtClean="0"/>
          </a:p>
          <a:p>
            <a:pPr fontAlgn="base">
              <a:buNone/>
            </a:pPr>
            <a:r>
              <a:rPr lang="el-GR" dirty="0" smtClean="0"/>
              <a:t> </a:t>
            </a:r>
          </a:p>
          <a:p>
            <a:pPr fontAlgn="base"/>
            <a:r>
              <a:rPr lang="el-GR" dirty="0" smtClean="0"/>
              <a:t>Αν αντιληφθούμε φωτιά στο δάσος τηλεφωνούμε άμεσα στην Πυροσβεστική Υπηρεσία </a:t>
            </a:r>
          </a:p>
          <a:p>
            <a:pPr fontAlgn="base"/>
            <a:endParaRPr lang="el-GR" dirty="0"/>
          </a:p>
        </p:txBody>
      </p:sp>
      <p:pic>
        <p:nvPicPr>
          <p:cNvPr id="5" name="4 - Θέση περιεχομένου" descr="shutterstock_55514194_resize1.jpg"/>
          <p:cNvPicPr>
            <a:picLocks noGrp="1" noChangeAspect="1"/>
          </p:cNvPicPr>
          <p:nvPr>
            <p:ph sz="half" idx="2"/>
          </p:nvPr>
        </p:nvPicPr>
        <p:blipFill>
          <a:blip r:embed="rId2" cstate="print"/>
          <a:stretch>
            <a:fillRect/>
          </a:stretch>
        </p:blipFill>
        <p:spPr>
          <a:xfrm>
            <a:off x="5357818" y="1285860"/>
            <a:ext cx="3071834" cy="378621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457200" y="428604"/>
            <a:ext cx="8229600" cy="6026204"/>
          </a:xfrm>
        </p:spPr>
        <p:txBody>
          <a:bodyPr/>
          <a:lstStyle/>
          <a:p>
            <a:endParaRPr lang="el-GR" dirty="0" smtClean="0"/>
          </a:p>
          <a:p>
            <a:endParaRPr lang="el-GR" dirty="0" smtClean="0"/>
          </a:p>
          <a:p>
            <a:endParaRPr lang="el-GR" dirty="0" smtClean="0"/>
          </a:p>
          <a:p>
            <a:endParaRPr lang="el-GR" sz="4400" dirty="0" smtClean="0"/>
          </a:p>
          <a:p>
            <a:pPr>
              <a:buNone/>
            </a:pPr>
            <a:r>
              <a:rPr lang="el-GR" sz="4400" dirty="0" smtClean="0"/>
              <a:t>         </a:t>
            </a:r>
            <a:r>
              <a:rPr lang="el-GR" sz="4400" b="1" dirty="0" smtClean="0">
                <a:effectLst>
                  <a:outerShdw blurRad="38100" dist="38100" dir="2700000" algn="tl">
                    <a:srgbClr val="000000">
                      <a:alpha val="43137"/>
                    </a:srgbClr>
                  </a:outerShdw>
                </a:effectLst>
              </a:rPr>
              <a:t>Σας ευχαριστούμε..</a:t>
            </a:r>
            <a:endParaRPr lang="el-GR" sz="4400" b="1" dirty="0">
              <a:effectLst>
                <a:outerShdw blurRad="38100" dist="38100" dir="2700000" algn="tl">
                  <a:srgbClr val="000000">
                    <a:alpha val="43137"/>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6026204"/>
          </a:xfrm>
          <a:noFill/>
        </p:spPr>
        <p:txBody>
          <a:bodyPr>
            <a:normAutofit/>
          </a:bodyPr>
          <a:lstStyle/>
          <a:p>
            <a:pPr>
              <a:buNone/>
            </a:pPr>
            <a:r>
              <a:rPr lang="el-GR" sz="2400" dirty="0" smtClean="0"/>
              <a:t>    </a:t>
            </a:r>
            <a:r>
              <a:rPr lang="el-GR" sz="3200" b="1" i="1" dirty="0" smtClean="0">
                <a:effectLst>
                  <a:outerShdw blurRad="38100" dist="38100" dir="2700000" algn="tl">
                    <a:srgbClr val="000000">
                      <a:alpha val="43137"/>
                    </a:srgbClr>
                  </a:outerShdw>
                </a:effectLst>
              </a:rPr>
              <a:t>Ως δάσος ή δασικό οικοσύστημα </a:t>
            </a:r>
            <a:r>
              <a:rPr lang="el-GR" sz="2400" dirty="0" smtClean="0"/>
              <a:t>(σύμφωνα  με το</a:t>
            </a:r>
            <a:r>
              <a:rPr lang="en-US" sz="2400" dirty="0" smtClean="0"/>
              <a:t> </a:t>
            </a:r>
            <a:r>
              <a:rPr lang="el-GR" sz="2400" dirty="0" smtClean="0"/>
              <a:t>άρθρο 24 του Συντάγματος),  </a:t>
            </a:r>
            <a:r>
              <a:rPr lang="el-GR" sz="2400" i="1" dirty="0" smtClean="0"/>
              <a:t>νοείται το οργανικό σύνολο άγριων φυτών με ξυλώδη κορμό πάνω στην αναγκαία επιφάνεια του εδάφους, τα οποία, μαζί με την εκεί συνυπάρχουσα χλωρίδα και πανίδα, αποτελούν μέσω της αμοιβαίας αλληλεξάρτησης και αλληλεπίδρασής τους, ιδιαίτερη βιοκοινότητα (δασοβιοκοινότητα) και ιδιαίτερο φυσικό περιβάλλον (δασογενές). </a:t>
            </a:r>
            <a:endParaRPr lang="el-GR" sz="2400" dirty="0"/>
          </a:p>
        </p:txBody>
      </p:sp>
      <p:pic>
        <p:nvPicPr>
          <p:cNvPr id="4" name="3 - Εικόνα" descr="biblio.jpg"/>
          <p:cNvPicPr>
            <a:picLocks noChangeAspect="1"/>
          </p:cNvPicPr>
          <p:nvPr/>
        </p:nvPicPr>
        <p:blipFill>
          <a:blip r:embed="rId2" cstate="print"/>
          <a:stretch>
            <a:fillRect/>
          </a:stretch>
        </p:blipFill>
        <p:spPr>
          <a:xfrm>
            <a:off x="1428728" y="4143380"/>
            <a:ext cx="6477000" cy="271462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dasos.jpg"/>
          <p:cNvPicPr>
            <a:picLocks noChangeAspect="1"/>
          </p:cNvPicPr>
          <p:nvPr/>
        </p:nvPicPr>
        <p:blipFill>
          <a:blip r:embed="rId2" cstate="print"/>
          <a:stretch>
            <a:fillRect/>
          </a:stretch>
        </p:blipFill>
        <p:spPr>
          <a:xfrm>
            <a:off x="4500561" y="3643314"/>
            <a:ext cx="4479203" cy="3061402"/>
          </a:xfrm>
          <a:prstGeom prst="rect">
            <a:avLst/>
          </a:prstGeom>
          <a:ln>
            <a:noFill/>
          </a:ln>
          <a:effectLst>
            <a:softEdge rad="112500"/>
          </a:effectLst>
        </p:spPr>
      </p:pic>
      <p:sp>
        <p:nvSpPr>
          <p:cNvPr id="8" name="7 - Τίτλος"/>
          <p:cNvSpPr>
            <a:spLocks noGrp="1"/>
          </p:cNvSpPr>
          <p:nvPr>
            <p:ph type="title"/>
          </p:nvPr>
        </p:nvSpPr>
        <p:spPr/>
        <p:txBody>
          <a:bodyPr>
            <a:normAutofit/>
          </a:bodyPr>
          <a:lstStyle/>
          <a:p>
            <a:r>
              <a:rPr lang="el-GR" sz="3600" b="1" dirty="0" smtClean="0"/>
              <a:t>Η πολυτιμότητα του δασικού οικοσυστήματος οφείλεται στο ότι:</a:t>
            </a:r>
            <a:endParaRPr lang="el-GR" sz="3600" b="1" dirty="0"/>
          </a:p>
        </p:txBody>
      </p:sp>
      <p:sp>
        <p:nvSpPr>
          <p:cNvPr id="6" name="5 - Θέση περιεχομένου"/>
          <p:cNvSpPr>
            <a:spLocks noGrp="1"/>
          </p:cNvSpPr>
          <p:nvPr>
            <p:ph sz="half" idx="1"/>
          </p:nvPr>
        </p:nvSpPr>
        <p:spPr/>
        <p:txBody>
          <a:bodyPr/>
          <a:lstStyle/>
          <a:p>
            <a:endParaRPr lang="el-GR" dirty="0" smtClean="0"/>
          </a:p>
          <a:p>
            <a:r>
              <a:rPr lang="el-GR" dirty="0" smtClean="0"/>
              <a:t>Διαμορφώνει το κλίμα. </a:t>
            </a:r>
          </a:p>
          <a:p>
            <a:endParaRPr lang="el-GR" dirty="0" smtClean="0"/>
          </a:p>
          <a:p>
            <a:endParaRPr lang="el-GR" dirty="0" smtClean="0"/>
          </a:p>
          <a:p>
            <a:r>
              <a:rPr lang="el-GR" dirty="0" smtClean="0"/>
              <a:t>Συμβάλλει στη ροή του διοξειδίου του άνθρακα. </a:t>
            </a:r>
          </a:p>
          <a:p>
            <a:endParaRPr lang="el-GR" dirty="0" smtClean="0"/>
          </a:p>
        </p:txBody>
      </p:sp>
      <p:sp>
        <p:nvSpPr>
          <p:cNvPr id="7" name="6 - Θέση περιεχομένου"/>
          <p:cNvSpPr>
            <a:spLocks noGrp="1"/>
          </p:cNvSpPr>
          <p:nvPr>
            <p:ph sz="half" idx="2"/>
          </p:nvPr>
        </p:nvSpPr>
        <p:spPr/>
        <p:txBody>
          <a:bodyPr/>
          <a:lstStyle/>
          <a:p>
            <a:endParaRPr lang="el-GR" dirty="0" smtClean="0"/>
          </a:p>
          <a:p>
            <a:r>
              <a:rPr lang="el-GR" dirty="0" smtClean="0"/>
              <a:t>Συμβάλλει στον κύκλο του Οξυγόνου. </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00109"/>
            <a:ext cx="4038600" cy="5248292"/>
          </a:xfrm>
          <a:noFill/>
        </p:spPr>
        <p:txBody>
          <a:bodyPr>
            <a:normAutofit/>
          </a:bodyPr>
          <a:lstStyle/>
          <a:p>
            <a:r>
              <a:rPr lang="el-GR" sz="2400" dirty="0" smtClean="0"/>
              <a:t> Απορρυπαίνει </a:t>
            </a:r>
            <a:r>
              <a:rPr lang="el-GR" sz="2400" dirty="0"/>
              <a:t>και μειώνει το θόρυβο </a:t>
            </a:r>
            <a:endParaRPr lang="el-GR" sz="2400" dirty="0" smtClean="0"/>
          </a:p>
          <a:p>
            <a:pPr>
              <a:buNone/>
            </a:pPr>
            <a:r>
              <a:rPr lang="el-GR" sz="2400" dirty="0" smtClean="0"/>
              <a:t>    </a:t>
            </a:r>
          </a:p>
          <a:p>
            <a:r>
              <a:rPr lang="el-GR" sz="2400" dirty="0" smtClean="0"/>
              <a:t>Συμμετέχει </a:t>
            </a:r>
            <a:r>
              <a:rPr lang="el-GR" sz="2400" dirty="0"/>
              <a:t>στον κύκλο του νερού </a:t>
            </a:r>
            <a:r>
              <a:rPr lang="el-GR" sz="2400" dirty="0" smtClean="0"/>
              <a:t>(υδρολογικός </a:t>
            </a:r>
            <a:r>
              <a:rPr lang="el-GR" sz="2400" dirty="0"/>
              <a:t>κύκλος</a:t>
            </a:r>
            <a:r>
              <a:rPr lang="el-GR" sz="2400" dirty="0" smtClean="0"/>
              <a:t>).Το </a:t>
            </a:r>
            <a:r>
              <a:rPr lang="el-GR" sz="2400" dirty="0"/>
              <a:t>δάσος αποτρέπει τις πλημμύρες και ταυτόχρονα εμπλουτίζει τον υπόγειο υδροφορέα</a:t>
            </a:r>
            <a:r>
              <a:rPr lang="el-GR" sz="2400" dirty="0" smtClean="0"/>
              <a:t>.</a:t>
            </a:r>
          </a:p>
          <a:p>
            <a:pPr>
              <a:buNone/>
            </a:pPr>
            <a:r>
              <a:rPr lang="el-GR" sz="2400" dirty="0" smtClean="0"/>
              <a:t>   </a:t>
            </a:r>
          </a:p>
        </p:txBody>
      </p:sp>
      <p:sp>
        <p:nvSpPr>
          <p:cNvPr id="7" name="6 - Θέση περιεχομένου"/>
          <p:cNvSpPr>
            <a:spLocks noGrp="1"/>
          </p:cNvSpPr>
          <p:nvPr>
            <p:ph sz="half" idx="2"/>
          </p:nvPr>
        </p:nvSpPr>
        <p:spPr>
          <a:xfrm>
            <a:off x="4648200" y="1071547"/>
            <a:ext cx="4038600" cy="5176854"/>
          </a:xfrm>
        </p:spPr>
        <p:txBody>
          <a:bodyPr>
            <a:normAutofit/>
          </a:bodyPr>
          <a:lstStyle/>
          <a:p>
            <a:r>
              <a:rPr lang="el-GR" sz="2400" dirty="0" smtClean="0"/>
              <a:t>Προστατεύει το έδαφος από τη διάβρωση.</a:t>
            </a:r>
          </a:p>
          <a:p>
            <a:endParaRPr lang="el-GR" dirty="0"/>
          </a:p>
        </p:txBody>
      </p:sp>
      <p:pic>
        <p:nvPicPr>
          <p:cNvPr id="9" name="8 - Εικόνα" descr="forest.JPG"/>
          <p:cNvPicPr>
            <a:picLocks noChangeAspect="1"/>
          </p:cNvPicPr>
          <p:nvPr/>
        </p:nvPicPr>
        <p:blipFill>
          <a:blip r:embed="rId2" cstate="print"/>
          <a:stretch>
            <a:fillRect/>
          </a:stretch>
        </p:blipFill>
        <p:spPr>
          <a:xfrm>
            <a:off x="5143504" y="2500306"/>
            <a:ext cx="3714776" cy="3429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sz="half" idx="1"/>
          </p:nvPr>
        </p:nvSpPr>
        <p:spPr>
          <a:xfrm>
            <a:off x="457200" y="1000109"/>
            <a:ext cx="4038600" cy="5248292"/>
          </a:xfrm>
        </p:spPr>
        <p:txBody>
          <a:bodyPr>
            <a:normAutofit/>
          </a:bodyPr>
          <a:lstStyle/>
          <a:p>
            <a:r>
              <a:rPr lang="el-GR" sz="2400" dirty="0" smtClean="0"/>
              <a:t>Προσφέρει εκπαίδευση και αναψυχή.</a:t>
            </a:r>
          </a:p>
          <a:p>
            <a:endParaRPr lang="el-GR" sz="2400" dirty="0" smtClean="0"/>
          </a:p>
          <a:p>
            <a:r>
              <a:rPr lang="el-GR" sz="2400" dirty="0" smtClean="0"/>
              <a:t>Συμβάλλει στη βιοποικιλότητα.</a:t>
            </a:r>
          </a:p>
          <a:p>
            <a:endParaRPr lang="el-GR" sz="2400" dirty="0" smtClean="0"/>
          </a:p>
          <a:p>
            <a:r>
              <a:rPr lang="el-GR" sz="2400" dirty="0" smtClean="0"/>
              <a:t>Εξασφαλίζει πρώτες ύλες , γιατί το δάσος είναι ένας ανανεώσιμος φυσικός πόρος</a:t>
            </a:r>
          </a:p>
          <a:p>
            <a:endParaRPr lang="el-GR" dirty="0"/>
          </a:p>
        </p:txBody>
      </p:sp>
      <p:pic>
        <p:nvPicPr>
          <p:cNvPr id="8" name="7 - Εικόνα" descr="Limnh_.jpg"/>
          <p:cNvPicPr>
            <a:picLocks noChangeAspect="1"/>
          </p:cNvPicPr>
          <p:nvPr/>
        </p:nvPicPr>
        <p:blipFill>
          <a:blip r:embed="rId2" cstate="print"/>
          <a:stretch>
            <a:fillRect/>
          </a:stretch>
        </p:blipFill>
        <p:spPr>
          <a:xfrm>
            <a:off x="4857752" y="1214422"/>
            <a:ext cx="4024314" cy="46434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pPr algn="ctr"/>
            <a:r>
              <a:rPr lang="el-GR" sz="3600" b="1" dirty="0" smtClean="0">
                <a:effectLst>
                  <a:outerShdw blurRad="38100" dist="38100" dir="2700000" algn="tl">
                    <a:srgbClr val="000000">
                      <a:alpha val="43137"/>
                    </a:srgbClr>
                  </a:outerShdw>
                </a:effectLst>
              </a:rPr>
              <a:t>Εθνικοί Δρυμοί</a:t>
            </a:r>
            <a:endParaRPr lang="el-GR" sz="3600" b="1" dirty="0">
              <a:effectLst>
                <a:outerShdw blurRad="38100" dist="38100" dir="2700000" algn="tl">
                  <a:srgbClr val="000000">
                    <a:alpha val="43137"/>
                  </a:srgbClr>
                </a:outerShdw>
              </a:effectLst>
            </a:endParaRPr>
          </a:p>
        </p:txBody>
      </p:sp>
      <p:sp>
        <p:nvSpPr>
          <p:cNvPr id="3" name="2 - Υπότιτλος"/>
          <p:cNvSpPr>
            <a:spLocks noGrp="1"/>
          </p:cNvSpPr>
          <p:nvPr>
            <p:ph type="subTitle" idx="1"/>
          </p:nvPr>
        </p:nvSpPr>
        <p:spPr>
          <a:xfrm>
            <a:off x="540544" y="2250280"/>
            <a:ext cx="8062912" cy="2250290"/>
          </a:xfrm>
        </p:spPr>
        <p:txBody>
          <a:bodyPr>
            <a:noAutofit/>
          </a:bodyPr>
          <a:lstStyle/>
          <a:p>
            <a:pPr algn="ctr"/>
            <a:endParaRPr lang="el-GR" sz="2800" dirty="0" smtClean="0"/>
          </a:p>
          <a:p>
            <a:pPr algn="ctr"/>
            <a:r>
              <a:rPr lang="el-GR" sz="2400" b="1" dirty="0" smtClean="0"/>
              <a:t>Ο όρος δρυμός σημαίνει δάσος δρυών, αλλά σημαίνει επίσης "σύδενδρος τόπος" δηλαδή περιοχή με άγρια βλάστηση. Η ανάγκη για προστασία περιοχών ιδιαίτερου κάλλους και χαρακτήρα καθιέρωσε τον όρο εθνικός δρυμός αλλά και το θεσμό του. </a:t>
            </a:r>
            <a:endParaRPr lang="el-GR" sz="2400" b="1"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Οι δέκα κυριότεροι εθνικοί δρυμοί στην Ελλάδα</a:t>
            </a:r>
            <a:endParaRPr lang="el-GR" sz="3600" b="1" dirty="0"/>
          </a:p>
        </p:txBody>
      </p:sp>
      <p:sp>
        <p:nvSpPr>
          <p:cNvPr id="3" name="2 - Θέση περιεχομένου"/>
          <p:cNvSpPr>
            <a:spLocks noGrp="1"/>
          </p:cNvSpPr>
          <p:nvPr>
            <p:ph idx="1"/>
          </p:nvPr>
        </p:nvSpPr>
        <p:spPr/>
        <p:txBody>
          <a:bodyPr/>
          <a:lstStyle/>
          <a:p>
            <a:r>
              <a:rPr lang="el-GR" sz="2800" b="1" dirty="0" smtClean="0"/>
              <a:t>Εθνικός Δρυμός Πρεσπών </a:t>
            </a:r>
            <a:r>
              <a:rPr lang="el-GR" dirty="0" smtClean="0"/>
              <a:t>: </a:t>
            </a:r>
            <a:r>
              <a:rPr lang="el-GR" sz="2400" dirty="0" smtClean="0"/>
              <a:t>Περιλαμβάνει το σύμπλεγμα των λιμνών των 16 Πρεσπών που είναι σημαντικοί υγρότοποι</a:t>
            </a:r>
          </a:p>
          <a:p>
            <a:endParaRPr lang="el-GR" sz="2400" dirty="0" smtClean="0"/>
          </a:p>
          <a:p>
            <a:endParaRPr lang="el-GR" sz="2400" dirty="0" smtClean="0"/>
          </a:p>
          <a:p>
            <a:r>
              <a:rPr lang="el-GR" sz="2800" b="1" dirty="0" smtClean="0"/>
              <a:t>Εθνικός Δρυμός Ολύμπου : </a:t>
            </a:r>
            <a:r>
              <a:rPr lang="el-GR" sz="2400" dirty="0" smtClean="0"/>
              <a:t>Στα χαμηλά του μέρη επικρατεί η μεσογειακή βλάστηση και ζουν μεγάλα θηλαστικά όπως αρκούδες, ελάφια, ζαρκάδια, αγριογούρουνα</a:t>
            </a:r>
            <a:endParaRPr lang="el-GR" sz="2400" b="1" dirty="0" smtClean="0"/>
          </a:p>
        </p:txBody>
      </p:sp>
      <p:pic>
        <p:nvPicPr>
          <p:cNvPr id="1026" name="Picture 2" descr="C:\Documents and Settings\user\Επιφάνεια εργασίας\imgres.jpg"/>
          <p:cNvPicPr>
            <a:picLocks noChangeAspect="1" noChangeArrowheads="1"/>
          </p:cNvPicPr>
          <p:nvPr/>
        </p:nvPicPr>
        <p:blipFill>
          <a:blip r:embed="rId2" cstate="print"/>
          <a:srcRect/>
          <a:stretch>
            <a:fillRect/>
          </a:stretch>
        </p:blipFill>
        <p:spPr bwMode="auto">
          <a:xfrm>
            <a:off x="4429124" y="2714620"/>
            <a:ext cx="2355059" cy="1500198"/>
          </a:xfrm>
          <a:prstGeom prst="rect">
            <a:avLst/>
          </a:prstGeom>
          <a:ln>
            <a:noFill/>
          </a:ln>
          <a:effectLst>
            <a:softEdge rad="112500"/>
          </a:effectLst>
        </p:spPr>
      </p:pic>
      <p:pic>
        <p:nvPicPr>
          <p:cNvPr id="1027" name="Picture 3" descr="C:\Documents and Settings\user\Επιφάνεια εργασίας\300px-Olympus_Litochoro.JPG"/>
          <p:cNvPicPr>
            <a:picLocks noChangeAspect="1" noChangeArrowheads="1"/>
          </p:cNvPicPr>
          <p:nvPr/>
        </p:nvPicPr>
        <p:blipFill>
          <a:blip r:embed="rId3" cstate="print"/>
          <a:srcRect/>
          <a:stretch>
            <a:fillRect/>
          </a:stretch>
        </p:blipFill>
        <p:spPr bwMode="auto">
          <a:xfrm>
            <a:off x="4572000" y="5286387"/>
            <a:ext cx="2000264" cy="15001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928670"/>
            <a:ext cx="8229600" cy="5597576"/>
          </a:xfrm>
        </p:spPr>
        <p:txBody>
          <a:bodyPr/>
          <a:lstStyle/>
          <a:p>
            <a:r>
              <a:rPr lang="el-GR" sz="2800" b="1" dirty="0" smtClean="0"/>
              <a:t>Εθνικός Δρυμός Βίκου-Αώου </a:t>
            </a:r>
            <a:r>
              <a:rPr lang="el-GR" dirty="0" smtClean="0"/>
              <a:t>: </a:t>
            </a:r>
            <a:r>
              <a:rPr lang="el-GR" sz="2400" dirty="0" smtClean="0"/>
              <a:t>Η χλωρίδα του είναι ιδιαίτερα πλούσια και κυριαρχείται από δάση ελάτης, μαύρης και λευκόδερμης πεύκης</a:t>
            </a:r>
          </a:p>
          <a:p>
            <a:pPr>
              <a:buNone/>
            </a:pPr>
            <a:endParaRPr lang="el-GR" sz="2400" dirty="0" smtClean="0"/>
          </a:p>
          <a:p>
            <a:endParaRPr lang="el-GR" sz="2400" dirty="0" smtClean="0"/>
          </a:p>
          <a:p>
            <a:endParaRPr lang="el-GR" sz="2400" dirty="0" smtClean="0"/>
          </a:p>
          <a:p>
            <a:r>
              <a:rPr lang="el-GR" sz="2800" b="1" dirty="0" smtClean="0"/>
              <a:t>Εθνικός Δρυμός Πίνδου : </a:t>
            </a:r>
            <a:r>
              <a:rPr lang="el-GR" sz="2400" dirty="0" smtClean="0"/>
              <a:t>Διαθέτει ίσως την πλουσιότερη πανίδα και κυριαρχείται από δάση μαύρης πεύκης, ρόμπολου και οξιάς.</a:t>
            </a:r>
            <a:endParaRPr lang="el-GR" sz="2400" b="1" dirty="0"/>
          </a:p>
        </p:txBody>
      </p:sp>
      <p:pic>
        <p:nvPicPr>
          <p:cNvPr id="2050" name="Picture 2" descr="C:\Documents and Settings\user\Επιφάνεια εργασίας\vikos.jpg"/>
          <p:cNvPicPr>
            <a:picLocks noChangeAspect="1" noChangeArrowheads="1"/>
          </p:cNvPicPr>
          <p:nvPr/>
        </p:nvPicPr>
        <p:blipFill>
          <a:blip r:embed="rId2" cstate="print"/>
          <a:srcRect/>
          <a:stretch>
            <a:fillRect/>
          </a:stretch>
        </p:blipFill>
        <p:spPr bwMode="auto">
          <a:xfrm>
            <a:off x="5715008" y="2143116"/>
            <a:ext cx="1909109" cy="1214446"/>
          </a:xfrm>
          <a:prstGeom prst="rect">
            <a:avLst/>
          </a:prstGeom>
          <a:ln>
            <a:noFill/>
          </a:ln>
          <a:effectLst>
            <a:softEdge rad="112500"/>
          </a:effectLst>
        </p:spPr>
      </p:pic>
      <p:pic>
        <p:nvPicPr>
          <p:cNvPr id="2051" name="Picture 3" descr="C:\Documents and Settings\user\Επιφάνεια εργασίας\14_08400100013719079739.jpg"/>
          <p:cNvPicPr>
            <a:picLocks noChangeAspect="1" noChangeArrowheads="1"/>
          </p:cNvPicPr>
          <p:nvPr/>
        </p:nvPicPr>
        <p:blipFill>
          <a:blip r:embed="rId3" cstate="print"/>
          <a:srcRect/>
          <a:stretch>
            <a:fillRect/>
          </a:stretch>
        </p:blipFill>
        <p:spPr bwMode="auto">
          <a:xfrm>
            <a:off x="3857620" y="4714885"/>
            <a:ext cx="2683291" cy="1785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571480"/>
            <a:ext cx="8229600" cy="5883328"/>
          </a:xfrm>
        </p:spPr>
        <p:txBody>
          <a:bodyPr/>
          <a:lstStyle/>
          <a:p>
            <a:endParaRPr lang="el-GR" sz="2800" b="1" dirty="0" smtClean="0"/>
          </a:p>
          <a:p>
            <a:r>
              <a:rPr lang="el-GR" sz="3200" b="1" dirty="0" smtClean="0"/>
              <a:t> </a:t>
            </a:r>
            <a:r>
              <a:rPr lang="el-GR" sz="2800" b="1" dirty="0" smtClean="0"/>
              <a:t>Εθνικός δρυμός της Οίτης: </a:t>
            </a:r>
            <a:r>
              <a:rPr lang="el-GR" sz="2800" dirty="0" smtClean="0"/>
              <a:t>Μεγάλο του μέρος καλύπτεται από δάση ελάτης.</a:t>
            </a:r>
          </a:p>
          <a:p>
            <a:endParaRPr lang="el-GR" sz="2800" b="1" dirty="0" smtClean="0"/>
          </a:p>
          <a:p>
            <a:endParaRPr lang="el-GR" sz="2800" b="1" dirty="0" smtClean="0"/>
          </a:p>
          <a:p>
            <a:endParaRPr lang="el-GR" sz="2800" b="1" dirty="0" smtClean="0"/>
          </a:p>
          <a:p>
            <a:r>
              <a:rPr lang="el-GR" sz="2800" b="1" dirty="0" smtClean="0"/>
              <a:t> Εθνικός Δρυμός Παρνασσού</a:t>
            </a:r>
            <a:r>
              <a:rPr lang="el-GR" b="1" dirty="0" smtClean="0"/>
              <a:t>: </a:t>
            </a:r>
            <a:r>
              <a:rPr lang="el-GR" sz="2400" dirty="0" smtClean="0"/>
              <a:t>κυριαρχείται από την κεφαλληνιακή ελάτη</a:t>
            </a:r>
            <a:endParaRPr lang="el-GR" sz="2400" dirty="0"/>
          </a:p>
        </p:txBody>
      </p:sp>
      <p:pic>
        <p:nvPicPr>
          <p:cNvPr id="6" name="5 - Εικόνα" descr="parnasos.jpg"/>
          <p:cNvPicPr>
            <a:picLocks noChangeAspect="1"/>
          </p:cNvPicPr>
          <p:nvPr/>
        </p:nvPicPr>
        <p:blipFill>
          <a:blip r:embed="rId2" cstate="print"/>
          <a:stretch>
            <a:fillRect/>
          </a:stretch>
        </p:blipFill>
        <p:spPr>
          <a:xfrm>
            <a:off x="5572132" y="4643446"/>
            <a:ext cx="2643206" cy="2000264"/>
          </a:xfrm>
          <a:prstGeom prst="rect">
            <a:avLst/>
          </a:prstGeom>
          <a:ln>
            <a:noFill/>
          </a:ln>
          <a:effectLst>
            <a:softEdge rad="112500"/>
          </a:effectLst>
        </p:spPr>
      </p:pic>
      <p:pic>
        <p:nvPicPr>
          <p:cNvPr id="7" name="6 - Εικόνα" descr="oiti.jpg"/>
          <p:cNvPicPr>
            <a:picLocks noChangeAspect="1"/>
          </p:cNvPicPr>
          <p:nvPr/>
        </p:nvPicPr>
        <p:blipFill>
          <a:blip r:embed="rId3" cstate="print"/>
          <a:stretch>
            <a:fillRect/>
          </a:stretch>
        </p:blipFill>
        <p:spPr>
          <a:xfrm>
            <a:off x="4143372" y="2143116"/>
            <a:ext cx="2643206" cy="16430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Προσαρμοσμένος 6">
      <a:dk1>
        <a:sysClr val="windowText" lastClr="000000"/>
      </a:dk1>
      <a:lt1>
        <a:sysClr val="window" lastClr="FFFFFF"/>
      </a:lt1>
      <a:dk2>
        <a:srgbClr val="343434"/>
      </a:dk2>
      <a:lt2>
        <a:srgbClr val="D2D2D2"/>
      </a:lt2>
      <a:accent1>
        <a:srgbClr val="BFBFBF"/>
      </a:accent1>
      <a:accent2>
        <a:srgbClr val="2E5C2E"/>
      </a:accent2>
      <a:accent3>
        <a:srgbClr val="9C007F"/>
      </a:accent3>
      <a:accent4>
        <a:srgbClr val="68007F"/>
      </a:accent4>
      <a:accent5>
        <a:srgbClr val="005BD3"/>
      </a:accent5>
      <a:accent6>
        <a:srgbClr val="00349E"/>
      </a:accent6>
      <a:hlink>
        <a:srgbClr val="17BBFD"/>
      </a:hlink>
      <a:folHlink>
        <a:srgbClr val="A5A5A5"/>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TotalTime>
  <Words>511</Words>
  <Application>Microsoft Office PowerPoint</Application>
  <PresentationFormat>Προβολή στην οθόνη (4:3)</PresentationFormat>
  <Paragraphs>105</Paragraphs>
  <Slides>17</Slides>
  <Notes>1</Notes>
  <HiddenSlides>0</HiddenSlides>
  <MMClips>1</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Ζωντάνια</vt:lpstr>
      <vt:lpstr>Διαφάνεια 1</vt:lpstr>
      <vt:lpstr>Διαφάνεια 2</vt:lpstr>
      <vt:lpstr>Η πολυτιμότητα του δασικού οικοσυστήματος οφείλεται στο ότι:</vt:lpstr>
      <vt:lpstr>Διαφάνεια 4</vt:lpstr>
      <vt:lpstr>Διαφάνεια 5</vt:lpstr>
      <vt:lpstr>Εθνικοί Δρυμοί</vt:lpstr>
      <vt:lpstr>Οι δέκα κυριότεροι εθνικοί δρυμοί στην Ελλάδα</vt:lpstr>
      <vt:lpstr>Διαφάνεια 8</vt:lpstr>
      <vt:lpstr>Διαφάνεια 9</vt:lpstr>
      <vt:lpstr>Διαφάνεια 10</vt:lpstr>
      <vt:lpstr>Διαφάνεια 11</vt:lpstr>
      <vt:lpstr>Κίνδυνοι και απειλές των δασικών οικοσυστημάτων</vt:lpstr>
      <vt:lpstr>Βιολογικά αίτια</vt:lpstr>
      <vt:lpstr>Ανθρωπογενή αίτια</vt:lpstr>
      <vt:lpstr> Κώδικας σωστής συμπεριφοράς των πολιτών στη φύση </vt:lpstr>
      <vt:lpstr>Διαφάνεια 16</vt:lpstr>
      <vt:lpstr>Διαφάνεια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Εθνικοί Δρυμοί</dc:title>
  <dc:creator>user</dc:creator>
  <cp:lastModifiedBy>user</cp:lastModifiedBy>
  <cp:revision>55</cp:revision>
  <dcterms:created xsi:type="dcterms:W3CDTF">2017-04-25T07:03:31Z</dcterms:created>
  <dcterms:modified xsi:type="dcterms:W3CDTF">2017-05-08T06:07:27Z</dcterms:modified>
</cp:coreProperties>
</file>