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56" r:id="rId3"/>
    <p:sldId id="257" r:id="rId4"/>
    <p:sldId id="288" r:id="rId5"/>
    <p:sldId id="259" r:id="rId6"/>
    <p:sldId id="260" r:id="rId7"/>
    <p:sldId id="261" r:id="rId8"/>
    <p:sldId id="262" r:id="rId9"/>
    <p:sldId id="263" r:id="rId10"/>
    <p:sldId id="264" r:id="rId11"/>
    <p:sldId id="265" r:id="rId12"/>
    <p:sldId id="271" r:id="rId13"/>
    <p:sldId id="266" r:id="rId14"/>
    <p:sldId id="267" r:id="rId15"/>
    <p:sldId id="268" r:id="rId16"/>
    <p:sldId id="269"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1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24" autoAdjust="0"/>
  </p:normalViewPr>
  <p:slideViewPr>
    <p:cSldViewPr>
      <p:cViewPr varScale="1">
        <p:scale>
          <a:sx n="84" d="100"/>
          <a:sy n="84" d="100"/>
        </p:scale>
        <p:origin x="11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E7FF82DE-E345-4CA6-8F75-516FCB23E70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66E5E67-E4D2-4282-9E0B-4FA9F6DC0662}" type="datetimeFigureOut">
              <a:rPr lang="el-GR" smtClean="0"/>
              <a:pPr/>
              <a:t>26/5/2016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E7FF82DE-E345-4CA6-8F75-516FCB23E703}"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66E5E67-E4D2-4282-9E0B-4FA9F6DC0662}" type="datetimeFigureOut">
              <a:rPr lang="el-GR" smtClean="0"/>
              <a:pPr/>
              <a:t>26/5/2016</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7FF82DE-E345-4CA6-8F75-516FCB23E703}"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E:\&#913;&#957;&#959;&#953;&#958;&#951;%20%20&#914;&#953;&#946;&#945;&#955;&#957;&#964;&#953;.mp3"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www.oroskopos.tv/s/frontida" TargetMode="External"/><Relationship Id="rId7" Type="http://schemas.openxmlformats.org/officeDocument/2006/relationships/image" Target="../media/image24.jpeg"/><Relationship Id="rId2" Type="http://schemas.openxmlformats.org/officeDocument/2006/relationships/hyperlink" Target="http://www.oroskopos.tv/s/peripoiisi" TargetMode="External"/><Relationship Id="rId1" Type="http://schemas.openxmlformats.org/officeDocument/2006/relationships/slideLayout" Target="../slideLayouts/slideLayout4.xml"/><Relationship Id="rId6" Type="http://schemas.openxmlformats.org/officeDocument/2006/relationships/hyperlink" Target="http://www.oroskopos.tv/s/drasi" TargetMode="External"/><Relationship Id="rId5" Type="http://schemas.openxmlformats.org/officeDocument/2006/relationships/hyperlink" Target="http://www.oroskopos.tv/s/problimata" TargetMode="External"/><Relationship Id="rId4" Type="http://schemas.openxmlformats.org/officeDocument/2006/relationships/hyperlink" Target="http://www.oroskopos.tv/s/arxaia"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www.oroskopos.tv/s/rizes" TargetMode="External"/><Relationship Id="rId2" Type="http://schemas.openxmlformats.org/officeDocument/2006/relationships/hyperlink" Target="http://www.oroskopos.tv/s/parenergeies" TargetMode="Externa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hyperlink" Target="http://www.oroskopos.tv/s/farmak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oroskopos.tv/s/endiaferon"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eriplanomeno.files.wordpress.com/2012/02/plantaerva-doce.jpg"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pPr algn="ctr"/>
            <a:r>
              <a:rPr lang="el-GR" dirty="0" smtClean="0">
                <a:solidFill>
                  <a:schemeClr val="accent4">
                    <a:lumMod val="75000"/>
                  </a:schemeClr>
                </a:solidFill>
                <a:latin typeface="Calibri" panose="020F0502020204030204" pitchFamily="34" charset="0"/>
              </a:rPr>
              <a:t>ΤΑ ΠΛΕΟΝ ΣΥΝΗΘΙΣΜΕΝΑ </a:t>
            </a:r>
            <a:r>
              <a:rPr lang="el-GR" dirty="0" smtClean="0">
                <a:solidFill>
                  <a:schemeClr val="accent4">
                    <a:lumMod val="75000"/>
                  </a:schemeClr>
                </a:solidFill>
                <a:latin typeface="Calibri" panose="020F0502020204030204" pitchFamily="34" charset="0"/>
              </a:rPr>
              <a:t> ΒΟΤΑΝΑ</a:t>
            </a:r>
            <a:r>
              <a:rPr lang="el-GR" dirty="0">
                <a:solidFill>
                  <a:schemeClr val="accent4">
                    <a:lumMod val="75000"/>
                  </a:schemeClr>
                </a:solidFill>
                <a:latin typeface="Calibri" panose="020F0502020204030204" pitchFamily="34" charset="0"/>
              </a:rPr>
              <a:t> </a:t>
            </a:r>
            <a:r>
              <a:rPr lang="el-GR" dirty="0" smtClean="0">
                <a:solidFill>
                  <a:schemeClr val="accent4">
                    <a:lumMod val="75000"/>
                  </a:schemeClr>
                </a:solidFill>
                <a:latin typeface="Calibri" panose="020F0502020204030204" pitchFamily="34" charset="0"/>
              </a:rPr>
              <a:t>ΠΟΥ ΦΥΟΝΤΑΙ ΣΤΗΝ ΕΛΛΑΔΑ</a:t>
            </a:r>
            <a:endParaRPr lang="el-GR" dirty="0">
              <a:solidFill>
                <a:schemeClr val="accent4">
                  <a:lumMod val="75000"/>
                </a:schemeClr>
              </a:solidFill>
              <a:latin typeface="Calibri" panose="020F0502020204030204" pitchFamily="34" charset="0"/>
            </a:endParaRPr>
          </a:p>
        </p:txBody>
      </p:sp>
      <p:sp>
        <p:nvSpPr>
          <p:cNvPr id="3" name="2 - Υπότιτλος"/>
          <p:cNvSpPr>
            <a:spLocks noGrp="1"/>
          </p:cNvSpPr>
          <p:nvPr>
            <p:ph type="subTitle" idx="1"/>
          </p:nvPr>
        </p:nvSpPr>
        <p:spPr/>
        <p:txBody>
          <a:bodyPr/>
          <a:lstStyle/>
          <a:p>
            <a:endParaRPr lang="el-GR" dirty="0"/>
          </a:p>
        </p:txBody>
      </p:sp>
      <p:pic>
        <p:nvPicPr>
          <p:cNvPr id="4" name="Ανοιξη  Βιβαλντι.mp3">
            <a:hlinkClick r:id="" action="ppaction://media"/>
          </p:cNvPr>
          <p:cNvPicPr>
            <a:picLocks noRot="1" noChangeAspect="1"/>
          </p:cNvPicPr>
          <p:nvPr>
            <a:audioFile r:link="rId1"/>
          </p:nvPr>
        </p:nvPicPr>
        <p:blipFill>
          <a:blip r:embed="rId3" cstate="print"/>
          <a:stretch>
            <a:fillRect/>
          </a:stretch>
        </p:blipFill>
        <p:spPr>
          <a:xfrm>
            <a:off x="8839200" y="6553200"/>
            <a:ext cx="304800" cy="304800"/>
          </a:xfrm>
          <a:prstGeom prst="rect">
            <a:avLst/>
          </a:prstGeom>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1" showWhenStopped="0">
                <p:cTn id="7" repeatCount="indefinite" fill="remove"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400" dirty="0" smtClean="0">
                <a:solidFill>
                  <a:srgbClr val="000000"/>
                </a:solidFill>
                <a:latin typeface="Mistral"/>
                <a:ea typeface="Calibri"/>
                <a:cs typeface="Times New Roman"/>
              </a:rPr>
              <a:t> </a:t>
            </a:r>
            <a:r>
              <a:rPr lang="el-GR" sz="2800" dirty="0" err="1" smtClean="0">
                <a:solidFill>
                  <a:srgbClr val="002060"/>
                </a:solidFill>
                <a:ea typeface="Calibri"/>
                <a:cs typeface="Times New Roman"/>
              </a:rPr>
              <a:t>Ταραξάκο</a:t>
            </a:r>
            <a:r>
              <a:rPr lang="el-GR" sz="4400" dirty="0" smtClean="0">
                <a:solidFill>
                  <a:srgbClr val="002060"/>
                </a:solidFill>
                <a:ea typeface="Calibri"/>
                <a:cs typeface="Times New Roman"/>
              </a:rPr>
              <a:t> </a:t>
            </a:r>
            <a:r>
              <a:rPr lang="el-GR" sz="2800" dirty="0" smtClean="0">
                <a:solidFill>
                  <a:srgbClr val="002060"/>
                </a:solidFill>
                <a:ea typeface="Calibri"/>
                <a:cs typeface="Times New Roman"/>
              </a:rPr>
              <a:t>ή</a:t>
            </a:r>
            <a:r>
              <a:rPr lang="el-GR" sz="4400" dirty="0" smtClean="0">
                <a:solidFill>
                  <a:srgbClr val="002060"/>
                </a:solidFill>
                <a:latin typeface="Mistral"/>
                <a:ea typeface="Calibri"/>
                <a:cs typeface="Times New Roman"/>
              </a:rPr>
              <a:t> </a:t>
            </a:r>
            <a:r>
              <a:rPr lang="el-GR" sz="2800" dirty="0" smtClean="0">
                <a:solidFill>
                  <a:srgbClr val="002060"/>
                </a:solidFill>
                <a:latin typeface="Calibri" panose="020F0502020204030204" pitchFamily="34" charset="0"/>
                <a:ea typeface="Calibri"/>
                <a:cs typeface="Times New Roman"/>
              </a:rPr>
              <a:t>Π</a:t>
            </a:r>
            <a:r>
              <a:rPr lang="el-GR" sz="2800" dirty="0" smtClean="0">
                <a:solidFill>
                  <a:srgbClr val="002060"/>
                </a:solidFill>
                <a:latin typeface="Calibri" panose="020F0502020204030204" pitchFamily="34" charset="0"/>
                <a:ea typeface="Calibri"/>
                <a:cs typeface="Times New Roman"/>
              </a:rPr>
              <a:t>ικραλίδα</a:t>
            </a:r>
            <a:endParaRPr lang="el-GR" sz="2800" dirty="0">
              <a:solidFill>
                <a:srgbClr val="002060"/>
              </a:solidFill>
              <a:latin typeface="Calibri" panose="020F0502020204030204" pitchFamily="34" charset="0"/>
            </a:endParaRPr>
          </a:p>
        </p:txBody>
      </p:sp>
      <p:sp>
        <p:nvSpPr>
          <p:cNvPr id="4" name="3 - Θέση κειμένου"/>
          <p:cNvSpPr>
            <a:spLocks noGrp="1"/>
          </p:cNvSpPr>
          <p:nvPr>
            <p:ph type="body" idx="2"/>
          </p:nvPr>
        </p:nvSpPr>
        <p:spPr>
          <a:xfrm>
            <a:off x="3643306" y="285728"/>
            <a:ext cx="5143536" cy="6215106"/>
          </a:xfrm>
        </p:spPr>
        <p:txBody>
          <a:bodyPr>
            <a:normAutofit/>
          </a:bodyPr>
          <a:lstStyle/>
          <a:p>
            <a:r>
              <a:rPr lang="el-GR" sz="2800" dirty="0" smtClean="0">
                <a:solidFill>
                  <a:srgbClr val="000000"/>
                </a:solidFill>
                <a:latin typeface="+mj-lt"/>
                <a:ea typeface="Times New Roman"/>
              </a:rPr>
              <a:t>Χρησιμοποιούμενα μέρη: Η ρίζα, η οποία πρέπει να κόβεται κατά μήκος πριν αποξηρανθεί στον ήλιο ή στη σκιά και συλλέγεται το φθινόπωρο. Επίσης τα φύλλα, καθώς και ολόκληρο το φυτό.</a:t>
            </a:r>
            <a:endParaRPr lang="el-GR" sz="2800" dirty="0" smtClean="0">
              <a:latin typeface="+mj-lt"/>
              <a:ea typeface="Times New Roman"/>
            </a:endParaRPr>
          </a:p>
          <a:p>
            <a:r>
              <a:rPr lang="el-GR" sz="2800" b="1" i="1" dirty="0" smtClean="0">
                <a:solidFill>
                  <a:srgbClr val="FF0000"/>
                </a:solidFill>
                <a:latin typeface="+mj-lt"/>
                <a:ea typeface="Times New Roman"/>
              </a:rPr>
              <a:t>Χρήση</a:t>
            </a:r>
            <a:r>
              <a:rPr lang="el-GR" sz="2800" dirty="0" smtClean="0">
                <a:solidFill>
                  <a:srgbClr val="000000"/>
                </a:solidFill>
                <a:latin typeface="+mj-lt"/>
                <a:ea typeface="Times New Roman"/>
              </a:rPr>
              <a:t>: Το έγχυμα από τα φύλλα και ο χυμός τους έχουν διουρητική και </a:t>
            </a:r>
            <a:r>
              <a:rPr lang="el-GR" sz="2800" dirty="0" err="1" smtClean="0">
                <a:solidFill>
                  <a:srgbClr val="000000"/>
                </a:solidFill>
                <a:latin typeface="+mj-lt"/>
                <a:ea typeface="Times New Roman"/>
              </a:rPr>
              <a:t>ορεξιογόνο</a:t>
            </a:r>
            <a:r>
              <a:rPr lang="el-GR" sz="2800" dirty="0" smtClean="0">
                <a:solidFill>
                  <a:srgbClr val="000000"/>
                </a:solidFill>
                <a:latin typeface="+mj-lt"/>
                <a:ea typeface="Times New Roman"/>
              </a:rPr>
              <a:t> δράση. Επίσης, διευκολύνουν την έκκριση της χολής.</a:t>
            </a:r>
            <a:endParaRPr lang="el-GR" sz="2800" dirty="0" smtClean="0">
              <a:latin typeface="+mj-lt"/>
              <a:ea typeface="Times New Roman"/>
            </a:endParaRPr>
          </a:p>
          <a:p>
            <a:endParaRPr lang="el-GR" sz="2800" dirty="0">
              <a:latin typeface="+mj-lt"/>
            </a:endParaRPr>
          </a:p>
        </p:txBody>
      </p:sp>
      <p:pic>
        <p:nvPicPr>
          <p:cNvPr id="5" name="4 - Θέση περιεχομένου" descr="TARAKSAKO.jpg"/>
          <p:cNvPicPr>
            <a:picLocks noGrp="1" noChangeAspect="1"/>
          </p:cNvPicPr>
          <p:nvPr>
            <p:ph sz="half" idx="1"/>
          </p:nvPr>
        </p:nvPicPr>
        <p:blipFill>
          <a:blip r:embed="rId2" cstate="print"/>
          <a:stretch>
            <a:fillRect/>
          </a:stretch>
        </p:blipFill>
        <p:spPr>
          <a:xfrm>
            <a:off x="357159" y="2143116"/>
            <a:ext cx="2904882" cy="3214710"/>
          </a:xfrm>
        </p:spPr>
      </p:pic>
    </p:spTree>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err="1" smtClean="0">
                <a:solidFill>
                  <a:srgbClr val="FFC000"/>
                </a:solidFill>
                <a:latin typeface="Calibri" panose="020F0502020204030204" pitchFamily="34" charset="0"/>
                <a:ea typeface="Calibri"/>
                <a:cs typeface="Times New Roman"/>
              </a:rPr>
              <a:t>Λουίζα</a:t>
            </a:r>
            <a:endParaRPr lang="el-GR" sz="4000" dirty="0">
              <a:solidFill>
                <a:srgbClr val="FFC000"/>
              </a:solidFill>
              <a:latin typeface="Calibri" panose="020F0502020204030204" pitchFamily="34" charset="0"/>
            </a:endParaRPr>
          </a:p>
        </p:txBody>
      </p:sp>
      <p:sp>
        <p:nvSpPr>
          <p:cNvPr id="4" name="3 - Θέση κειμένου"/>
          <p:cNvSpPr>
            <a:spLocks noGrp="1"/>
          </p:cNvSpPr>
          <p:nvPr>
            <p:ph type="body" idx="2"/>
          </p:nvPr>
        </p:nvSpPr>
        <p:spPr>
          <a:xfrm>
            <a:off x="3643306" y="285728"/>
            <a:ext cx="5072098" cy="5929354"/>
          </a:xfrm>
        </p:spPr>
        <p:txBody>
          <a:bodyPr>
            <a:normAutofit/>
          </a:bodyPr>
          <a:lstStyle/>
          <a:p>
            <a:pPr>
              <a:lnSpc>
                <a:spcPct val="115000"/>
              </a:lnSpc>
              <a:spcAft>
                <a:spcPts val="1000"/>
              </a:spcAft>
            </a:pPr>
            <a:r>
              <a:rPr lang="el-GR" sz="2400" dirty="0" smtClean="0">
                <a:latin typeface="+mj-lt"/>
                <a:ea typeface="Calibri"/>
                <a:cs typeface="Times New Roman"/>
              </a:rPr>
              <a:t>Η </a:t>
            </a:r>
            <a:r>
              <a:rPr lang="el-GR" sz="2400" dirty="0" err="1" smtClean="0">
                <a:latin typeface="+mj-lt"/>
                <a:ea typeface="Calibri"/>
                <a:cs typeface="Times New Roman"/>
              </a:rPr>
              <a:t>Λουίζα</a:t>
            </a:r>
            <a:r>
              <a:rPr lang="el-GR" sz="2400" dirty="0" smtClean="0">
                <a:latin typeface="+mj-lt"/>
                <a:ea typeface="Calibri"/>
                <a:cs typeface="Times New Roman"/>
              </a:rPr>
              <a:t> μας προσφέρει απλόχερα τις ευεργετικές της ιδιότητες και βοηθά στην αποτοξίνωση, αποβολή περιττών υγρών, κυτταρίτιδας και είναι αποτελεσματική στην σύσφιξη του δέρματος. Είναι πολύ </a:t>
            </a:r>
            <a:r>
              <a:rPr lang="el-GR" sz="2400" dirty="0" smtClean="0">
                <a:latin typeface="+mj-lt"/>
                <a:ea typeface="Calibri"/>
                <a:cs typeface="Times New Roman"/>
              </a:rPr>
              <a:t>δημοφιλής </a:t>
            </a:r>
            <a:r>
              <a:rPr lang="el-GR" sz="2400" dirty="0" smtClean="0">
                <a:latin typeface="+mj-lt"/>
                <a:ea typeface="Calibri"/>
                <a:cs typeface="Times New Roman"/>
              </a:rPr>
              <a:t>στην Ευρώπη, όπου έχει χρησιμοποιηθεί ως ένα χαλαρωτικό ρόφημα για αιώνες. Στην λαϊκή ιατρική </a:t>
            </a:r>
            <a:r>
              <a:rPr lang="el-GR" sz="2400" b="1" i="1" dirty="0" smtClean="0">
                <a:solidFill>
                  <a:srgbClr val="FF0000"/>
                </a:solidFill>
                <a:latin typeface="+mj-lt"/>
                <a:ea typeface="Calibri"/>
                <a:cs typeface="Times New Roman"/>
              </a:rPr>
              <a:t>χρησιμοποιείται </a:t>
            </a:r>
            <a:r>
              <a:rPr lang="el-GR" sz="2400" dirty="0" smtClean="0">
                <a:latin typeface="+mj-lt"/>
                <a:ea typeface="Calibri"/>
                <a:cs typeface="Times New Roman"/>
              </a:rPr>
              <a:t>ευρέως για στομαχόπονους, αλλά και ως αντιπυρετικό ρόφημα. </a:t>
            </a:r>
            <a:r>
              <a:rPr lang="el-GR" sz="2400" dirty="0" smtClean="0">
                <a:latin typeface="+mj-lt"/>
                <a:ea typeface="Calibri"/>
                <a:cs typeface="Times New Roman"/>
              </a:rPr>
              <a:t> </a:t>
            </a:r>
            <a:r>
              <a:rPr lang="el-GR" sz="2400" dirty="0">
                <a:latin typeface="+mj-lt"/>
                <a:ea typeface="Calibri"/>
                <a:cs typeface="Times New Roman"/>
              </a:rPr>
              <a:t>Α</a:t>
            </a:r>
            <a:r>
              <a:rPr lang="el-GR" sz="2400" dirty="0" smtClean="0">
                <a:latin typeface="+mj-lt"/>
                <a:ea typeface="Calibri"/>
                <a:cs typeface="Times New Roman"/>
              </a:rPr>
              <a:t>ναδίδει </a:t>
            </a:r>
            <a:r>
              <a:rPr lang="el-GR" sz="2400" dirty="0" smtClean="0">
                <a:latin typeface="+mj-lt"/>
                <a:ea typeface="Calibri"/>
                <a:cs typeface="Times New Roman"/>
              </a:rPr>
              <a:t>έντονο άρωμα λεμονιού και έχει κάπως ξινή, αλλά νόστιμη </a:t>
            </a:r>
            <a:r>
              <a:rPr lang="el-GR" sz="2400" dirty="0" smtClean="0">
                <a:latin typeface="+mj-lt"/>
                <a:ea typeface="Calibri"/>
                <a:cs typeface="Times New Roman"/>
              </a:rPr>
              <a:t>γεύση</a:t>
            </a:r>
            <a:r>
              <a:rPr lang="el-GR" sz="2400" dirty="0">
                <a:latin typeface="+mj-lt"/>
                <a:ea typeface="Calibri"/>
                <a:cs typeface="Times New Roman"/>
              </a:rPr>
              <a:t>.</a:t>
            </a:r>
            <a:endParaRPr lang="el-GR" sz="2400" dirty="0" smtClean="0">
              <a:latin typeface="+mj-lt"/>
              <a:ea typeface="Calibri"/>
              <a:cs typeface="Times New Roman"/>
            </a:endParaRPr>
          </a:p>
          <a:p>
            <a:endParaRPr lang="el-GR" dirty="0">
              <a:latin typeface="+mj-lt"/>
            </a:endParaRPr>
          </a:p>
        </p:txBody>
      </p:sp>
      <p:pic>
        <p:nvPicPr>
          <p:cNvPr id="5" name="4 - Θέση περιεχομένου" descr="loiza.jpg"/>
          <p:cNvPicPr>
            <a:picLocks noGrp="1" noChangeAspect="1"/>
          </p:cNvPicPr>
          <p:nvPr>
            <p:ph sz="half" idx="1"/>
          </p:nvPr>
        </p:nvPicPr>
        <p:blipFill>
          <a:blip r:embed="rId2" cstate="print"/>
          <a:stretch>
            <a:fillRect/>
          </a:stretch>
        </p:blipFill>
        <p:spPr>
          <a:xfrm>
            <a:off x="357159" y="2071679"/>
            <a:ext cx="3143280" cy="2829604"/>
          </a:xfrm>
        </p:spPr>
      </p:pic>
    </p:spTree>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pPr algn="ctr"/>
            <a:r>
              <a:rPr lang="el-GR" dirty="0" smtClean="0">
                <a:solidFill>
                  <a:schemeClr val="accent4">
                    <a:lumMod val="75000"/>
                  </a:schemeClr>
                </a:solidFill>
                <a:latin typeface="Mistral" pitchFamily="66" charset="0"/>
              </a:rPr>
              <a:t>ΤΑ ΤΕΣΣΕΡΑ ΠΙΟ ΣΥΝΗΘΙΣΜΕΝΑ ΞΕΝΑ ΒΟΤΑΝΑ </a:t>
            </a:r>
            <a:endParaRPr lang="el-GR" dirty="0">
              <a:solidFill>
                <a:schemeClr val="accent4">
                  <a:lumMod val="75000"/>
                </a:schemeClr>
              </a:solidFill>
              <a:latin typeface="Mistral" pitchFamily="66" charset="0"/>
            </a:endParaRPr>
          </a:p>
        </p:txBody>
      </p:sp>
      <p:sp>
        <p:nvSpPr>
          <p:cNvPr id="3" name="2 - Υπότιτλος"/>
          <p:cNvSpPr>
            <a:spLocks noGrp="1"/>
          </p:cNvSpPr>
          <p:nvPr>
            <p:ph type="subTitle" idx="1"/>
          </p:nvPr>
        </p:nvSpPr>
        <p:spPr/>
        <p:txBody>
          <a:bodyPr/>
          <a:lstStyle/>
          <a:p>
            <a:endParaRPr lang="el-G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1560" y="476672"/>
            <a:ext cx="2743200" cy="1162050"/>
          </a:xfrm>
        </p:spPr>
        <p:txBody>
          <a:bodyPr>
            <a:normAutofit/>
          </a:bodyPr>
          <a:lstStyle/>
          <a:p>
            <a:r>
              <a:rPr lang="el-GR" sz="4000" dirty="0" err="1" smtClean="0">
                <a:solidFill>
                  <a:srgbClr val="C00000"/>
                </a:solidFill>
                <a:latin typeface="Calibri" panose="020F0502020204030204" pitchFamily="34" charset="0"/>
              </a:rPr>
              <a:t>Εχινάκεια</a:t>
            </a:r>
            <a:endParaRPr lang="el-GR" sz="4000" dirty="0">
              <a:solidFill>
                <a:srgbClr val="C00000"/>
              </a:solidFill>
              <a:latin typeface="Calibri" panose="020F0502020204030204" pitchFamily="34" charset="0"/>
            </a:endParaRPr>
          </a:p>
        </p:txBody>
      </p:sp>
      <p:sp>
        <p:nvSpPr>
          <p:cNvPr id="4" name="3 - Θέση κειμένου"/>
          <p:cNvSpPr>
            <a:spLocks noGrp="1"/>
          </p:cNvSpPr>
          <p:nvPr>
            <p:ph type="body" idx="2"/>
          </p:nvPr>
        </p:nvSpPr>
        <p:spPr>
          <a:xfrm>
            <a:off x="3714744" y="285728"/>
            <a:ext cx="5214974" cy="6143668"/>
          </a:xfrm>
        </p:spPr>
        <p:txBody>
          <a:bodyPr>
            <a:normAutofit lnSpcReduction="10000"/>
          </a:bodyPr>
          <a:lstStyle/>
          <a:p>
            <a:r>
              <a:rPr lang="el-GR" sz="2800" dirty="0" smtClean="0">
                <a:latin typeface="+mj-lt"/>
              </a:rPr>
              <a:t>Είναι φυτό της Βορείου Αμερικής. </a:t>
            </a:r>
          </a:p>
          <a:p>
            <a:r>
              <a:rPr lang="el-GR" sz="2800" b="1" dirty="0" smtClean="0">
                <a:latin typeface="+mj-lt"/>
              </a:rPr>
              <a:t>◗ </a:t>
            </a:r>
            <a:r>
              <a:rPr lang="el-GR" sz="2800" dirty="0" smtClean="0">
                <a:latin typeface="+mj-lt"/>
              </a:rPr>
              <a:t>Χρησιμοποιούμενα μέρη</a:t>
            </a:r>
            <a:r>
              <a:rPr lang="el-GR" sz="2800" b="1" dirty="0" smtClean="0">
                <a:latin typeface="+mj-lt"/>
              </a:rPr>
              <a:t>:</a:t>
            </a:r>
            <a:r>
              <a:rPr lang="el-GR" sz="2800" dirty="0" smtClean="0">
                <a:latin typeface="+mj-lt"/>
              </a:rPr>
              <a:t> Η ρίζα και τα κοτσάνια. </a:t>
            </a:r>
          </a:p>
          <a:p>
            <a:r>
              <a:rPr lang="el-GR" sz="2800" b="1" dirty="0" smtClean="0">
                <a:latin typeface="+mj-lt"/>
              </a:rPr>
              <a:t>◗ </a:t>
            </a:r>
            <a:r>
              <a:rPr lang="el-GR" sz="2800" b="1" i="1" dirty="0" smtClean="0">
                <a:solidFill>
                  <a:srgbClr val="FF0000"/>
                </a:solidFill>
                <a:latin typeface="+mj-lt"/>
              </a:rPr>
              <a:t>Χρήση</a:t>
            </a:r>
            <a:r>
              <a:rPr lang="el-GR" sz="2800" b="1" dirty="0" smtClean="0">
                <a:latin typeface="+mj-lt"/>
              </a:rPr>
              <a:t>: </a:t>
            </a:r>
            <a:r>
              <a:rPr lang="el-GR" sz="2800" dirty="0" smtClean="0">
                <a:latin typeface="+mj-lt"/>
              </a:rPr>
              <a:t>- Κάνει υποστηρικτική θεραπεία στις λοιμώξεις του αναπνευστικού (π.χ. λοιμώξεις, κρυολογήματα), αλλά και στις ουρολοιμώξεις. </a:t>
            </a:r>
            <a:br>
              <a:rPr lang="el-GR" sz="2800" dirty="0" smtClean="0">
                <a:latin typeface="+mj-lt"/>
              </a:rPr>
            </a:br>
            <a:r>
              <a:rPr lang="el-GR" sz="2800" dirty="0" smtClean="0">
                <a:latin typeface="+mj-lt"/>
              </a:rPr>
              <a:t>- Διεγείρει το ανοσοποιητικό κατά των βακτηρίων και των ιών. </a:t>
            </a:r>
            <a:br>
              <a:rPr lang="el-GR" sz="2800" dirty="0" smtClean="0">
                <a:latin typeface="+mj-lt"/>
              </a:rPr>
            </a:br>
            <a:r>
              <a:rPr lang="el-GR" sz="2800" dirty="0" smtClean="0">
                <a:latin typeface="+mj-lt"/>
              </a:rPr>
              <a:t>- Βοηθά στη θεραπεία πληγών, ως αντισηπτικό μέσο. </a:t>
            </a:r>
            <a:br>
              <a:rPr lang="el-GR" sz="2800" dirty="0" smtClean="0">
                <a:latin typeface="+mj-lt"/>
              </a:rPr>
            </a:br>
            <a:r>
              <a:rPr lang="el-GR" sz="2800" dirty="0" smtClean="0">
                <a:latin typeface="+mj-lt"/>
              </a:rPr>
              <a:t>- Έχει επίσης καλά αποτελέσματα στη βρογχίτιδα. </a:t>
            </a:r>
          </a:p>
          <a:p>
            <a:endParaRPr lang="el-GR" dirty="0"/>
          </a:p>
        </p:txBody>
      </p:sp>
      <p:pic>
        <p:nvPicPr>
          <p:cNvPr id="5" name="4 - Θέση περιεχομένου" descr="ex.jpg"/>
          <p:cNvPicPr>
            <a:picLocks noGrp="1" noChangeAspect="1"/>
          </p:cNvPicPr>
          <p:nvPr>
            <p:ph sz="half" idx="1"/>
          </p:nvPr>
        </p:nvPicPr>
        <p:blipFill>
          <a:blip r:embed="rId2" cstate="print"/>
          <a:stretch>
            <a:fillRect/>
          </a:stretch>
        </p:blipFill>
        <p:spPr>
          <a:xfrm>
            <a:off x="214282" y="2000240"/>
            <a:ext cx="2983737" cy="2924185"/>
          </a:xfrm>
        </p:spPr>
      </p:pic>
    </p:spTree>
  </p:cSld>
  <p:clrMapOvr>
    <a:masterClrMapping/>
  </p:clrMapOvr>
  <mc:AlternateContent xmlns:mc="http://schemas.openxmlformats.org/markup-compatibility/2006">
    <mc:Choice xmlns:p14="http://schemas.microsoft.com/office/powerpoint/2010/main" Requires="p14">
      <p:transition spd="slow" p14:dur="2000" advClick="0" advTm="11000"/>
    </mc:Choice>
    <mc:Fallback>
      <p:transition spd="slow" advClick="0" advTm="1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err="1" smtClean="0">
                <a:solidFill>
                  <a:srgbClr val="7030A0"/>
                </a:solidFill>
                <a:latin typeface="Calibri" panose="020F0502020204030204" pitchFamily="34" charset="0"/>
              </a:rPr>
              <a:t>Καλέντουλα</a:t>
            </a:r>
            <a:endParaRPr lang="el-GR" sz="4000" dirty="0">
              <a:solidFill>
                <a:srgbClr val="7030A0"/>
              </a:solidFill>
              <a:latin typeface="Calibri" panose="020F0502020204030204" pitchFamily="34" charset="0"/>
            </a:endParaRPr>
          </a:p>
        </p:txBody>
      </p:sp>
      <p:sp>
        <p:nvSpPr>
          <p:cNvPr id="4" name="3 - Θέση κειμένου"/>
          <p:cNvSpPr>
            <a:spLocks noGrp="1"/>
          </p:cNvSpPr>
          <p:nvPr>
            <p:ph type="body" idx="2"/>
          </p:nvPr>
        </p:nvSpPr>
        <p:spPr>
          <a:xfrm>
            <a:off x="3643306" y="285728"/>
            <a:ext cx="5000660" cy="6143668"/>
          </a:xfrm>
        </p:spPr>
        <p:txBody>
          <a:bodyPr>
            <a:normAutofit/>
          </a:bodyPr>
          <a:lstStyle/>
          <a:p>
            <a:r>
              <a:rPr lang="el-GR" sz="3000" dirty="0" smtClean="0">
                <a:latin typeface="Calibri" panose="020F0502020204030204" pitchFamily="34" charset="0"/>
              </a:rPr>
              <a:t>Διαδεδομένο σε όλη την Ευρώπη.</a:t>
            </a:r>
          </a:p>
          <a:p>
            <a:r>
              <a:rPr lang="el-GR" sz="3000" b="1" dirty="0" smtClean="0">
                <a:latin typeface="Calibri" panose="020F0502020204030204" pitchFamily="34" charset="0"/>
              </a:rPr>
              <a:t>◗</a:t>
            </a:r>
            <a:r>
              <a:rPr lang="el-GR" sz="3000" dirty="0" smtClean="0">
                <a:latin typeface="Calibri" panose="020F0502020204030204" pitchFamily="34" charset="0"/>
              </a:rPr>
              <a:t> Χρησιμοποιούμενα μέρη</a:t>
            </a:r>
            <a:r>
              <a:rPr lang="el-GR" sz="3000" b="1" dirty="0" smtClean="0">
                <a:latin typeface="Calibri" panose="020F0502020204030204" pitchFamily="34" charset="0"/>
              </a:rPr>
              <a:t>:</a:t>
            </a:r>
            <a:r>
              <a:rPr lang="el-GR" sz="3000" dirty="0" smtClean="0">
                <a:latin typeface="Calibri" panose="020F0502020204030204" pitchFamily="34" charset="0"/>
              </a:rPr>
              <a:t> Τα αποξηραμένα άνθη και λιγότερο τα φύλλα, για εξωτερική χρήση. </a:t>
            </a:r>
          </a:p>
          <a:p>
            <a:r>
              <a:rPr lang="el-GR" sz="3000" b="1" dirty="0" smtClean="0">
                <a:latin typeface="Calibri" panose="020F0502020204030204" pitchFamily="34" charset="0"/>
              </a:rPr>
              <a:t>◗</a:t>
            </a:r>
            <a:r>
              <a:rPr lang="el-GR" sz="3000" b="1" i="1" dirty="0" smtClean="0">
                <a:solidFill>
                  <a:srgbClr val="FF0000"/>
                </a:solidFill>
                <a:latin typeface="Calibri" panose="020F0502020204030204" pitchFamily="34" charset="0"/>
              </a:rPr>
              <a:t> Χρήση</a:t>
            </a:r>
            <a:r>
              <a:rPr lang="el-GR" sz="3000" b="1" dirty="0" smtClean="0">
                <a:latin typeface="Calibri" panose="020F0502020204030204" pitchFamily="34" charset="0"/>
              </a:rPr>
              <a:t>: </a:t>
            </a:r>
            <a:r>
              <a:rPr lang="el-GR" sz="3000" dirty="0" smtClean="0">
                <a:latin typeface="Calibri" panose="020F0502020204030204" pitchFamily="34" charset="0"/>
              </a:rPr>
              <a:t>Σε δερματίτιδες, φλεγμονές, πληγές, αλλά και για πλύσεις στόματος, καθώς έχει αποδεδειγμένες αντισηπτικές και αντιφλεγμονώδεις ιδιότητες.</a:t>
            </a:r>
          </a:p>
          <a:p>
            <a:endParaRPr lang="el-GR" dirty="0"/>
          </a:p>
        </p:txBody>
      </p:sp>
      <p:pic>
        <p:nvPicPr>
          <p:cNvPr id="5" name="4 - Θέση περιεχομένου" descr="Calendula.jpg"/>
          <p:cNvPicPr>
            <a:picLocks noGrp="1" noChangeAspect="1"/>
          </p:cNvPicPr>
          <p:nvPr>
            <p:ph sz="half" idx="1"/>
          </p:nvPr>
        </p:nvPicPr>
        <p:blipFill>
          <a:blip r:embed="rId2" cstate="print"/>
          <a:stretch>
            <a:fillRect/>
          </a:stretch>
        </p:blipFill>
        <p:spPr>
          <a:xfrm>
            <a:off x="214283" y="1928802"/>
            <a:ext cx="3286156" cy="3262025"/>
          </a:xfrm>
        </p:spPr>
      </p:pic>
    </p:spTree>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n-US" sz="4000" dirty="0" smtClean="0">
                <a:solidFill>
                  <a:schemeClr val="accent4">
                    <a:lumMod val="75000"/>
                  </a:schemeClr>
                </a:solidFill>
                <a:latin typeface="Calibri" panose="020F0502020204030204" pitchFamily="34" charset="0"/>
              </a:rPr>
              <a:t>Ginkgo </a:t>
            </a:r>
            <a:r>
              <a:rPr lang="en-US" sz="4000" dirty="0" err="1" smtClean="0">
                <a:solidFill>
                  <a:schemeClr val="accent4">
                    <a:lumMod val="75000"/>
                  </a:schemeClr>
                </a:solidFill>
                <a:latin typeface="Calibri" panose="020F0502020204030204" pitchFamily="34" charset="0"/>
              </a:rPr>
              <a:t>biloba</a:t>
            </a:r>
            <a:endParaRPr lang="el-GR" sz="4000" dirty="0">
              <a:solidFill>
                <a:schemeClr val="accent4">
                  <a:lumMod val="75000"/>
                </a:schemeClr>
              </a:solidFill>
              <a:latin typeface="Calibri" panose="020F0502020204030204" pitchFamily="34" charset="0"/>
            </a:endParaRPr>
          </a:p>
        </p:txBody>
      </p:sp>
      <p:sp>
        <p:nvSpPr>
          <p:cNvPr id="4" name="3 - Θέση κειμένου"/>
          <p:cNvSpPr>
            <a:spLocks noGrp="1"/>
          </p:cNvSpPr>
          <p:nvPr>
            <p:ph type="body" idx="2"/>
          </p:nvPr>
        </p:nvSpPr>
        <p:spPr>
          <a:xfrm>
            <a:off x="3714744" y="285728"/>
            <a:ext cx="5143536" cy="6215106"/>
          </a:xfrm>
        </p:spPr>
        <p:txBody>
          <a:bodyPr>
            <a:normAutofit fontScale="92500"/>
          </a:bodyPr>
          <a:lstStyle/>
          <a:p>
            <a:r>
              <a:rPr lang="el-GR" sz="2600" dirty="0" smtClean="0">
                <a:latin typeface="Calibri" panose="020F0502020204030204" pitchFamily="34" charset="0"/>
              </a:rPr>
              <a:t>Κινέζικο δέντρο που φύεται  στην Άπω Ανατολή.</a:t>
            </a:r>
          </a:p>
          <a:p>
            <a:r>
              <a:rPr lang="el-GR" sz="2600" b="1" dirty="0" smtClean="0">
                <a:latin typeface="Calibri" panose="020F0502020204030204" pitchFamily="34" charset="0"/>
              </a:rPr>
              <a:t>◗ </a:t>
            </a:r>
            <a:r>
              <a:rPr lang="el-GR" sz="2600" dirty="0" smtClean="0">
                <a:latin typeface="Calibri" panose="020F0502020204030204" pitchFamily="34" charset="0"/>
              </a:rPr>
              <a:t>Χρησιμοποιούμενα μέρη</a:t>
            </a:r>
            <a:r>
              <a:rPr lang="el-GR" sz="2600" b="1" dirty="0" smtClean="0">
                <a:latin typeface="Calibri" panose="020F0502020204030204" pitchFamily="34" charset="0"/>
              </a:rPr>
              <a:t>: </a:t>
            </a:r>
            <a:r>
              <a:rPr lang="el-GR" sz="2600" dirty="0" smtClean="0">
                <a:latin typeface="Calibri" panose="020F0502020204030204" pitchFamily="34" charset="0"/>
              </a:rPr>
              <a:t>Τα αποξηραμένα φύλλα του, που μοιάζουν με παλάμη και από τα οποία παίρνουμε το ξηρό εκχύλισμα. </a:t>
            </a:r>
          </a:p>
          <a:p>
            <a:r>
              <a:rPr lang="el-GR" sz="2600" b="1" dirty="0" smtClean="0">
                <a:latin typeface="Calibri" panose="020F0502020204030204" pitchFamily="34" charset="0"/>
              </a:rPr>
              <a:t>◗ </a:t>
            </a:r>
            <a:r>
              <a:rPr lang="el-GR" sz="2600" b="1" i="1" dirty="0" smtClean="0">
                <a:solidFill>
                  <a:srgbClr val="FF0000"/>
                </a:solidFill>
                <a:latin typeface="Calibri" panose="020F0502020204030204" pitchFamily="34" charset="0"/>
              </a:rPr>
              <a:t>Χρήση</a:t>
            </a:r>
            <a:r>
              <a:rPr lang="el-GR" sz="2600" b="1" dirty="0" smtClean="0">
                <a:latin typeface="Calibri" panose="020F0502020204030204" pitchFamily="34" charset="0"/>
              </a:rPr>
              <a:t>: </a:t>
            </a:r>
            <a:r>
              <a:rPr lang="el-GR" sz="2600" dirty="0" smtClean="0">
                <a:latin typeface="Calibri" panose="020F0502020204030204" pitchFamily="34" charset="0"/>
              </a:rPr>
              <a:t>Ενισχύει την αιμάτωση στα λεπτά αιμοφόρα αγγεία. Έτσι, φαίνεται ότι βελτιώνει και την αιμάτωση του εγκεφάλου και έχει ευεργετικά αποτελέσματα σε περιπτώσεις άνοιας, αδυναμίας συγκέντρωσης, </a:t>
            </a:r>
            <a:r>
              <a:rPr lang="el-GR" sz="2600" dirty="0" err="1" smtClean="0">
                <a:latin typeface="Calibri" panose="020F0502020204030204" pitchFamily="34" charset="0"/>
              </a:rPr>
              <a:t>εμβοών</a:t>
            </a:r>
            <a:r>
              <a:rPr lang="el-GR" sz="2600" dirty="0" smtClean="0">
                <a:latin typeface="Calibri" panose="020F0502020204030204" pitchFamily="34" charset="0"/>
              </a:rPr>
              <a:t> και ζάλης. Επίσης, θεωρείται ότι μπορεί να επιβραδύνει το </a:t>
            </a:r>
            <a:r>
              <a:rPr lang="el-GR" sz="2600" dirty="0" err="1" smtClean="0">
                <a:latin typeface="Calibri" panose="020F0502020204030204" pitchFamily="34" charset="0"/>
              </a:rPr>
              <a:t>Αλτσχάιμερ</a:t>
            </a:r>
            <a:r>
              <a:rPr lang="el-GR" sz="2600" dirty="0" smtClean="0">
                <a:latin typeface="Calibri" panose="020F0502020204030204" pitchFamily="34" charset="0"/>
              </a:rPr>
              <a:t> και ότι είναι κατάλληλο και για τις θεραπείες των φλεβικών νόσων. </a:t>
            </a:r>
          </a:p>
          <a:p>
            <a:endParaRPr lang="el-GR" dirty="0"/>
          </a:p>
        </p:txBody>
      </p:sp>
      <p:pic>
        <p:nvPicPr>
          <p:cNvPr id="5" name="4 - Θέση περιεχομένου" descr="ginkgo-biloba.jpg"/>
          <p:cNvPicPr>
            <a:picLocks noGrp="1" noChangeAspect="1"/>
          </p:cNvPicPr>
          <p:nvPr>
            <p:ph sz="half" idx="1"/>
          </p:nvPr>
        </p:nvPicPr>
        <p:blipFill>
          <a:blip r:embed="rId2" cstate="print"/>
          <a:stretch>
            <a:fillRect/>
          </a:stretch>
        </p:blipFill>
        <p:spPr>
          <a:xfrm>
            <a:off x="285721" y="2071678"/>
            <a:ext cx="3214718" cy="3132901"/>
          </a:xfrm>
        </p:spPr>
      </p:pic>
    </p:spTree>
  </p:cSld>
  <p:clrMapOvr>
    <a:masterClrMapping/>
  </p:clrMapOvr>
  <mc:AlternateContent xmlns:mc="http://schemas.openxmlformats.org/markup-compatibility/2006">
    <mc:Choice xmlns:p14="http://schemas.microsoft.com/office/powerpoint/2010/main" Requires="p14">
      <p:transition spd="slow" p14:dur="2000" advClick="0" advTm="13000"/>
    </mc:Choice>
    <mc:Fallback>
      <p:transition spd="slow" advClick="0" advTm="13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2913" y="637823"/>
            <a:ext cx="2743200" cy="1162050"/>
          </a:xfrm>
        </p:spPr>
        <p:txBody>
          <a:bodyPr>
            <a:normAutofit fontScale="90000"/>
          </a:bodyPr>
          <a:lstStyle/>
          <a:p>
            <a:r>
              <a:rPr lang="el-GR" sz="4000" dirty="0" err="1" smtClean="0"/>
              <a:t>Τζίνσενγκ</a:t>
            </a:r>
            <a:r>
              <a:rPr lang="el-GR" sz="4000" dirty="0" smtClean="0"/>
              <a:t>-</a:t>
            </a:r>
            <a:r>
              <a:rPr lang="en-US" sz="4000" dirty="0" err="1" smtClean="0"/>
              <a:t>panax</a:t>
            </a:r>
            <a:endParaRPr lang="el-GR" sz="4000" dirty="0"/>
          </a:p>
        </p:txBody>
      </p:sp>
      <p:sp>
        <p:nvSpPr>
          <p:cNvPr id="4" name="3 - Θέση κειμένου"/>
          <p:cNvSpPr>
            <a:spLocks noGrp="1"/>
          </p:cNvSpPr>
          <p:nvPr>
            <p:ph type="body" idx="2"/>
          </p:nvPr>
        </p:nvSpPr>
        <p:spPr>
          <a:xfrm>
            <a:off x="3643306" y="285728"/>
            <a:ext cx="5072098" cy="6143668"/>
          </a:xfrm>
        </p:spPr>
        <p:txBody>
          <a:bodyPr>
            <a:normAutofit fontScale="92500" lnSpcReduction="10000"/>
          </a:bodyPr>
          <a:lstStyle/>
          <a:p>
            <a:r>
              <a:rPr lang="el-GR" sz="2800" dirty="0">
                <a:latin typeface="+mj-lt"/>
              </a:rPr>
              <a:t>Κ</a:t>
            </a:r>
            <a:r>
              <a:rPr lang="el-GR" sz="2800" dirty="0" smtClean="0">
                <a:latin typeface="+mj-lt"/>
              </a:rPr>
              <a:t>ινέζικος </a:t>
            </a:r>
            <a:r>
              <a:rPr lang="el-GR" sz="2800" dirty="0" smtClean="0">
                <a:latin typeface="+mj-lt"/>
              </a:rPr>
              <a:t>θάμνος</a:t>
            </a:r>
          </a:p>
          <a:p>
            <a:r>
              <a:rPr lang="el-GR" sz="2800" b="1" dirty="0" smtClean="0">
                <a:latin typeface="+mj-lt"/>
              </a:rPr>
              <a:t>◗ </a:t>
            </a:r>
            <a:r>
              <a:rPr lang="el-GR" sz="2800" dirty="0" smtClean="0">
                <a:latin typeface="+mj-lt"/>
              </a:rPr>
              <a:t>Χρησιμοποιούμενα μέρη</a:t>
            </a:r>
            <a:r>
              <a:rPr lang="el-GR" sz="2800" b="1" dirty="0" smtClean="0">
                <a:latin typeface="+mj-lt"/>
              </a:rPr>
              <a:t>:</a:t>
            </a:r>
            <a:r>
              <a:rPr lang="el-GR" sz="2800" dirty="0" smtClean="0">
                <a:latin typeface="+mj-lt"/>
              </a:rPr>
              <a:t> Η ρίζα του, που μοιάζει με ανθρώπινο σώμα και λευκαίνεται (για λόγους εμφάνισης) πριν δοθεί στο εμπόριο.</a:t>
            </a:r>
          </a:p>
          <a:p>
            <a:r>
              <a:rPr lang="el-GR" sz="2800" dirty="0" smtClean="0">
                <a:latin typeface="+mj-lt"/>
              </a:rPr>
              <a:t> </a:t>
            </a:r>
            <a:r>
              <a:rPr lang="el-GR" sz="2800" b="1" dirty="0" smtClean="0">
                <a:latin typeface="+mj-lt"/>
              </a:rPr>
              <a:t>◗ </a:t>
            </a:r>
            <a:r>
              <a:rPr lang="el-GR" sz="2800" b="1" i="1" dirty="0" smtClean="0">
                <a:solidFill>
                  <a:srgbClr val="FF0000"/>
                </a:solidFill>
                <a:latin typeface="+mj-lt"/>
              </a:rPr>
              <a:t>Χρήση</a:t>
            </a:r>
            <a:r>
              <a:rPr lang="el-GR" sz="2800" b="1" dirty="0" smtClean="0">
                <a:latin typeface="+mj-lt"/>
              </a:rPr>
              <a:t>:</a:t>
            </a:r>
            <a:r>
              <a:rPr lang="el-GR" sz="2800" dirty="0" smtClean="0">
                <a:latin typeface="+mj-lt"/>
              </a:rPr>
              <a:t> Είναι φυτό </a:t>
            </a:r>
            <a:r>
              <a:rPr lang="el-GR" sz="2800" dirty="0" err="1" smtClean="0">
                <a:latin typeface="+mj-lt"/>
              </a:rPr>
              <a:t>προσαρμοσιογόνο</a:t>
            </a:r>
            <a:r>
              <a:rPr lang="el-GR" sz="2800" dirty="0" smtClean="0">
                <a:latin typeface="+mj-lt"/>
              </a:rPr>
              <a:t> (μας βοηθά δηλαδή να προσαρμοστούμε), αυξάνει την αντοχή και βελτιώνει την πνευματική απόδοση και τη μνήμη. Επίσης, ενισχύει τον οργανισμό όταν υπάρχει κόπωση και αδυναμία, αλλά και μετά από κάποια ασθένεια. Γενικά, βοηθά στη φυσική άμυνα του οργανισμού. </a:t>
            </a:r>
          </a:p>
          <a:p>
            <a:endParaRPr lang="el-GR" dirty="0"/>
          </a:p>
        </p:txBody>
      </p:sp>
      <p:pic>
        <p:nvPicPr>
          <p:cNvPr id="5" name="4 - Θέση περιεχομένου" descr="tzinsevgk.jpg"/>
          <p:cNvPicPr>
            <a:picLocks noGrp="1" noChangeAspect="1"/>
          </p:cNvPicPr>
          <p:nvPr>
            <p:ph sz="half" idx="1"/>
          </p:nvPr>
        </p:nvPicPr>
        <p:blipFill>
          <a:blip r:embed="rId2" cstate="print"/>
          <a:stretch>
            <a:fillRect/>
          </a:stretch>
        </p:blipFill>
        <p:spPr>
          <a:xfrm>
            <a:off x="473869" y="1819275"/>
            <a:ext cx="2981325" cy="4362450"/>
          </a:xfrm>
        </p:spPr>
      </p:pic>
    </p:spTree>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pPr algn="ctr"/>
            <a:r>
              <a:rPr lang="el-GR" sz="5400" dirty="0" smtClean="0">
                <a:solidFill>
                  <a:schemeClr val="accent4">
                    <a:lumMod val="75000"/>
                  </a:schemeClr>
                </a:solidFill>
                <a:latin typeface="Mistral" pitchFamily="66" charset="0"/>
              </a:rPr>
              <a:t>ΒΟΤΑΝΑ ΟΜΟΡΦΙΑΣ-(ΚΟΣΜΕΤΟΛΟΓΙΑ)</a:t>
            </a:r>
            <a:endParaRPr lang="el-GR" sz="5400" dirty="0">
              <a:solidFill>
                <a:schemeClr val="accent4">
                  <a:lumMod val="75000"/>
                </a:schemeClr>
              </a:solidFill>
              <a:latin typeface="Mistral" pitchFamily="66" charset="0"/>
            </a:endParaRPr>
          </a:p>
        </p:txBody>
      </p:sp>
      <p:sp>
        <p:nvSpPr>
          <p:cNvPr id="3" name="2 - Υπότιτλος"/>
          <p:cNvSpPr>
            <a:spLocks noGrp="1"/>
          </p:cNvSpPr>
          <p:nvPr>
            <p:ph type="subTitle" idx="1"/>
          </p:nvPr>
        </p:nvSpPr>
        <p:spPr/>
        <p:txBody>
          <a:bodyPr/>
          <a:lstStyle/>
          <a:p>
            <a:endParaRPr lang="el-GR"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357166"/>
            <a:ext cx="2212848" cy="2402451"/>
          </a:xfrm>
        </p:spPr>
        <p:txBody>
          <a:bodyPr>
            <a:noAutofit/>
          </a:bodyPr>
          <a:lstStyle/>
          <a:p>
            <a:pPr algn="ctr"/>
            <a:r>
              <a:rPr lang="el-GR" sz="2800" b="0" u="sng" dirty="0" smtClean="0"/>
              <a:t>Τα βότανα που κάνουν καλό στα μαλλιά</a:t>
            </a:r>
            <a:r>
              <a:rPr lang="el-GR" sz="2800" dirty="0" smtClean="0"/>
              <a:t/>
            </a:r>
            <a:br>
              <a:rPr lang="el-GR" sz="2800" dirty="0" smtClean="0"/>
            </a:br>
            <a:endParaRPr lang="el-GR" sz="2800" dirty="0"/>
          </a:p>
        </p:txBody>
      </p:sp>
      <p:sp>
        <p:nvSpPr>
          <p:cNvPr id="3" name="2 - Θέση κειμένου"/>
          <p:cNvSpPr>
            <a:spLocks noGrp="1"/>
          </p:cNvSpPr>
          <p:nvPr>
            <p:ph type="body" sz="half" idx="2"/>
          </p:nvPr>
        </p:nvSpPr>
        <p:spPr>
          <a:xfrm>
            <a:off x="142844" y="2828785"/>
            <a:ext cx="2676556" cy="3100545"/>
          </a:xfrm>
        </p:spPr>
        <p:txBody>
          <a:bodyPr>
            <a:normAutofit fontScale="85000" lnSpcReduction="20000"/>
          </a:bodyPr>
          <a:lstStyle/>
          <a:p>
            <a:pPr>
              <a:buFont typeface="Arial" pitchFamily="34" charset="0"/>
              <a:buChar char="•"/>
            </a:pPr>
            <a:r>
              <a:rPr lang="el-GR" sz="2600" b="1" u="sng" dirty="0" smtClean="0">
                <a:latin typeface="+mj-lt"/>
              </a:rPr>
              <a:t>Θυμάρι</a:t>
            </a:r>
          </a:p>
          <a:p>
            <a:pPr>
              <a:buFont typeface="Arial" pitchFamily="34" charset="0"/>
              <a:buChar char="•"/>
            </a:pPr>
            <a:r>
              <a:rPr lang="el-GR" sz="2600" b="1" u="sng" dirty="0" smtClean="0">
                <a:latin typeface="+mj-lt"/>
              </a:rPr>
              <a:t>Δεντρολίβανο</a:t>
            </a:r>
          </a:p>
          <a:p>
            <a:pPr>
              <a:buFont typeface="Arial" pitchFamily="34" charset="0"/>
              <a:buChar char="•"/>
            </a:pPr>
            <a:r>
              <a:rPr lang="el-GR" sz="2600" b="1" u="sng" dirty="0" smtClean="0">
                <a:latin typeface="+mj-lt"/>
              </a:rPr>
              <a:t>Χαμομήλι</a:t>
            </a:r>
          </a:p>
          <a:p>
            <a:pPr>
              <a:buFont typeface="Arial" pitchFamily="34" charset="0"/>
              <a:buChar char="•"/>
            </a:pPr>
            <a:r>
              <a:rPr lang="el-GR" sz="2600" b="1" u="sng" dirty="0" err="1" smtClean="0">
                <a:latin typeface="+mj-lt"/>
              </a:rPr>
              <a:t>Μελισσόχορτο</a:t>
            </a:r>
            <a:endParaRPr lang="el-GR" sz="2600" b="1" u="sng" dirty="0" smtClean="0">
              <a:latin typeface="+mj-lt"/>
            </a:endParaRPr>
          </a:p>
          <a:p>
            <a:pPr>
              <a:buFont typeface="Arial" pitchFamily="34" charset="0"/>
              <a:buChar char="•"/>
            </a:pPr>
            <a:r>
              <a:rPr lang="el-GR" sz="2600" b="1" u="sng" dirty="0" err="1" smtClean="0">
                <a:latin typeface="+mj-lt"/>
              </a:rPr>
              <a:t>Καλέντουλα</a:t>
            </a:r>
            <a:endParaRPr lang="el-GR" sz="2600" b="1" u="sng" dirty="0" smtClean="0">
              <a:latin typeface="+mj-lt"/>
            </a:endParaRPr>
          </a:p>
          <a:p>
            <a:pPr>
              <a:buFont typeface="Arial" pitchFamily="34" charset="0"/>
              <a:buChar char="•"/>
            </a:pPr>
            <a:r>
              <a:rPr lang="el-GR" sz="2600" b="1" u="sng" dirty="0" smtClean="0">
                <a:latin typeface="+mj-lt"/>
              </a:rPr>
              <a:t>Μέντα</a:t>
            </a:r>
            <a:r>
              <a:rPr lang="el-GR" sz="2600" u="sng" dirty="0" smtClean="0">
                <a:latin typeface="+mj-lt"/>
              </a:rPr>
              <a:t/>
            </a:r>
            <a:br>
              <a:rPr lang="el-GR" sz="2600" u="sng" dirty="0" smtClean="0">
                <a:latin typeface="+mj-lt"/>
              </a:rPr>
            </a:br>
            <a:r>
              <a:rPr lang="el-GR" sz="2600" u="sng" dirty="0" smtClean="0">
                <a:latin typeface="+mj-lt"/>
              </a:rPr>
              <a:t/>
            </a:r>
            <a:br>
              <a:rPr lang="el-GR" sz="2600" u="sng" dirty="0" smtClean="0">
                <a:latin typeface="+mj-lt"/>
              </a:rPr>
            </a:br>
            <a:r>
              <a:rPr lang="el-GR" sz="2600" dirty="0" smtClean="0">
                <a:latin typeface="+mj-lt"/>
              </a:rPr>
              <a:t/>
            </a:r>
            <a:br>
              <a:rPr lang="el-GR" sz="2600" dirty="0" smtClean="0">
                <a:latin typeface="+mj-lt"/>
              </a:rPr>
            </a:br>
            <a:r>
              <a:rPr lang="el-GR" sz="1600" dirty="0" smtClean="0">
                <a:latin typeface="+mj-lt"/>
              </a:rPr>
              <a:t/>
            </a:r>
            <a:br>
              <a:rPr lang="el-GR" sz="1600" dirty="0" smtClean="0">
                <a:latin typeface="+mj-lt"/>
              </a:rPr>
            </a:br>
            <a:r>
              <a:rPr lang="el-GR" sz="1600" u="sng" dirty="0" smtClean="0"/>
              <a:t/>
            </a:r>
            <a:br>
              <a:rPr lang="el-GR" sz="1600" u="sng" dirty="0" smtClean="0"/>
            </a:br>
            <a:endParaRPr lang="el-GR" sz="1600" dirty="0">
              <a:latin typeface="+mj-lt"/>
            </a:endParaRPr>
          </a:p>
        </p:txBody>
      </p:sp>
      <p:pic>
        <p:nvPicPr>
          <p:cNvPr id="7" name="6 - Θέση εικόνας" descr="NaturalHairCareProducts5.jpg"/>
          <p:cNvPicPr>
            <a:picLocks noGrp="1" noChangeAspect="1"/>
          </p:cNvPicPr>
          <p:nvPr>
            <p:ph type="pic" idx="1"/>
          </p:nvPr>
        </p:nvPicPr>
        <p:blipFill>
          <a:blip r:embed="rId2" cstate="print"/>
          <a:srcRect l="1047" r="1047"/>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ΘΥΜΑΡΙ</a:t>
            </a:r>
            <a:endParaRPr lang="el-GR" dirty="0"/>
          </a:p>
        </p:txBody>
      </p:sp>
      <p:sp>
        <p:nvSpPr>
          <p:cNvPr id="3" name="2 - Θέση περιεχομένου"/>
          <p:cNvSpPr>
            <a:spLocks noGrp="1"/>
          </p:cNvSpPr>
          <p:nvPr>
            <p:ph sz="half" idx="1"/>
          </p:nvPr>
        </p:nvSpPr>
        <p:spPr/>
        <p:txBody>
          <a:bodyPr>
            <a:normAutofit/>
          </a:bodyPr>
          <a:lstStyle/>
          <a:p>
            <a:r>
              <a:rPr lang="el-GR" sz="2400" dirty="0" smtClean="0"/>
              <a:t>Διαθέτει τις περισσότερες φαρμακευτικές ιδιότητες από όλα τα αρωματικά βότανα και προέρχεται από το φυτό </a:t>
            </a:r>
            <a:r>
              <a:rPr lang="el-GR" sz="2400" dirty="0" err="1" smtClean="0"/>
              <a:t>thymus</a:t>
            </a:r>
            <a:r>
              <a:rPr lang="el-GR" sz="2400" dirty="0" smtClean="0"/>
              <a:t> </a:t>
            </a:r>
            <a:r>
              <a:rPr lang="el-GR" sz="2400" dirty="0" err="1" smtClean="0"/>
              <a:t>vulgaris</a:t>
            </a:r>
            <a:r>
              <a:rPr lang="el-GR" sz="2400" dirty="0" smtClean="0"/>
              <a:t>. Περιέχεται σε πολλά σαμπουάν, που χαρίζουν δύναμη, ελαστικότητα και όγκο στα μαλλιά.</a:t>
            </a:r>
          </a:p>
          <a:p>
            <a:endParaRPr lang="el-GR" dirty="0"/>
          </a:p>
        </p:txBody>
      </p:sp>
      <p:pic>
        <p:nvPicPr>
          <p:cNvPr id="5" name="4 - Θέση περιεχομένου" descr="http://praktikesidees.gr/v2/wp-content/uploads/2013/03/-e1364663817961-1024x682.jpg"/>
          <p:cNvPicPr>
            <a:picLocks noGrp="1"/>
          </p:cNvPicPr>
          <p:nvPr>
            <p:ph sz="half" idx="2"/>
          </p:nvPr>
        </p:nvPicPr>
        <p:blipFill>
          <a:blip r:embed="rId2" cstate="print"/>
          <a:srcRect/>
          <a:stretch>
            <a:fillRect/>
          </a:stretch>
        </p:blipFill>
        <p:spPr bwMode="auto">
          <a:xfrm>
            <a:off x="4714876" y="2071678"/>
            <a:ext cx="3643338" cy="3786214"/>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 </a:t>
            </a:r>
            <a:r>
              <a:rPr lang="el-GR" sz="4400" dirty="0">
                <a:latin typeface="Calibri" panose="020F0502020204030204" pitchFamily="34" charset="0"/>
              </a:rPr>
              <a:t>Βαλεριάνα</a:t>
            </a:r>
          </a:p>
        </p:txBody>
      </p:sp>
      <p:sp>
        <p:nvSpPr>
          <p:cNvPr id="5" name="4 - Θέση κειμένου"/>
          <p:cNvSpPr>
            <a:spLocks noGrp="1"/>
          </p:cNvSpPr>
          <p:nvPr>
            <p:ph type="body" idx="2"/>
          </p:nvPr>
        </p:nvSpPr>
        <p:spPr>
          <a:xfrm>
            <a:off x="3714744" y="214290"/>
            <a:ext cx="5214974" cy="6429420"/>
          </a:xfrm>
        </p:spPr>
        <p:txBody>
          <a:bodyPr>
            <a:normAutofit lnSpcReduction="10000"/>
          </a:bodyPr>
          <a:lstStyle/>
          <a:p>
            <a:r>
              <a:rPr lang="el-GR" sz="3200" dirty="0">
                <a:latin typeface="Calibri" panose="020F0502020204030204" pitchFamily="34" charset="0"/>
              </a:rPr>
              <a:t>Τη βαλεριάνα τη βρίσκουμε κοντά σε ποτάμια και καταρράκτες, σε ελώδεις περιοχές και σε δάση. Χρησιμοποιούμενα μέρη: Οι ρίζες της, οι οποίες συλλέγονται το φθινόπωρο και αποξηραίνονται στη σκιά, αφού πρώτα τις πλύνουμε καλά. </a:t>
            </a:r>
            <a:r>
              <a:rPr lang="el-GR" sz="3200" b="1" i="1" dirty="0">
                <a:solidFill>
                  <a:srgbClr val="FF0000"/>
                </a:solidFill>
                <a:latin typeface="Calibri" panose="020F0502020204030204" pitchFamily="34" charset="0"/>
              </a:rPr>
              <a:t>Χρήση</a:t>
            </a:r>
            <a:r>
              <a:rPr lang="el-GR" sz="3200" dirty="0">
                <a:latin typeface="Calibri" panose="020F0502020204030204" pitchFamily="34" charset="0"/>
              </a:rPr>
              <a:t>: Σε μορφή εγχύματος λειτουργεί ως ήπιο κατευναστικό, αλλά βοηθά και </a:t>
            </a:r>
            <a:r>
              <a:rPr lang="el-GR" sz="3200" dirty="0" smtClean="0">
                <a:latin typeface="Calibri" panose="020F0502020204030204" pitchFamily="34" charset="0"/>
              </a:rPr>
              <a:t>στην αντιμετώπιση </a:t>
            </a:r>
            <a:r>
              <a:rPr lang="el-GR" sz="3200" dirty="0">
                <a:latin typeface="Calibri" panose="020F0502020204030204" pitchFamily="34" charset="0"/>
              </a:rPr>
              <a:t>προβλημάτων αϋπνίας.</a:t>
            </a:r>
          </a:p>
          <a:p>
            <a:endParaRPr lang="el-GR" dirty="0">
              <a:latin typeface="Calibri" panose="020F0502020204030204" pitchFamily="34" charset="0"/>
            </a:endParaRPr>
          </a:p>
        </p:txBody>
      </p:sp>
      <p:pic>
        <p:nvPicPr>
          <p:cNvPr id="6" name="5 - Θέση περιεχομένου" descr="valeriana.jpg"/>
          <p:cNvPicPr>
            <a:picLocks noGrp="1" noChangeAspect="1"/>
          </p:cNvPicPr>
          <p:nvPr>
            <p:ph sz="half" idx="1"/>
          </p:nvPr>
        </p:nvPicPr>
        <p:blipFill>
          <a:blip r:embed="rId2" cstate="print"/>
          <a:stretch>
            <a:fillRect/>
          </a:stretch>
        </p:blipFill>
        <p:spPr>
          <a:xfrm>
            <a:off x="142848" y="1667816"/>
            <a:ext cx="3429024" cy="4143404"/>
          </a:xfrm>
        </p:spPr>
      </p:pic>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04088"/>
            <a:ext cx="8186766" cy="1143000"/>
          </a:xfrm>
        </p:spPr>
        <p:txBody>
          <a:bodyPr/>
          <a:lstStyle/>
          <a:p>
            <a:pPr algn="ctr"/>
            <a:r>
              <a:rPr lang="el-GR" dirty="0" smtClean="0"/>
              <a:t>ΔΕΝΔΡΟΛΙΒΑΝΟ</a:t>
            </a:r>
            <a:endParaRPr lang="el-GR" dirty="0"/>
          </a:p>
        </p:txBody>
      </p:sp>
      <p:sp>
        <p:nvSpPr>
          <p:cNvPr id="3" name="2 - Θέση περιεχομένου"/>
          <p:cNvSpPr>
            <a:spLocks noGrp="1"/>
          </p:cNvSpPr>
          <p:nvPr>
            <p:ph sz="half" idx="1"/>
          </p:nvPr>
        </p:nvSpPr>
        <p:spPr/>
        <p:txBody>
          <a:bodyPr>
            <a:normAutofit fontScale="92500" lnSpcReduction="10000"/>
          </a:bodyPr>
          <a:lstStyle/>
          <a:p>
            <a:r>
              <a:rPr lang="el-GR" dirty="0" smtClean="0"/>
              <a:t>Προέρχεται από το φυτό </a:t>
            </a:r>
            <a:r>
              <a:rPr lang="el-GR" dirty="0" err="1" smtClean="0"/>
              <a:t>rosemarinus</a:t>
            </a:r>
            <a:r>
              <a:rPr lang="el-GR" dirty="0" smtClean="0"/>
              <a:t> </a:t>
            </a:r>
            <a:r>
              <a:rPr lang="el-GR" dirty="0" err="1" smtClean="0"/>
              <a:t>officinalis</a:t>
            </a:r>
            <a:r>
              <a:rPr lang="el-GR" dirty="0" smtClean="0"/>
              <a:t> και έχει τονωτικές ιδιότητες, θεωρείται δε ότι η χαρακτηριστική μυρωδιά του, που θυμίζει καμφορά, διεγείρει τις εγκεφαλικές λειτουργίες και βελτιώνει τη μνήμη. Ως συστατικό στο σαμπουάν δίνει δύναμη και λάμψη στα μαλλιά.</a:t>
            </a:r>
            <a:br>
              <a:rPr lang="el-GR" dirty="0" smtClean="0"/>
            </a:br>
            <a:endParaRPr lang="el-GR" dirty="0"/>
          </a:p>
        </p:txBody>
      </p:sp>
      <p:pic>
        <p:nvPicPr>
          <p:cNvPr id="9" name="8 - Θέση περιεχομένου" descr="http://www.ecotimes.gr/wp-content/uploads/2012/02/%CE%B4%CE%B5%CE%BD%CE%B4%CF%81%CE%BF%CE%BB%CE%AF%CE%B2%CE%B1%CE%BD%CE%BF.jpg"/>
          <p:cNvPicPr>
            <a:picLocks noGrp="1"/>
          </p:cNvPicPr>
          <p:nvPr>
            <p:ph sz="half" idx="2"/>
          </p:nvPr>
        </p:nvPicPr>
        <p:blipFill>
          <a:blip r:embed="rId2" cstate="print"/>
          <a:srcRect/>
          <a:stretch>
            <a:fillRect/>
          </a:stretch>
        </p:blipFill>
        <p:spPr bwMode="auto">
          <a:xfrm>
            <a:off x="4714876" y="2143116"/>
            <a:ext cx="3394882" cy="35719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143008"/>
          </a:xfrm>
        </p:spPr>
        <p:txBody>
          <a:bodyPr>
            <a:noAutofit/>
          </a:bodyPr>
          <a:lstStyle/>
          <a:p>
            <a:pPr algn="ctr"/>
            <a:r>
              <a:rPr lang="el-GR" sz="3600" dirty="0" smtClean="0"/>
              <a:t>ΧΑΜΟΜΗΛΙ</a:t>
            </a:r>
            <a:r>
              <a:rPr lang="el-GR" sz="3600" u="sng" dirty="0" smtClean="0"/>
              <a:t/>
            </a:r>
            <a:br>
              <a:rPr lang="el-GR" sz="3600" u="sng" dirty="0" smtClean="0"/>
            </a:br>
            <a:endParaRPr lang="el-GR" sz="3600" dirty="0"/>
          </a:p>
        </p:txBody>
      </p:sp>
      <p:sp>
        <p:nvSpPr>
          <p:cNvPr id="3" name="2 - Θέση περιεχομένου"/>
          <p:cNvSpPr>
            <a:spLocks noGrp="1"/>
          </p:cNvSpPr>
          <p:nvPr>
            <p:ph sz="half" idx="1"/>
          </p:nvPr>
        </p:nvSpPr>
        <p:spPr/>
        <p:txBody>
          <a:bodyPr>
            <a:normAutofit fontScale="77500" lnSpcReduction="20000"/>
          </a:bodyPr>
          <a:lstStyle/>
          <a:p>
            <a:r>
              <a:rPr lang="el-GR" sz="2800" dirty="0" smtClean="0"/>
              <a:t>Είναι το κατεξοχήν καταπραϋντικό βότανο και προέρχεται από το φυτό </a:t>
            </a:r>
            <a:r>
              <a:rPr lang="el-GR" sz="2800" dirty="0" err="1" smtClean="0"/>
              <a:t>marticaria</a:t>
            </a:r>
            <a:r>
              <a:rPr lang="el-GR" sz="2800" dirty="0" smtClean="0"/>
              <a:t> </a:t>
            </a:r>
            <a:r>
              <a:rPr lang="el-GR" sz="2800" dirty="0" err="1" smtClean="0"/>
              <a:t>chamomilla</a:t>
            </a:r>
            <a:r>
              <a:rPr lang="el-GR" sz="2800" dirty="0" smtClean="0"/>
              <a:t>. Το εκχύλισμά του περιέχεται σε όλα σχεδόν τα </a:t>
            </a:r>
            <a:r>
              <a:rPr lang="el-GR" sz="2800" dirty="0" err="1" smtClean="0"/>
              <a:t>κοσμετολογικά</a:t>
            </a:r>
            <a:r>
              <a:rPr lang="el-GR" sz="2800" dirty="0" smtClean="0"/>
              <a:t> προϊόντα, που προορίζονται για τη φροντίδα της ευαίσθητης, αλλεργικής ή ερεθισμένης επιδερμίδας από εξωτερικά αίτια (π. χ. UV ακτινοβολία). Επίσης, χρησιμοποιείται σε σαμπουάν που «ανοίγουν» το χρώμα των μαλλιών.</a:t>
            </a:r>
          </a:p>
          <a:p>
            <a:endParaRPr lang="el-GR" dirty="0"/>
          </a:p>
        </p:txBody>
      </p:sp>
      <p:pic>
        <p:nvPicPr>
          <p:cNvPr id="5" name="4 - Θέση περιεχομένου" descr="http://iatrognosi.gr/admin/contents/914.jpg"/>
          <p:cNvPicPr>
            <a:picLocks noGrp="1"/>
          </p:cNvPicPr>
          <p:nvPr>
            <p:ph sz="half" idx="2"/>
          </p:nvPr>
        </p:nvPicPr>
        <p:blipFill>
          <a:blip r:embed="rId2" cstate="print"/>
          <a:srcRect/>
          <a:stretch>
            <a:fillRect/>
          </a:stretch>
        </p:blipFill>
        <p:spPr bwMode="auto">
          <a:xfrm>
            <a:off x="4786314" y="2071678"/>
            <a:ext cx="3714776" cy="371477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ΜΕΛΙΣΣΟΧΟΡΤΟ</a:t>
            </a:r>
            <a:endParaRPr lang="el-GR" dirty="0"/>
          </a:p>
        </p:txBody>
      </p:sp>
      <p:sp>
        <p:nvSpPr>
          <p:cNvPr id="3" name="2 - Θέση περιεχομένου"/>
          <p:cNvSpPr>
            <a:spLocks noGrp="1"/>
          </p:cNvSpPr>
          <p:nvPr>
            <p:ph sz="half" idx="1"/>
          </p:nvPr>
        </p:nvSpPr>
        <p:spPr/>
        <p:txBody>
          <a:bodyPr>
            <a:normAutofit lnSpcReduction="10000"/>
          </a:bodyPr>
          <a:lstStyle/>
          <a:p>
            <a:r>
              <a:rPr lang="el-GR" dirty="0" smtClean="0"/>
              <a:t>Προέρχεται από το φυτό </a:t>
            </a:r>
            <a:r>
              <a:rPr lang="el-GR" dirty="0" err="1" smtClean="0"/>
              <a:t>melissa</a:t>
            </a:r>
            <a:r>
              <a:rPr lang="el-GR" dirty="0" smtClean="0"/>
              <a:t> </a:t>
            </a:r>
            <a:r>
              <a:rPr lang="el-GR" dirty="0" err="1" smtClean="0"/>
              <a:t>officinalis</a:t>
            </a:r>
            <a:r>
              <a:rPr lang="el-GR" dirty="0" smtClean="0"/>
              <a:t>, το οποίο ονομάστηκε έτσι γιατί προσελκύει τις μέλισσες λόγω της ευωδιάς του, που θυμίζει έντονα λεμόνι. Στην κοσμετολογία χρησιμοποιείται σε τονωτικές λοσιόν και </a:t>
            </a:r>
            <a:r>
              <a:rPr lang="el-GR" dirty="0" err="1" smtClean="0"/>
              <a:t>τζελ</a:t>
            </a:r>
            <a:r>
              <a:rPr lang="el-GR" dirty="0" smtClean="0"/>
              <a:t> καθαρισμού.</a:t>
            </a:r>
          </a:p>
          <a:p>
            <a:endParaRPr lang="el-GR" dirty="0"/>
          </a:p>
        </p:txBody>
      </p:sp>
      <p:pic>
        <p:nvPicPr>
          <p:cNvPr id="5" name="4 - Θέση περιεχομένου" descr="http://www.herb.gr/media/catalog/product/cache/2/image/5e06319eda06f020e43594a9c230972d/f/i/file_8_12.jpg"/>
          <p:cNvPicPr>
            <a:picLocks noGrp="1"/>
          </p:cNvPicPr>
          <p:nvPr>
            <p:ph sz="half" idx="2"/>
          </p:nvPr>
        </p:nvPicPr>
        <p:blipFill>
          <a:blip r:embed="rId2" cstate="print"/>
          <a:stretch>
            <a:fillRect/>
          </a:stretch>
        </p:blipFill>
        <p:spPr bwMode="auto">
          <a:xfrm>
            <a:off x="4648200" y="2118519"/>
            <a:ext cx="4038600" cy="40386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ΚΑΛΕΝΤΟΥΛΑ</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Προέρχεται από το φυτό </a:t>
            </a:r>
            <a:r>
              <a:rPr lang="el-GR" dirty="0" err="1" smtClean="0"/>
              <a:t>calendula</a:t>
            </a:r>
            <a:r>
              <a:rPr lang="el-GR" dirty="0" smtClean="0"/>
              <a:t> </a:t>
            </a:r>
            <a:r>
              <a:rPr lang="el-GR" dirty="0" err="1" smtClean="0"/>
              <a:t>officinalis</a:t>
            </a:r>
            <a:r>
              <a:rPr lang="el-GR" dirty="0" smtClean="0"/>
              <a:t> και έχει άριστες επουλωτικές ιδιότητες, γι' αυτό χρησιμοποιείται ως συστατικό σε πολλά καλλυντικά για τη φροντίδα της επιδερμίδας και των μαλλιών, όπως </a:t>
            </a:r>
            <a:r>
              <a:rPr lang="el-GR" dirty="0" err="1" smtClean="0"/>
              <a:t>κοντίσιονερ</a:t>
            </a:r>
            <a:r>
              <a:rPr lang="el-GR" dirty="0" smtClean="0"/>
              <a:t> και μάσκες επανόρθωσης για ταλαιπωρημένα ή βαμμένα μαλλιά.</a:t>
            </a:r>
            <a:br>
              <a:rPr lang="el-GR" dirty="0" smtClean="0"/>
            </a:br>
            <a:endParaRPr lang="el-GR" dirty="0"/>
          </a:p>
        </p:txBody>
      </p:sp>
      <p:pic>
        <p:nvPicPr>
          <p:cNvPr id="5" name="4 - Θέση περιεχομένου" descr="http://78.47.50.13/picsall1/wp-content/plugins/wp-o-matic/cache/57916877fb_PL2000014837-card-lg.jpg"/>
          <p:cNvPicPr>
            <a:picLocks noGrp="1"/>
          </p:cNvPicPr>
          <p:nvPr>
            <p:ph sz="half" idx="2"/>
          </p:nvPr>
        </p:nvPicPr>
        <p:blipFill>
          <a:blip r:embed="rId2" cstate="print"/>
          <a:stretch>
            <a:fillRect/>
          </a:stretch>
        </p:blipFill>
        <p:spPr bwMode="auto">
          <a:xfrm>
            <a:off x="4648200" y="2613247"/>
            <a:ext cx="4038600" cy="304914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ΜΕΝΤΑ</a:t>
            </a:r>
            <a:endParaRPr lang="el-GR" dirty="0"/>
          </a:p>
        </p:txBody>
      </p:sp>
      <p:sp>
        <p:nvSpPr>
          <p:cNvPr id="3" name="2 - Θέση περιεχομένου"/>
          <p:cNvSpPr>
            <a:spLocks noGrp="1"/>
          </p:cNvSpPr>
          <p:nvPr>
            <p:ph sz="half" idx="1"/>
          </p:nvPr>
        </p:nvSpPr>
        <p:spPr/>
        <p:txBody>
          <a:bodyPr>
            <a:normAutofit fontScale="92500" lnSpcReduction="20000"/>
          </a:bodyPr>
          <a:lstStyle/>
          <a:p>
            <a:r>
              <a:rPr lang="el-GR" dirty="0" smtClean="0"/>
              <a:t>Προέρχεται οπό το φυτό </a:t>
            </a:r>
            <a:r>
              <a:rPr lang="el-GR" dirty="0" err="1" smtClean="0"/>
              <a:t>mentha</a:t>
            </a:r>
            <a:r>
              <a:rPr lang="el-GR" dirty="0" smtClean="0"/>
              <a:t> </a:t>
            </a:r>
            <a:r>
              <a:rPr lang="el-GR" dirty="0" err="1" smtClean="0"/>
              <a:t>piperita</a:t>
            </a:r>
            <a:r>
              <a:rPr lang="el-GR" dirty="0" smtClean="0"/>
              <a:t>, το οποίο ανήκει στην ίδια οικογένεια με το δυόσμο (</a:t>
            </a:r>
            <a:r>
              <a:rPr lang="el-GR" dirty="0" err="1" smtClean="0"/>
              <a:t>mentha</a:t>
            </a:r>
            <a:r>
              <a:rPr lang="el-GR" dirty="0" smtClean="0"/>
              <a:t> </a:t>
            </a:r>
            <a:r>
              <a:rPr lang="el-GR" dirty="0" err="1" smtClean="0"/>
              <a:t>viridis</a:t>
            </a:r>
            <a:r>
              <a:rPr lang="el-GR" dirty="0" smtClean="0"/>
              <a:t>). Στην αρχαιότητα θεωρούνταν εξαιρετικό αφροδισιακό, ενώ σήμερα χρησιμοποιείται στη μαγειρική και την κοσμετολογία, κυρίως σε οδοντόπαστες, καταπραϋντικές κρέμες και σαμπουάν.</a:t>
            </a:r>
          </a:p>
          <a:p>
            <a:r>
              <a:rPr lang="el-GR" dirty="0" smtClean="0"/>
              <a:t> </a:t>
            </a:r>
          </a:p>
          <a:p>
            <a:endParaRPr lang="el-GR" dirty="0"/>
          </a:p>
        </p:txBody>
      </p:sp>
      <p:pic>
        <p:nvPicPr>
          <p:cNvPr id="5" name="4 - Θέση περιεχομένου" descr="http://www.soapsporades.gr/images/menta4-500x375_500x375.jpg"/>
          <p:cNvPicPr>
            <a:picLocks noGrp="1"/>
          </p:cNvPicPr>
          <p:nvPr>
            <p:ph sz="half" idx="2"/>
          </p:nvPr>
        </p:nvPicPr>
        <p:blipFill>
          <a:blip r:embed="rId2" cstate="print"/>
          <a:srcRect/>
          <a:stretch>
            <a:fillRect/>
          </a:stretch>
        </p:blipFill>
        <p:spPr bwMode="auto">
          <a:xfrm>
            <a:off x="4643438" y="2000240"/>
            <a:ext cx="4038600" cy="407196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7000"/>
    </mc:Choice>
    <mc:Fallback>
      <p:transition spd="slow" advClick="0" advTm="7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ΒΟΤΑΝΑ ΟΜΟΡΦΙΑΣ</a:t>
            </a:r>
            <a:endParaRPr lang="el-GR" dirty="0"/>
          </a:p>
        </p:txBody>
      </p:sp>
      <p:sp>
        <p:nvSpPr>
          <p:cNvPr id="3" name="2 - Θέση περιεχομένου"/>
          <p:cNvSpPr>
            <a:spLocks noGrp="1"/>
          </p:cNvSpPr>
          <p:nvPr>
            <p:ph sz="half" idx="1"/>
          </p:nvPr>
        </p:nvSpPr>
        <p:spPr/>
        <p:txBody>
          <a:bodyPr>
            <a:normAutofit fontScale="25000" lnSpcReduction="20000"/>
          </a:bodyPr>
          <a:lstStyle/>
          <a:p>
            <a:pPr algn="ctr">
              <a:buNone/>
            </a:pPr>
            <a:r>
              <a:rPr lang="el-GR" sz="8000" b="1" i="1" dirty="0" smtClean="0">
                <a:solidFill>
                  <a:srgbClr val="C00000"/>
                </a:solidFill>
                <a:latin typeface="+mj-lt"/>
              </a:rPr>
              <a:t>ΑΛΟΗ ΒΕΡΑ</a:t>
            </a:r>
          </a:p>
          <a:p>
            <a:r>
              <a:rPr lang="el-GR" sz="5600" dirty="0" smtClean="0">
                <a:latin typeface="+mj-lt"/>
              </a:rPr>
              <a:t>Ένα από τα πιο ισχυρά βότανα </a:t>
            </a:r>
            <a:r>
              <a:rPr lang="el-GR" sz="5600" dirty="0">
                <a:latin typeface="+mj-lt"/>
              </a:rPr>
              <a:t>από αυτά είναι η </a:t>
            </a:r>
            <a:r>
              <a:rPr lang="el-GR" sz="5600" dirty="0" err="1">
                <a:latin typeface="+mj-lt"/>
              </a:rPr>
              <a:t>Aloe</a:t>
            </a:r>
            <a:r>
              <a:rPr lang="el-GR" sz="5600" dirty="0">
                <a:latin typeface="+mj-lt"/>
              </a:rPr>
              <a:t> </a:t>
            </a:r>
            <a:r>
              <a:rPr lang="el-GR" sz="5600" dirty="0" err="1">
                <a:latin typeface="+mj-lt"/>
              </a:rPr>
              <a:t>Vera</a:t>
            </a:r>
            <a:r>
              <a:rPr lang="el-GR" sz="5600" dirty="0">
                <a:latin typeface="+mj-lt"/>
              </a:rPr>
              <a:t>, </a:t>
            </a:r>
            <a:r>
              <a:rPr lang="el-GR" sz="5600" dirty="0">
                <a:latin typeface="+mj-lt"/>
              </a:rPr>
              <a:t>όταν πρόκειται για την </a:t>
            </a:r>
            <a:r>
              <a:rPr lang="el-GR" sz="5600" dirty="0">
                <a:latin typeface="+mj-lt"/>
                <a:hlinkClick r:id="rId2"/>
              </a:rPr>
              <a:t>περιποίηση</a:t>
            </a:r>
            <a:r>
              <a:rPr lang="el-GR" sz="5600" dirty="0">
                <a:latin typeface="+mj-lt"/>
              </a:rPr>
              <a:t> </a:t>
            </a:r>
            <a:r>
              <a:rPr lang="el-GR" sz="5600" dirty="0" smtClean="0">
                <a:latin typeface="+mj-lt"/>
              </a:rPr>
              <a:t>του δέρματος. Περιέχει ένα δραστικό συστατικό με ευρύ φάσμα διαφορετικών προϊόντων που μπορείτε να βρείτε στα καταστήματα ομορφιάς. Πολλές έρευνες έχουν γίνει σχετικά με αυτό το βότανο και διαπίστωσαν ότι έχει σημαντικές ενώσεις που βοηθούν αποτελεσματικά στην </a:t>
            </a:r>
            <a:r>
              <a:rPr lang="el-GR" sz="5600" dirty="0" smtClean="0">
                <a:latin typeface="+mj-lt"/>
                <a:hlinkClick r:id="rId3"/>
              </a:rPr>
              <a:t>φροντίδα</a:t>
            </a:r>
            <a:r>
              <a:rPr lang="el-GR" sz="5600" dirty="0" smtClean="0">
                <a:latin typeface="+mj-lt"/>
              </a:rPr>
              <a:t> του δέρματος.</a:t>
            </a:r>
          </a:p>
          <a:p>
            <a:r>
              <a:rPr lang="el-GR" sz="5600" dirty="0" smtClean="0">
                <a:latin typeface="+mj-lt"/>
              </a:rPr>
              <a:t>Το πιο σημαντικό μέρος του βοτάνου είναι το </a:t>
            </a:r>
            <a:r>
              <a:rPr lang="el-GR" sz="5600" dirty="0" err="1" smtClean="0">
                <a:latin typeface="+mj-lt"/>
              </a:rPr>
              <a:t>gel</a:t>
            </a:r>
            <a:r>
              <a:rPr lang="el-GR" sz="5600" dirty="0" smtClean="0">
                <a:latin typeface="+mj-lt"/>
              </a:rPr>
              <a:t> που παράγεται από τα φύλλα. Το βότανο έχει χρησιμοποιηθεί για </a:t>
            </a:r>
            <a:r>
              <a:rPr lang="el-GR" sz="5600" dirty="0">
                <a:latin typeface="+mj-lt"/>
              </a:rPr>
              <a:t>χιλιάδες χρόνια τώρα και ακόμα και οι γιατροί στην </a:t>
            </a:r>
            <a:r>
              <a:rPr lang="el-GR" sz="5600" dirty="0">
                <a:latin typeface="+mj-lt"/>
                <a:hlinkClick r:id="rId4"/>
              </a:rPr>
              <a:t>αρχαία</a:t>
            </a:r>
            <a:r>
              <a:rPr lang="el-GR" sz="5600" dirty="0">
                <a:latin typeface="+mj-lt"/>
              </a:rPr>
              <a:t> Ελλάδα </a:t>
            </a:r>
            <a:r>
              <a:rPr lang="el-GR" sz="5600" dirty="0" smtClean="0">
                <a:latin typeface="+mj-lt"/>
              </a:rPr>
              <a:t>γνώριζαν γι 'αυτό. Τότε το βότανο το χρησιμοποιούσαν για την επούλωση πληγών, φουσκάλες, και κοψίματα.</a:t>
            </a:r>
          </a:p>
          <a:p>
            <a:r>
              <a:rPr lang="el-GR" sz="5600" dirty="0" smtClean="0">
                <a:latin typeface="+mj-lt"/>
              </a:rPr>
              <a:t>Η Αλόη Βέρα έχει αντιβιοτικές και αντισηπτικές ιδιότητες που την καθιστούν κατάλληλη για τη θεραπεία, ακόμη και για </a:t>
            </a:r>
            <a:r>
              <a:rPr lang="el-GR" sz="5600" dirty="0" smtClean="0">
                <a:latin typeface="+mj-lt"/>
                <a:hlinkClick r:id="rId5"/>
              </a:rPr>
              <a:t>προβλήματα</a:t>
            </a:r>
            <a:r>
              <a:rPr lang="el-GR" sz="5600" dirty="0" smtClean="0">
                <a:latin typeface="+mj-lt"/>
              </a:rPr>
              <a:t> του δέρματος, όπως ηλιακά εγκαύματα, εκζέματα, επίσης έχει αντιοξειδωτική </a:t>
            </a:r>
            <a:r>
              <a:rPr lang="el-GR" sz="5600" dirty="0" smtClean="0">
                <a:latin typeface="+mj-lt"/>
                <a:hlinkClick r:id="rId6"/>
              </a:rPr>
              <a:t>δράση</a:t>
            </a:r>
            <a:r>
              <a:rPr lang="el-GR" sz="5600" dirty="0" smtClean="0">
                <a:latin typeface="+mj-lt"/>
              </a:rPr>
              <a:t> που μπορεί να είναι σημαντική για την επιδερμίδα σας, γιατί επιβραδύνει τις επιπτώσεις της γήρανσης.</a:t>
            </a:r>
          </a:p>
          <a:p>
            <a:endParaRPr lang="el-GR" sz="6400" dirty="0">
              <a:latin typeface="+mj-lt"/>
            </a:endParaRPr>
          </a:p>
        </p:txBody>
      </p:sp>
      <p:pic>
        <p:nvPicPr>
          <p:cNvPr id="5" name="4 - Θέση περιεχομένου" descr="http://myfl.ru/files/u4327/7.jpg"/>
          <p:cNvPicPr>
            <a:picLocks noGrp="1"/>
          </p:cNvPicPr>
          <p:nvPr>
            <p:ph sz="half" idx="2"/>
          </p:nvPr>
        </p:nvPicPr>
        <p:blipFill>
          <a:blip r:embed="rId7" cstate="print"/>
          <a:srcRect/>
          <a:stretch>
            <a:fillRect/>
          </a:stretch>
        </p:blipFill>
        <p:spPr bwMode="auto">
          <a:xfrm>
            <a:off x="4714876" y="2000241"/>
            <a:ext cx="3500462" cy="319961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t>ΛΕΒΑΝΤΑ</a:t>
            </a:r>
            <a:endParaRPr lang="el-GR" b="1" i="1" dirty="0"/>
          </a:p>
        </p:txBody>
      </p:sp>
      <p:sp>
        <p:nvSpPr>
          <p:cNvPr id="3" name="2 - Θέση περιεχομένου"/>
          <p:cNvSpPr>
            <a:spLocks noGrp="1"/>
          </p:cNvSpPr>
          <p:nvPr>
            <p:ph sz="half" idx="1"/>
          </p:nvPr>
        </p:nvSpPr>
        <p:spPr/>
        <p:txBody>
          <a:bodyPr>
            <a:normAutofit fontScale="77500" lnSpcReduction="20000"/>
          </a:bodyPr>
          <a:lstStyle/>
          <a:p>
            <a:r>
              <a:rPr lang="el-GR" dirty="0" smtClean="0"/>
              <a:t>Αυτό το αρωματικό φυτό που καλλιεργείται ευρέως στη Γαλλία και είναι διαδεδομένο στις μεσογειακές χώρες βοηθά το δέρμα. Η λεβάντα είναι καταπραϋντική ενώ το έλαιό της θεωρείται αποτελεσματικό για τα εγκαύματα και τα τσιμπήματα. Οι θεραπευτικές της ιδιότητες ήταν γνωστές από την αρχαιότητα, οπότε και χρησιμοποιείτο σε εντριβές και κατά δερματικών παθήσεων, ενώ οι Ρωμαίοι πρόσθεταν λεβάντα στο νερό του μπάνιου. Κατά των μωλώπων συστήνεται απόσταγμα από το φυτό.</a:t>
            </a:r>
            <a:endParaRPr lang="el-GR" b="1" dirty="0" smtClean="0"/>
          </a:p>
          <a:p>
            <a:endParaRPr lang="el-GR" dirty="0"/>
          </a:p>
        </p:txBody>
      </p:sp>
      <p:pic>
        <p:nvPicPr>
          <p:cNvPr id="5" name="4 - Θέση περιεχομένου" descr="levanda123.gif"/>
          <p:cNvPicPr>
            <a:picLocks noGrp="1" noChangeAspect="1"/>
          </p:cNvPicPr>
          <p:nvPr>
            <p:ph sz="half" idx="2"/>
          </p:nvPr>
        </p:nvPicPr>
        <p:blipFill>
          <a:blip r:embed="rId2" cstate="print"/>
          <a:stretch>
            <a:fillRect/>
          </a:stretch>
        </p:blipFill>
        <p:spPr>
          <a:xfrm>
            <a:off x="4648200" y="2874001"/>
            <a:ext cx="4038600" cy="2527636"/>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solidFill>
                  <a:schemeClr val="bg2">
                    <a:lumMod val="25000"/>
                  </a:schemeClr>
                </a:solidFill>
              </a:rPr>
              <a:t>ΠΙΚΡΑΛΙΔΑ</a:t>
            </a:r>
            <a:endParaRPr lang="el-GR" b="1" i="1" dirty="0">
              <a:solidFill>
                <a:schemeClr val="bg2">
                  <a:lumMod val="25000"/>
                </a:schemeClr>
              </a:solidFill>
            </a:endParaRPr>
          </a:p>
        </p:txBody>
      </p:sp>
      <p:sp>
        <p:nvSpPr>
          <p:cNvPr id="3" name="2 - Θέση περιεχομένου"/>
          <p:cNvSpPr>
            <a:spLocks noGrp="1"/>
          </p:cNvSpPr>
          <p:nvPr>
            <p:ph sz="half" idx="1"/>
          </p:nvPr>
        </p:nvSpPr>
        <p:spPr/>
        <p:txBody>
          <a:bodyPr>
            <a:noAutofit/>
          </a:bodyPr>
          <a:lstStyle/>
          <a:p>
            <a:r>
              <a:rPr lang="el-GR" sz="1400" dirty="0" smtClean="0">
                <a:latin typeface="+mj-lt"/>
              </a:rPr>
              <a:t>Η πλειοψηφία των ανθρώπων δεν γνωρίζουν για τα οφέλη αυτού του βοτάνου. Ωστόσο, έχει χρησιμοποιηθεί για πρώτη φορά ως ένα φαρμακευτικό βότανο κατά τη διάρκεια του 14 ου αιώνα στη Γαλλία. </a:t>
            </a:r>
          </a:p>
          <a:p>
            <a:r>
              <a:rPr lang="el-GR" sz="1400" dirty="0" smtClean="0">
                <a:latin typeface="+mj-lt"/>
              </a:rPr>
              <a:t>Πρόκειται για ένα ήπιο βότανο που σημαίνει ότι μπορείτε να το χρησιμοποιήσετε σε καθημερινή βάση, χωρίς να χρειάζεται να ανησυχείτε για τις πιθανές </a:t>
            </a:r>
            <a:r>
              <a:rPr lang="el-GR" sz="1400" dirty="0" smtClean="0">
                <a:latin typeface="+mj-lt"/>
                <a:hlinkClick r:id="rId2"/>
              </a:rPr>
              <a:t>παρενέργειες</a:t>
            </a:r>
            <a:r>
              <a:rPr lang="el-GR" sz="1400" dirty="0" smtClean="0">
                <a:latin typeface="+mj-lt"/>
              </a:rPr>
              <a:t> .</a:t>
            </a:r>
          </a:p>
          <a:p>
            <a:r>
              <a:rPr lang="el-GR" sz="1400" dirty="0" smtClean="0">
                <a:latin typeface="+mj-lt"/>
              </a:rPr>
              <a:t>Η πικραλίδα είναι πλούσια σε αντιοξειδωτικά και βιταμίνη C. Με αποτέλεσμα να μπορεί να καταπολεμήσει τις ελεύθερες </a:t>
            </a:r>
            <a:r>
              <a:rPr lang="el-GR" sz="1400" dirty="0" smtClean="0">
                <a:latin typeface="+mj-lt"/>
                <a:hlinkClick r:id="rId3"/>
              </a:rPr>
              <a:t>ρίζες</a:t>
            </a:r>
            <a:r>
              <a:rPr lang="el-GR" sz="1400" dirty="0" smtClean="0">
                <a:latin typeface="+mj-lt"/>
              </a:rPr>
              <a:t> που μπορούν να βρεθούν στον οργανισμό. Αυτό είναι που βοηθά και την επιδερμίδα σας, γιατί αυτό σημαίνει ότι το βότανο μπορεί να κάνει το δέρμα σας να δείχνει νεανικό.</a:t>
            </a:r>
          </a:p>
          <a:p>
            <a:r>
              <a:rPr lang="el-GR" sz="1400" dirty="0" smtClean="0">
                <a:latin typeface="+mj-lt"/>
              </a:rPr>
              <a:t>Αυτό το βότανο θεωρείται ότι είναι ένα </a:t>
            </a:r>
            <a:r>
              <a:rPr lang="el-GR" sz="1400" dirty="0" smtClean="0">
                <a:latin typeface="+mj-lt"/>
                <a:hlinkClick r:id="rId4"/>
              </a:rPr>
              <a:t>φάρμακο</a:t>
            </a:r>
            <a:r>
              <a:rPr lang="el-GR" sz="1400" dirty="0" smtClean="0">
                <a:latin typeface="+mj-lt"/>
              </a:rPr>
              <a:t> για τη βελτίωση της επιδερμίδα σας στον Καναδά, λόγω της διουρητικής του δράσης</a:t>
            </a:r>
          </a:p>
          <a:p>
            <a:r>
              <a:rPr lang="el-GR" sz="1400" dirty="0" smtClean="0">
                <a:latin typeface="+mj-lt"/>
              </a:rPr>
              <a:t> </a:t>
            </a:r>
          </a:p>
          <a:p>
            <a:endParaRPr lang="el-GR" sz="1400" dirty="0">
              <a:latin typeface="+mj-lt"/>
            </a:endParaRPr>
          </a:p>
        </p:txBody>
      </p:sp>
      <p:pic>
        <p:nvPicPr>
          <p:cNvPr id="5" name="4 - Θέση περιεχομένου" descr="903.jpg"/>
          <p:cNvPicPr>
            <a:picLocks noGrp="1" noChangeAspect="1"/>
          </p:cNvPicPr>
          <p:nvPr>
            <p:ph sz="half" idx="2"/>
          </p:nvPr>
        </p:nvPicPr>
        <p:blipFill>
          <a:blip r:embed="rId5" cstate="print"/>
          <a:stretch>
            <a:fillRect/>
          </a:stretch>
        </p:blipFill>
        <p:spPr>
          <a:xfrm>
            <a:off x="4648200" y="2623344"/>
            <a:ext cx="4038600" cy="302895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solidFill>
                  <a:srgbClr val="FFC000"/>
                </a:solidFill>
              </a:rPr>
              <a:t>ΑΣΒΑΓΚΑΝΤΑ</a:t>
            </a:r>
            <a:endParaRPr lang="el-GR" b="1" i="1" dirty="0">
              <a:solidFill>
                <a:srgbClr val="FFC000"/>
              </a:solidFill>
            </a:endParaRPr>
          </a:p>
        </p:txBody>
      </p:sp>
      <p:sp>
        <p:nvSpPr>
          <p:cNvPr id="3" name="2 - Θέση περιεχομένου"/>
          <p:cNvSpPr>
            <a:spLocks noGrp="1"/>
          </p:cNvSpPr>
          <p:nvPr>
            <p:ph sz="half" idx="1"/>
          </p:nvPr>
        </p:nvSpPr>
        <p:spPr/>
        <p:txBody>
          <a:bodyPr>
            <a:normAutofit fontScale="77500" lnSpcReduction="20000"/>
          </a:bodyPr>
          <a:lstStyle/>
          <a:p>
            <a:r>
              <a:rPr lang="el-GR" dirty="0" smtClean="0"/>
              <a:t> Είναι </a:t>
            </a:r>
            <a:r>
              <a:rPr lang="el-GR" dirty="0" smtClean="0">
                <a:hlinkClick r:id="rId2"/>
              </a:rPr>
              <a:t>ενδιαφέρον</a:t>
            </a:r>
            <a:r>
              <a:rPr lang="el-GR" dirty="0" smtClean="0"/>
              <a:t> να γνωρίζουμε ότι οι ασιάτες βοτανολόγοι χρησιμοποιούν αυτό το βότανο ως τονωτικό του προσώπου.</a:t>
            </a:r>
          </a:p>
          <a:p>
            <a:r>
              <a:rPr lang="el-GR" dirty="0" smtClean="0"/>
              <a:t>Η χρήση του βοτάνου κάνει την επιδερμίδα σας να φαίνεται λαμπερή και υγιής.</a:t>
            </a:r>
          </a:p>
          <a:p>
            <a:r>
              <a:rPr lang="el-GR" dirty="0" smtClean="0"/>
              <a:t>Θα πρέπει να γνωρίζετε ότι είναι καλύτερα να το χρησιμοποιήσετε σε συνδυασμό με αμυγδαλέλαιο ή ροδόνερο. Το βότανο θεωρείται ότι ενισχύει συνολικά την υγεία και την ίδια στιγμή επίσης μπορεί να χρησιμοποιηθεί ως διουρητικό.</a:t>
            </a:r>
          </a:p>
          <a:p>
            <a:endParaRPr lang="el-GR" dirty="0"/>
          </a:p>
        </p:txBody>
      </p:sp>
      <p:pic>
        <p:nvPicPr>
          <p:cNvPr id="5" name="4 - Θέση περιεχομένου" descr="Ashwagandha_Tree.jpg"/>
          <p:cNvPicPr>
            <a:picLocks noGrp="1" noChangeAspect="1"/>
          </p:cNvPicPr>
          <p:nvPr>
            <p:ph sz="half" idx="2"/>
          </p:nvPr>
        </p:nvPicPr>
        <p:blipFill>
          <a:blip r:embed="rId3" cstate="print"/>
          <a:stretch>
            <a:fillRect/>
          </a:stretch>
        </p:blipFill>
        <p:spPr>
          <a:xfrm>
            <a:off x="4648200" y="2000240"/>
            <a:ext cx="4038600" cy="3500462"/>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10000"/>
    </mc:Choice>
    <mc:Fallback>
      <p:transition spd="slow" advClick="0" advTm="10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smtClean="0">
                <a:solidFill>
                  <a:schemeClr val="accent6">
                    <a:lumMod val="50000"/>
                  </a:schemeClr>
                </a:solidFill>
              </a:rPr>
              <a:t>ΚΙΣΣΟΣ</a:t>
            </a:r>
            <a:endParaRPr lang="el-GR" b="1" i="1" dirty="0">
              <a:solidFill>
                <a:schemeClr val="accent6">
                  <a:lumMod val="50000"/>
                </a:schemeClr>
              </a:solidFill>
            </a:endParaRPr>
          </a:p>
        </p:txBody>
      </p:sp>
      <p:sp>
        <p:nvSpPr>
          <p:cNvPr id="3" name="2 - Θέση περιεχομένου"/>
          <p:cNvSpPr>
            <a:spLocks noGrp="1"/>
          </p:cNvSpPr>
          <p:nvPr>
            <p:ph sz="half" idx="1"/>
          </p:nvPr>
        </p:nvSpPr>
        <p:spPr/>
        <p:txBody>
          <a:bodyPr>
            <a:normAutofit fontScale="70000" lnSpcReduction="20000"/>
          </a:bodyPr>
          <a:lstStyle/>
          <a:p>
            <a:r>
              <a:rPr lang="el-GR" dirty="0" smtClean="0"/>
              <a:t>Πρόκειται για ένα βότανο που καταπολεμά την κυτταρίτιδα και για τον λόγο αυτό περιέχεται συχνά σε καλλυντικές κρέμες. Επίσης, ο κισσός αναπτύσσει αναπλαστική για το δέρμα δράση, αφού, σύμφωνα με τους βοτανολόγους, καταπλάσματα βρασμένων φύλλων ή επιθέματα με αφέψημα βρασμένων φύλλων μπορούν να θεραπεύσουν τα εγκαύματα πρώτου και δεύτερου βαθμού. Οι παλιότεροι χρησιμοποιούσαν τη ρητίνη ή τη γόμα των παλιών κορμών ως </a:t>
            </a:r>
            <a:r>
              <a:rPr lang="el-GR" dirty="0" err="1" smtClean="0"/>
              <a:t>αποτριχωτικό</a:t>
            </a:r>
            <a:r>
              <a:rPr lang="el-GR" dirty="0" smtClean="0"/>
              <a:t> μέσο. Ο κισσός ήταν αφιερωμένος στον θεό Διόνυσο και το θεωρούσαν πανάκεια για πολλές ασθένειες.</a:t>
            </a:r>
            <a:br>
              <a:rPr lang="el-GR" dirty="0" smtClean="0"/>
            </a:br>
            <a:endParaRPr lang="el-GR" dirty="0"/>
          </a:p>
        </p:txBody>
      </p:sp>
      <p:pic>
        <p:nvPicPr>
          <p:cNvPr id="5" name="4 - Θέση περιεχομένου" descr="Κισσός-Hedera-helix-1.jpg"/>
          <p:cNvPicPr>
            <a:picLocks noGrp="1" noChangeAspect="1"/>
          </p:cNvPicPr>
          <p:nvPr>
            <p:ph sz="half" idx="2"/>
          </p:nvPr>
        </p:nvPicPr>
        <p:blipFill>
          <a:blip r:embed="rId2" cstate="print"/>
          <a:stretch>
            <a:fillRect/>
          </a:stretch>
        </p:blipFill>
        <p:spPr>
          <a:xfrm>
            <a:off x="4648200" y="2336603"/>
            <a:ext cx="4038600" cy="3602431"/>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800" dirty="0" err="1">
                <a:solidFill>
                  <a:srgbClr val="661A45"/>
                </a:solidFill>
                <a:latin typeface="Calibri" panose="020F0502020204030204" pitchFamily="34" charset="0"/>
              </a:rPr>
              <a:t>Δυόσµος</a:t>
            </a:r>
            <a:endParaRPr lang="el-GR" sz="4800" dirty="0">
              <a:solidFill>
                <a:srgbClr val="661A45"/>
              </a:solidFill>
              <a:latin typeface="Calibri" panose="020F0502020204030204" pitchFamily="34" charset="0"/>
            </a:endParaRPr>
          </a:p>
        </p:txBody>
      </p:sp>
      <p:sp>
        <p:nvSpPr>
          <p:cNvPr id="4" name="3 - Θέση κειμένου"/>
          <p:cNvSpPr>
            <a:spLocks noGrp="1"/>
          </p:cNvSpPr>
          <p:nvPr>
            <p:ph type="body" idx="2"/>
          </p:nvPr>
        </p:nvSpPr>
        <p:spPr>
          <a:xfrm>
            <a:off x="3714744" y="285728"/>
            <a:ext cx="5143536" cy="6357982"/>
          </a:xfrm>
        </p:spPr>
        <p:txBody>
          <a:bodyPr>
            <a:noAutofit/>
          </a:bodyPr>
          <a:lstStyle/>
          <a:p>
            <a:r>
              <a:rPr lang="el-GR" sz="2400" b="1" i="1" dirty="0" smtClean="0">
                <a:solidFill>
                  <a:srgbClr val="FF0000"/>
                </a:solidFill>
                <a:latin typeface="Calibri" panose="020F0502020204030204" pitchFamily="34" charset="0"/>
              </a:rPr>
              <a:t>Χρήση</a:t>
            </a:r>
            <a:r>
              <a:rPr lang="el-GR" sz="2400" dirty="0">
                <a:latin typeface="Calibri" panose="020F0502020204030204" pitchFamily="34" charset="0"/>
              </a:rPr>
              <a:t>: Το αιθέριο έλαιο χρησιμοποιείται εξωτερικά σε μυαλγίες και νευραλγίες. Πρέπει όμως να αποφεύγεται η επαφή των παρασκευασμάτων που περιέχουν αιθέριο έλαιο με το πρόσωπο και με τη μύτη. Ως έγχυμα χρησιμοποιείται κατά της γαστρίτιδας, των κολικών και της δυσπεψίας. Διευκολύνει την έκκριση της χολής. Επίσης, υποβοηθά την εφίδρωση στον πυρετό και τη γρίπη. Το βράσιμο των φύλλων σε νερό και η εισπνοή των υδρατμών βοηθά κατά του κρυολογήματος</a:t>
            </a:r>
            <a:r>
              <a:rPr lang="el-GR" sz="2800" dirty="0">
                <a:latin typeface="Mistral" pitchFamily="66" charset="0"/>
              </a:rPr>
              <a:t>.</a:t>
            </a:r>
          </a:p>
        </p:txBody>
      </p:sp>
      <p:pic>
        <p:nvPicPr>
          <p:cNvPr id="5" name="4 - Θέση περιεχομένου" descr="diiosmo.jpg"/>
          <p:cNvPicPr>
            <a:picLocks noGrp="1" noChangeAspect="1"/>
          </p:cNvPicPr>
          <p:nvPr>
            <p:ph sz="half" idx="1"/>
          </p:nvPr>
        </p:nvPicPr>
        <p:blipFill>
          <a:blip r:embed="rId2" cstate="print"/>
          <a:stretch>
            <a:fillRect/>
          </a:stretch>
        </p:blipFill>
        <p:spPr>
          <a:xfrm>
            <a:off x="300068" y="1772816"/>
            <a:ext cx="2878901" cy="3585010"/>
          </a:xfrm>
        </p:spPr>
      </p:pic>
    </p:spTree>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gam-nyfikes-anthodesmes-0004.jpg"/>
          <p:cNvPicPr>
            <a:picLocks noChangeAspect="1"/>
          </p:cNvPicPr>
          <p:nvPr/>
        </p:nvPicPr>
        <p:blipFill>
          <a:blip r:embed="rId2" cstate="print"/>
          <a:stretch>
            <a:fillRect/>
          </a:stretch>
        </p:blipFill>
        <p:spPr>
          <a:xfrm>
            <a:off x="428596" y="2000240"/>
            <a:ext cx="8215370" cy="4140210"/>
          </a:xfrm>
          <a:prstGeom prst="rect">
            <a:avLst/>
          </a:prstGeom>
        </p:spPr>
      </p:pic>
      <p:sp>
        <p:nvSpPr>
          <p:cNvPr id="2" name="1 - Τίτλος"/>
          <p:cNvSpPr>
            <a:spLocks noGrp="1"/>
          </p:cNvSpPr>
          <p:nvPr>
            <p:ph type="title"/>
          </p:nvPr>
        </p:nvSpPr>
        <p:spPr>
          <a:xfrm>
            <a:off x="457200" y="792480"/>
            <a:ext cx="8229600" cy="1143000"/>
          </a:xfrm>
        </p:spPr>
        <p:txBody>
          <a:bodyPr/>
          <a:lstStyle/>
          <a:p>
            <a:endParaRPr lang="el-GR" dirty="0"/>
          </a:p>
        </p:txBody>
      </p:sp>
      <p:sp>
        <p:nvSpPr>
          <p:cNvPr id="3" name="2 - Θέση περιεχομένου"/>
          <p:cNvSpPr>
            <a:spLocks noGrp="1"/>
          </p:cNvSpPr>
          <p:nvPr>
            <p:ph idx="1"/>
          </p:nvPr>
        </p:nvSpPr>
        <p:spPr>
          <a:xfrm>
            <a:off x="457200" y="548680"/>
            <a:ext cx="8229600" cy="5775920"/>
          </a:xfrm>
        </p:spPr>
        <p:txBody>
          <a:bodyPr>
            <a:normAutofit/>
          </a:bodyPr>
          <a:lstStyle/>
          <a:p>
            <a:pPr algn="ctr">
              <a:buNone/>
            </a:pPr>
            <a:r>
              <a:rPr lang="el-GR" sz="4400" dirty="0" smtClean="0">
                <a:solidFill>
                  <a:schemeClr val="accent4">
                    <a:lumMod val="75000"/>
                  </a:schemeClr>
                </a:solidFill>
                <a:latin typeface="Mistral" pitchFamily="66" charset="0"/>
              </a:rPr>
              <a:t>ΣΑΣ ΕΥΧΑΡΙΣΤΟΥΜΕ ΠΟΛΥ ΓΙΑ ΤΗΝ ΠΡΟΣΟΧΗ ΣΑΣ!!!</a:t>
            </a:r>
            <a:endParaRPr lang="el-GR" sz="4400" dirty="0">
              <a:solidFill>
                <a:schemeClr val="accent4">
                  <a:lumMod val="75000"/>
                </a:schemeClr>
              </a:solidFill>
              <a:latin typeface="Mistral"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smtClean="0"/>
              <a:t>Γλυκάνισο</a:t>
            </a:r>
            <a:endParaRPr lang="el-GR" sz="3600" dirty="0"/>
          </a:p>
        </p:txBody>
      </p:sp>
      <p:sp>
        <p:nvSpPr>
          <p:cNvPr id="4" name="Θέση περιεχομένου 3"/>
          <p:cNvSpPr>
            <a:spLocks noGrp="1"/>
          </p:cNvSpPr>
          <p:nvPr>
            <p:ph sz="half" idx="1"/>
          </p:nvPr>
        </p:nvSpPr>
        <p:spPr/>
        <p:txBody>
          <a:bodyPr/>
          <a:lstStyle/>
          <a:p>
            <a:r>
              <a:rPr lang="el-GR" dirty="0" smtClean="0">
                <a:latin typeface="+mj-lt"/>
              </a:rPr>
              <a:t>Χρησιμοποιούμενα μέρη: ο καρπός (αποξηραμένος) που συλλέγεται τον Ιούλιο ή τον Αύγουστο.</a:t>
            </a:r>
          </a:p>
          <a:p>
            <a:r>
              <a:rPr lang="el-GR" b="1" i="1" dirty="0" smtClean="0">
                <a:solidFill>
                  <a:srgbClr val="FF0000"/>
                </a:solidFill>
                <a:latin typeface="+mj-lt"/>
              </a:rPr>
              <a:t>Χρήση</a:t>
            </a:r>
            <a:r>
              <a:rPr lang="el-GR" dirty="0" smtClean="0">
                <a:latin typeface="+mj-lt"/>
              </a:rPr>
              <a:t>: το πίνουμε για να αντιμετωπίσουμε τη βρογχική καταρροή</a:t>
            </a:r>
            <a:endParaRPr lang="el-GR" dirty="0">
              <a:latin typeface="+mj-lt"/>
            </a:endParaRPr>
          </a:p>
        </p:txBody>
      </p:sp>
      <p:pic>
        <p:nvPicPr>
          <p:cNvPr id="6" name="Εικόνα 5"/>
          <p:cNvPicPr>
            <a:picLocks noChangeAspect="1"/>
          </p:cNvPicPr>
          <p:nvPr/>
        </p:nvPicPr>
        <p:blipFill>
          <a:blip r:embed="rId2"/>
          <a:stretch>
            <a:fillRect/>
          </a:stretch>
        </p:blipFill>
        <p:spPr>
          <a:xfrm>
            <a:off x="395536" y="1676400"/>
            <a:ext cx="2914650" cy="4056856"/>
          </a:xfrm>
          <a:prstGeom prst="rect">
            <a:avLst/>
          </a:prstGeom>
        </p:spPr>
      </p:pic>
      <p:sp>
        <p:nvSpPr>
          <p:cNvPr id="5" name="AutoShape 2" descr="https://periplanomeno.files.wordpress.com/2012/02/plantaerva-doce.jpg?w=400&amp;h=324">
            <a:hlinkClick r:id="rId3"/>
          </p:cNvPr>
          <p:cNvSpPr>
            <a:spLocks noGrp="1" noChangeAspect="1" noChangeArrowheads="1"/>
          </p:cNvSpPr>
          <p:nvPr>
            <p:ph type="body"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p14="http://schemas.microsoft.com/office/powerpoint/2010/main" val="1907330806"/>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5400" dirty="0" smtClean="0">
                <a:solidFill>
                  <a:srgbClr val="000000"/>
                </a:solidFill>
                <a:latin typeface="Mistral"/>
                <a:ea typeface="Calibri"/>
                <a:cs typeface="Times New Roman"/>
              </a:rPr>
              <a:t> </a:t>
            </a:r>
            <a:r>
              <a:rPr lang="el-GR" sz="3200" dirty="0" smtClean="0">
                <a:solidFill>
                  <a:srgbClr val="000000"/>
                </a:solidFill>
                <a:ea typeface="Calibri"/>
                <a:cs typeface="Times New Roman"/>
              </a:rPr>
              <a:t>Δεντρολίβανο</a:t>
            </a:r>
            <a:endParaRPr lang="el-GR" sz="3200" dirty="0"/>
          </a:p>
        </p:txBody>
      </p:sp>
      <p:sp>
        <p:nvSpPr>
          <p:cNvPr id="4" name="3 - Θέση κειμένου"/>
          <p:cNvSpPr>
            <a:spLocks noGrp="1"/>
          </p:cNvSpPr>
          <p:nvPr>
            <p:ph type="body" idx="2"/>
          </p:nvPr>
        </p:nvSpPr>
        <p:spPr>
          <a:xfrm>
            <a:off x="3643306" y="285728"/>
            <a:ext cx="5143536" cy="5929354"/>
          </a:xfrm>
        </p:spPr>
        <p:txBody>
          <a:bodyPr>
            <a:normAutofit fontScale="92500"/>
          </a:bodyPr>
          <a:lstStyle/>
          <a:p>
            <a:r>
              <a:rPr lang="el-GR" sz="2800" dirty="0" smtClean="0">
                <a:solidFill>
                  <a:srgbClr val="000000"/>
                </a:solidFill>
                <a:latin typeface="+mj-lt"/>
                <a:ea typeface="Times New Roman"/>
              </a:rPr>
              <a:t>Χρησιμοποιούμενα μέρη: Τόσο τα ξηρά (αποξηραίνονται σε θερμοκρασία χαμηλότερη των 35° C), όσο και τα χλωρά φύλλα.</a:t>
            </a:r>
            <a:endParaRPr lang="el-GR" sz="2800" dirty="0" smtClean="0">
              <a:latin typeface="+mj-lt"/>
              <a:ea typeface="Times New Roman"/>
            </a:endParaRPr>
          </a:p>
          <a:p>
            <a:r>
              <a:rPr lang="el-GR" sz="2800" b="1" i="1" dirty="0" smtClean="0">
                <a:solidFill>
                  <a:srgbClr val="FF0000"/>
                </a:solidFill>
                <a:latin typeface="+mj-lt"/>
                <a:ea typeface="Times New Roman"/>
              </a:rPr>
              <a:t>Χρήση</a:t>
            </a:r>
            <a:r>
              <a:rPr lang="el-GR" sz="2800" dirty="0" smtClean="0">
                <a:solidFill>
                  <a:srgbClr val="000000"/>
                </a:solidFill>
                <a:latin typeface="+mj-lt"/>
                <a:ea typeface="Times New Roman"/>
              </a:rPr>
              <a:t>: Εξωτερικά χρησιμοποιείται σε ερεθισμούς του δέρματος και σε εντριβές για ρευματικές παθήσεις, διότι προκαλεί τοπική υπεραιμία. Όταν λαμβάνεται εσωτερικά, δρα ως τονωτικό, σαν εμμηναγωγό και εκτρωτικό. Το έγχυμα μπορεί επίσης να χρησιμεύσει και κατά της πιτυρίδας, ως τελευταίο ξέπλυμα στα μαλλιά.</a:t>
            </a:r>
            <a:endParaRPr lang="el-GR" sz="2800" dirty="0" smtClean="0">
              <a:latin typeface="+mj-lt"/>
              <a:ea typeface="Times New Roman"/>
            </a:endParaRPr>
          </a:p>
          <a:p>
            <a:endParaRPr lang="el-GR" dirty="0"/>
          </a:p>
        </p:txBody>
      </p:sp>
      <p:pic>
        <p:nvPicPr>
          <p:cNvPr id="5" name="4 - Θέση περιεχομένου" descr="zamz-kouk.jpg"/>
          <p:cNvPicPr>
            <a:picLocks noGrp="1" noChangeAspect="1"/>
          </p:cNvPicPr>
          <p:nvPr>
            <p:ph sz="half" idx="1"/>
          </p:nvPr>
        </p:nvPicPr>
        <p:blipFill>
          <a:blip r:embed="rId2" cstate="print"/>
          <a:stretch>
            <a:fillRect/>
          </a:stretch>
        </p:blipFill>
        <p:spPr>
          <a:xfrm>
            <a:off x="428625" y="2143116"/>
            <a:ext cx="3000375" cy="3357586"/>
          </a:xfrm>
        </p:spPr>
      </p:pic>
    </p:spTree>
  </p:cSld>
  <p:clrMapOvr>
    <a:masterClrMapping/>
  </p:clrMapOvr>
  <mc:AlternateContent xmlns:mc="http://schemas.openxmlformats.org/markup-compatibility/2006" xmlns:p14="http://schemas.microsoft.com/office/powerpoint/2010/main">
    <mc:Choice Requires="p14">
      <p:transition spd="slow" p14:dur="2000" advClick="0" advTm="13000"/>
    </mc:Choice>
    <mc:Fallback xmlns="">
      <p:transition spd="slow" advClick="0" advTm="1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err="1" smtClean="0">
                <a:solidFill>
                  <a:srgbClr val="FF0000"/>
                </a:solidFill>
                <a:latin typeface="Calibri" panose="020F0502020204030204" pitchFamily="34" charset="0"/>
                <a:ea typeface="Calibri"/>
                <a:cs typeface="Times New Roman"/>
              </a:rPr>
              <a:t>Θυµάρι</a:t>
            </a:r>
            <a:endParaRPr lang="el-GR" sz="4000" dirty="0">
              <a:solidFill>
                <a:srgbClr val="FF0000"/>
              </a:solidFill>
              <a:latin typeface="Calibri" panose="020F0502020204030204" pitchFamily="34" charset="0"/>
            </a:endParaRPr>
          </a:p>
        </p:txBody>
      </p:sp>
      <p:sp>
        <p:nvSpPr>
          <p:cNvPr id="4" name="3 - Θέση κειμένου"/>
          <p:cNvSpPr>
            <a:spLocks noGrp="1"/>
          </p:cNvSpPr>
          <p:nvPr>
            <p:ph type="body" idx="2"/>
          </p:nvPr>
        </p:nvSpPr>
        <p:spPr>
          <a:xfrm>
            <a:off x="3714744" y="285728"/>
            <a:ext cx="5072098" cy="5929354"/>
          </a:xfrm>
        </p:spPr>
        <p:txBody>
          <a:bodyPr>
            <a:normAutofit/>
          </a:bodyPr>
          <a:lstStyle/>
          <a:p>
            <a:r>
              <a:rPr lang="el-GR" sz="2800" dirty="0" smtClean="0">
                <a:solidFill>
                  <a:srgbClr val="000000"/>
                </a:solidFill>
                <a:latin typeface="+mj-lt"/>
                <a:ea typeface="Times New Roman"/>
              </a:rPr>
              <a:t>Χρησιμοποιούμενα μέρη: Τα κλαδιά του, που συλλέγονται πριν την άνθιση και κατά τη διάρκειά της το καλοκαίρι. Το φυτό αποξηραίνεται σε σκιά και σε θερμοκρασία χαμηλότερη των 35° C.</a:t>
            </a:r>
            <a:endParaRPr lang="el-GR" sz="2800" dirty="0" smtClean="0">
              <a:latin typeface="+mj-lt"/>
              <a:ea typeface="Times New Roman"/>
            </a:endParaRPr>
          </a:p>
          <a:p>
            <a:r>
              <a:rPr lang="el-GR" sz="2800" b="1" i="1" dirty="0" smtClean="0">
                <a:solidFill>
                  <a:srgbClr val="FF0000"/>
                </a:solidFill>
                <a:latin typeface="+mj-lt"/>
                <a:ea typeface="Calibri"/>
                <a:cs typeface="Times New Roman"/>
              </a:rPr>
              <a:t>Χρήση</a:t>
            </a:r>
            <a:r>
              <a:rPr lang="el-GR" sz="2800" dirty="0" smtClean="0">
                <a:solidFill>
                  <a:srgbClr val="000000"/>
                </a:solidFill>
                <a:latin typeface="+mj-lt"/>
                <a:ea typeface="Calibri"/>
                <a:cs typeface="Times New Roman"/>
              </a:rPr>
              <a:t>: Το έγχυμα χρησιμοποιείται για λοιμώξεις του θώρακα και ως αποχρεμπτικό σε βρογχική καταρροή</a:t>
            </a:r>
            <a:r>
              <a:rPr lang="el-GR" sz="3200" dirty="0" smtClean="0">
                <a:solidFill>
                  <a:srgbClr val="000000"/>
                </a:solidFill>
                <a:latin typeface="Mistral"/>
                <a:ea typeface="Calibri"/>
                <a:cs typeface="Times New Roman"/>
              </a:rPr>
              <a:t>.</a:t>
            </a:r>
            <a:endParaRPr lang="el-GR" sz="3200" dirty="0"/>
          </a:p>
        </p:txBody>
      </p:sp>
      <p:pic>
        <p:nvPicPr>
          <p:cNvPr id="5" name="4 - Θέση περιεχομένου" descr="THIMARI.jpg"/>
          <p:cNvPicPr>
            <a:picLocks noGrp="1" noChangeAspect="1"/>
          </p:cNvPicPr>
          <p:nvPr>
            <p:ph sz="half" idx="1"/>
          </p:nvPr>
        </p:nvPicPr>
        <p:blipFill>
          <a:blip r:embed="rId2" cstate="print"/>
          <a:stretch>
            <a:fillRect/>
          </a:stretch>
        </p:blipFill>
        <p:spPr>
          <a:xfrm>
            <a:off x="285720" y="2214554"/>
            <a:ext cx="3090893" cy="3143272"/>
          </a:xfrm>
        </p:spPr>
      </p:pic>
    </p:spTree>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dirty="0" smtClean="0">
                <a:solidFill>
                  <a:schemeClr val="accent1">
                    <a:lumMod val="60000"/>
                    <a:lumOff val="40000"/>
                  </a:schemeClr>
                </a:solidFill>
                <a:latin typeface="Calibri" panose="020F0502020204030204" pitchFamily="34" charset="0"/>
                <a:ea typeface="Calibri"/>
                <a:cs typeface="Times New Roman"/>
              </a:rPr>
              <a:t>Μαντζουράνα</a:t>
            </a:r>
            <a:endParaRPr lang="el-GR" sz="3200" dirty="0">
              <a:solidFill>
                <a:schemeClr val="accent1">
                  <a:lumMod val="60000"/>
                  <a:lumOff val="40000"/>
                </a:schemeClr>
              </a:solidFill>
              <a:latin typeface="Calibri" panose="020F0502020204030204" pitchFamily="34" charset="0"/>
            </a:endParaRPr>
          </a:p>
        </p:txBody>
      </p:sp>
      <p:sp>
        <p:nvSpPr>
          <p:cNvPr id="4" name="3 - Θέση κειμένου"/>
          <p:cNvSpPr>
            <a:spLocks noGrp="1"/>
          </p:cNvSpPr>
          <p:nvPr>
            <p:ph type="body" idx="2"/>
          </p:nvPr>
        </p:nvSpPr>
        <p:spPr>
          <a:xfrm>
            <a:off x="3643306" y="285728"/>
            <a:ext cx="5214974" cy="6215106"/>
          </a:xfrm>
        </p:spPr>
        <p:txBody>
          <a:bodyPr>
            <a:normAutofit lnSpcReduction="10000"/>
          </a:bodyPr>
          <a:lstStyle/>
          <a:p>
            <a:r>
              <a:rPr lang="el-GR" sz="2800" dirty="0" smtClean="0">
                <a:solidFill>
                  <a:srgbClr val="000000"/>
                </a:solidFill>
                <a:latin typeface="+mj-lt"/>
                <a:ea typeface="Times New Roman"/>
              </a:rPr>
              <a:t>Χρησιμοποιούμενα μέρη: Τα υπέργεια τμήματα του φυτού, που συλλέγονται από τον Ιούλιο μέχρι τον Αύγουστο και αποξηραίνονται στη σκιά.</a:t>
            </a:r>
            <a:endParaRPr lang="el-GR" sz="2800" dirty="0" smtClean="0">
              <a:latin typeface="+mj-lt"/>
              <a:ea typeface="Times New Roman"/>
            </a:endParaRPr>
          </a:p>
          <a:p>
            <a:r>
              <a:rPr lang="el-GR" sz="2800" b="1" i="1" dirty="0" smtClean="0">
                <a:solidFill>
                  <a:srgbClr val="FF0000"/>
                </a:solidFill>
                <a:latin typeface="+mj-lt"/>
                <a:ea typeface="Times New Roman"/>
              </a:rPr>
              <a:t>Χρήση</a:t>
            </a:r>
            <a:r>
              <a:rPr lang="el-GR" sz="2800" dirty="0" smtClean="0">
                <a:solidFill>
                  <a:srgbClr val="000000"/>
                </a:solidFill>
                <a:latin typeface="+mj-lt"/>
                <a:ea typeface="Times New Roman"/>
              </a:rPr>
              <a:t>: Το αφέψημα είναι ορεκτικό, ευεργετικό για το στομάχι, αντισπασμωδικό, διουρητικό. Το κατάπλασμα με οινόπνευμα χρησιμεύει στον καθαρισμό των πληγών.</a:t>
            </a:r>
            <a:br>
              <a:rPr lang="el-GR" sz="2800" dirty="0" smtClean="0">
                <a:solidFill>
                  <a:srgbClr val="000000"/>
                </a:solidFill>
                <a:latin typeface="+mj-lt"/>
                <a:ea typeface="Times New Roman"/>
              </a:rPr>
            </a:br>
            <a:r>
              <a:rPr lang="el-GR" sz="2800" dirty="0" smtClean="0">
                <a:solidFill>
                  <a:srgbClr val="000000"/>
                </a:solidFill>
                <a:latin typeface="+mj-lt"/>
                <a:ea typeface="Times New Roman"/>
              </a:rPr>
              <a:t>Πολλές θεραπευτικές ιδιότητες αποδίδονται στη μαντζουράνα, αλλά μέχρι στιγμής δεν είναι καλά τεκμηριωμένες επιστημονικά.</a:t>
            </a:r>
            <a:endParaRPr lang="el-GR" sz="2800" dirty="0" smtClean="0">
              <a:latin typeface="+mj-lt"/>
              <a:ea typeface="Times New Roman"/>
            </a:endParaRPr>
          </a:p>
          <a:p>
            <a:endParaRPr lang="el-GR" dirty="0">
              <a:latin typeface="+mj-lt"/>
            </a:endParaRPr>
          </a:p>
        </p:txBody>
      </p:sp>
      <p:pic>
        <p:nvPicPr>
          <p:cNvPr id="5" name="4 - Θέση περιεχομένου" descr="MANTZOYRANA.jpg"/>
          <p:cNvPicPr>
            <a:picLocks noGrp="1" noChangeAspect="1"/>
          </p:cNvPicPr>
          <p:nvPr>
            <p:ph sz="half" idx="1"/>
          </p:nvPr>
        </p:nvPicPr>
        <p:blipFill>
          <a:blip r:embed="rId2" cstate="print"/>
          <a:stretch>
            <a:fillRect/>
          </a:stretch>
        </p:blipFill>
        <p:spPr>
          <a:xfrm>
            <a:off x="214283" y="2000240"/>
            <a:ext cx="3357586" cy="3214710"/>
          </a:xfrm>
        </p:spPr>
      </p:pic>
    </p:spTree>
  </p:cSld>
  <p:clrMapOvr>
    <a:masterClrMapping/>
  </p:clrMapOvr>
  <mc:AlternateContent xmlns:mc="http://schemas.openxmlformats.org/markup-compatibility/2006">
    <mc:Choice xmlns:p14="http://schemas.microsoft.com/office/powerpoint/2010/main" Requires="p14">
      <p:transition spd="slow" p14:dur="2000" advClick="0" advTm="12000"/>
    </mc:Choice>
    <mc:Fallback>
      <p:transition spd="slow" advClick="0" advTm="12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err="1" smtClean="0">
                <a:solidFill>
                  <a:schemeClr val="accent5">
                    <a:lumMod val="75000"/>
                  </a:schemeClr>
                </a:solidFill>
                <a:latin typeface="Calibri" panose="020F0502020204030204" pitchFamily="34" charset="0"/>
                <a:ea typeface="Calibri"/>
                <a:cs typeface="Times New Roman"/>
              </a:rPr>
              <a:t>Μελισσόχορτο</a:t>
            </a:r>
            <a:endParaRPr lang="el-GR" sz="3600" dirty="0">
              <a:solidFill>
                <a:schemeClr val="accent5">
                  <a:lumMod val="75000"/>
                </a:schemeClr>
              </a:solidFill>
              <a:latin typeface="Calibri" panose="020F0502020204030204" pitchFamily="34" charset="0"/>
            </a:endParaRPr>
          </a:p>
        </p:txBody>
      </p:sp>
      <p:sp>
        <p:nvSpPr>
          <p:cNvPr id="4" name="3 - Θέση κειμένου"/>
          <p:cNvSpPr>
            <a:spLocks noGrp="1"/>
          </p:cNvSpPr>
          <p:nvPr>
            <p:ph type="body" idx="2"/>
          </p:nvPr>
        </p:nvSpPr>
        <p:spPr>
          <a:xfrm>
            <a:off x="3714744" y="285728"/>
            <a:ext cx="5143536" cy="6000792"/>
          </a:xfrm>
        </p:spPr>
        <p:txBody>
          <a:bodyPr>
            <a:normAutofit fontScale="92500" lnSpcReduction="10000"/>
          </a:bodyPr>
          <a:lstStyle/>
          <a:p>
            <a:r>
              <a:rPr lang="el-GR" sz="3500" dirty="0" smtClean="0">
                <a:solidFill>
                  <a:srgbClr val="000000"/>
                </a:solidFill>
                <a:latin typeface="+mj-lt"/>
                <a:ea typeface="Times New Roman"/>
              </a:rPr>
              <a:t>Χρησιμοποιούμενα μέρη: Τα φύλλα (αποξηραμένα ή φρέσκα), που συλλέγονται πριν την άνθιση. Τα φύλλα αποξηραίνονται σε σκιά και σε θερμοκρασία χαμηλότερη των 35° C, όσο το δυνατόν γρηγορότερα, γιατί γίνονται καφέ αν αποξηρανθούν πολύ αργά.</a:t>
            </a:r>
            <a:endParaRPr lang="el-GR" sz="3500" dirty="0" smtClean="0">
              <a:latin typeface="+mj-lt"/>
              <a:ea typeface="Times New Roman"/>
            </a:endParaRPr>
          </a:p>
          <a:p>
            <a:r>
              <a:rPr lang="el-GR" sz="3500" b="1" i="1" dirty="0" smtClean="0">
                <a:solidFill>
                  <a:srgbClr val="FF0000"/>
                </a:solidFill>
                <a:latin typeface="+mj-lt"/>
                <a:ea typeface="Times New Roman"/>
              </a:rPr>
              <a:t>Χρήση</a:t>
            </a:r>
            <a:r>
              <a:rPr lang="el-GR" sz="3500" dirty="0" smtClean="0">
                <a:solidFill>
                  <a:srgbClr val="000000"/>
                </a:solidFill>
                <a:latin typeface="+mj-lt"/>
                <a:ea typeface="Times New Roman"/>
              </a:rPr>
              <a:t>: Σε μορφή εγχύματος, ως κατευναστικό.</a:t>
            </a:r>
            <a:endParaRPr lang="el-GR" sz="3500" dirty="0" smtClean="0">
              <a:latin typeface="+mj-lt"/>
              <a:ea typeface="Times New Roman"/>
            </a:endParaRPr>
          </a:p>
          <a:p>
            <a:endParaRPr lang="el-GR" dirty="0"/>
          </a:p>
        </p:txBody>
      </p:sp>
      <p:pic>
        <p:nvPicPr>
          <p:cNvPr id="5" name="4 - Θέση περιεχομένου" descr="MELISOXORTO.jpg"/>
          <p:cNvPicPr>
            <a:picLocks noGrp="1" noChangeAspect="1"/>
          </p:cNvPicPr>
          <p:nvPr>
            <p:ph sz="half" idx="1"/>
          </p:nvPr>
        </p:nvPicPr>
        <p:blipFill>
          <a:blip r:embed="rId2" cstate="print"/>
          <a:stretch>
            <a:fillRect/>
          </a:stretch>
        </p:blipFill>
        <p:spPr>
          <a:xfrm>
            <a:off x="214282" y="2071678"/>
            <a:ext cx="3143272" cy="3143271"/>
          </a:xfrm>
        </p:spPr>
      </p:pic>
    </p:spTree>
  </p:cSld>
  <p:clrMapOvr>
    <a:masterClrMapping/>
  </p:clrMapOvr>
  <mc:AlternateContent xmlns:mc="http://schemas.openxmlformats.org/markup-compatibility/2006">
    <mc:Choice xmlns:p14="http://schemas.microsoft.com/office/powerpoint/2010/main" Requires="p14">
      <p:transition spd="slow" p14:dur="2000" advClick="0" advTm="11000"/>
    </mc:Choice>
    <mc:Fallback>
      <p:transition spd="slow" advClick="0" advTm="1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8659" y="548680"/>
            <a:ext cx="2743200" cy="1162050"/>
          </a:xfrm>
        </p:spPr>
        <p:txBody>
          <a:bodyPr>
            <a:normAutofit/>
          </a:bodyPr>
          <a:lstStyle/>
          <a:p>
            <a:r>
              <a:rPr lang="el-GR" sz="3600" dirty="0" err="1" smtClean="0">
                <a:solidFill>
                  <a:srgbClr val="FFFF00"/>
                </a:solidFill>
                <a:latin typeface="Calibri" panose="020F0502020204030204" pitchFamily="34" charset="0"/>
                <a:ea typeface="Calibri"/>
                <a:cs typeface="Times New Roman"/>
              </a:rPr>
              <a:t>Χαµοµήλι</a:t>
            </a:r>
            <a:endParaRPr lang="el-GR" sz="3600" dirty="0">
              <a:solidFill>
                <a:srgbClr val="FFFF00"/>
              </a:solidFill>
              <a:latin typeface="Calibri" panose="020F0502020204030204" pitchFamily="34" charset="0"/>
            </a:endParaRPr>
          </a:p>
        </p:txBody>
      </p:sp>
      <p:sp>
        <p:nvSpPr>
          <p:cNvPr id="4" name="3 - Θέση κειμένου"/>
          <p:cNvSpPr>
            <a:spLocks noGrp="1"/>
          </p:cNvSpPr>
          <p:nvPr>
            <p:ph type="body" idx="2"/>
          </p:nvPr>
        </p:nvSpPr>
        <p:spPr>
          <a:xfrm>
            <a:off x="3714744" y="285728"/>
            <a:ext cx="5143536" cy="6072230"/>
          </a:xfrm>
        </p:spPr>
        <p:txBody>
          <a:bodyPr>
            <a:normAutofit lnSpcReduction="10000"/>
          </a:bodyPr>
          <a:lstStyle/>
          <a:p>
            <a:r>
              <a:rPr lang="el-GR" sz="2800" dirty="0" smtClean="0">
                <a:solidFill>
                  <a:srgbClr val="000000"/>
                </a:solidFill>
                <a:latin typeface="+mj-lt"/>
                <a:ea typeface="Times New Roman"/>
              </a:rPr>
              <a:t>Χρησιμοποιούμενα μέρη: Τα «κεφάλια», αποξηραμένα σε σκιά και σε θερμοκρασία χαμηλότερη των 35˚ C.</a:t>
            </a:r>
            <a:endParaRPr lang="el-GR" sz="2800" dirty="0" smtClean="0">
              <a:latin typeface="+mj-lt"/>
              <a:ea typeface="Times New Roman"/>
            </a:endParaRPr>
          </a:p>
          <a:p>
            <a:r>
              <a:rPr lang="el-GR" sz="2800" b="1" i="1" dirty="0" smtClean="0">
                <a:solidFill>
                  <a:srgbClr val="FF0000"/>
                </a:solidFill>
                <a:latin typeface="+mj-lt"/>
                <a:ea typeface="Times New Roman"/>
              </a:rPr>
              <a:t>Χρήση</a:t>
            </a:r>
            <a:r>
              <a:rPr lang="el-GR" sz="2800" dirty="0" smtClean="0">
                <a:solidFill>
                  <a:srgbClr val="000000"/>
                </a:solidFill>
                <a:latin typeface="+mj-lt"/>
                <a:ea typeface="Times New Roman"/>
              </a:rPr>
              <a:t>: Εσωτερικά -κυρίως ως έγχυμα- χρησιμοποιείται σε περιπτώσεις στομαχικών διαταραχών και μολύνσεων του στόματος ή του λάρυγγα. Εξωτερικά -με τη μορφή εγχύματος σε κομπρέσες- χρησιμοποιείται σε δερματικά εξανθήματα, σε εγκαύματα και σε φλεγμονές των ματιών.</a:t>
            </a:r>
            <a:endParaRPr lang="el-GR" sz="2800" dirty="0" smtClean="0">
              <a:latin typeface="+mj-lt"/>
              <a:ea typeface="Times New Roman"/>
            </a:endParaRPr>
          </a:p>
          <a:p>
            <a:endParaRPr lang="el-GR" dirty="0"/>
          </a:p>
        </p:txBody>
      </p:sp>
      <p:pic>
        <p:nvPicPr>
          <p:cNvPr id="5" name="4 - Θέση περιεχομένου" descr="xamomili.jpg"/>
          <p:cNvPicPr>
            <a:picLocks noGrp="1" noChangeAspect="1"/>
          </p:cNvPicPr>
          <p:nvPr>
            <p:ph sz="half" idx="1"/>
          </p:nvPr>
        </p:nvPicPr>
        <p:blipFill>
          <a:blip r:embed="rId2" cstate="print"/>
          <a:stretch>
            <a:fillRect/>
          </a:stretch>
        </p:blipFill>
        <p:spPr>
          <a:xfrm>
            <a:off x="428596" y="2143116"/>
            <a:ext cx="3071833" cy="3071834"/>
          </a:xfrm>
        </p:spPr>
      </p:pic>
    </p:spTree>
  </p:cSld>
  <p:clrMapOvr>
    <a:masterClrMapping/>
  </p:clrMapOvr>
  <mc:AlternateContent xmlns:mc="http://schemas.openxmlformats.org/markup-compatibility/2006" xmlns:p14="http://schemas.microsoft.com/office/powerpoint/2010/main">
    <mc:Choice Requires="p14">
      <p:transition spd="slow" p14:dur="2000" advClick="0" advTm="11000"/>
    </mc:Choice>
    <mc:Fallback xmlns="">
      <p:transition spd="slow" advClick="0" advTm="11000"/>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187</TotalTime>
  <Words>1134</Words>
  <Application>Microsoft Office PowerPoint</Application>
  <PresentationFormat>Προβολή στην οθόνη (4:3)</PresentationFormat>
  <Paragraphs>86</Paragraphs>
  <Slides>30</Slides>
  <Notes>0</Notes>
  <HiddenSlides>0</HiddenSlides>
  <MMClips>1</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30</vt:i4>
      </vt:variant>
    </vt:vector>
  </HeadingPairs>
  <TitlesOfParts>
    <vt:vector size="37" baseType="lpstr">
      <vt:lpstr>Arial</vt:lpstr>
      <vt:lpstr>Calibri</vt:lpstr>
      <vt:lpstr>Constantia</vt:lpstr>
      <vt:lpstr>Mistral</vt:lpstr>
      <vt:lpstr>Times New Roman</vt:lpstr>
      <vt:lpstr>Wingdings 2</vt:lpstr>
      <vt:lpstr>Ροή</vt:lpstr>
      <vt:lpstr>ΤΑ ΠΛΕΟΝ ΣΥΝΗΘΙΣΜΕΝΑ  ΒΟΤΑΝΑ ΠΟΥ ΦΥΟΝΤΑΙ ΣΤΗΝ ΕΛΛΑΔΑ</vt:lpstr>
      <vt:lpstr> Βαλεριάνα</vt:lpstr>
      <vt:lpstr>Δυόσµος</vt:lpstr>
      <vt:lpstr>Γλυκάνισο</vt:lpstr>
      <vt:lpstr> Δεντρολίβανο</vt:lpstr>
      <vt:lpstr>Θυµάρι</vt:lpstr>
      <vt:lpstr>Μαντζουράνα</vt:lpstr>
      <vt:lpstr>Μελισσόχορτο</vt:lpstr>
      <vt:lpstr>Χαµοµήλι</vt:lpstr>
      <vt:lpstr> Ταραξάκο ή Πικραλίδα</vt:lpstr>
      <vt:lpstr>Λουίζα</vt:lpstr>
      <vt:lpstr>ΤΑ ΤΕΣΣΕΡΑ ΠΙΟ ΣΥΝΗΘΙΣΜΕΝΑ ΞΕΝΑ ΒΟΤΑΝΑ </vt:lpstr>
      <vt:lpstr>Εχινάκεια</vt:lpstr>
      <vt:lpstr>Καλέντουλα</vt:lpstr>
      <vt:lpstr>Ginkgo biloba</vt:lpstr>
      <vt:lpstr>Τζίνσενγκ-panax</vt:lpstr>
      <vt:lpstr>ΒΟΤΑΝΑ ΟΜΟΡΦΙΑΣ-(ΚΟΣΜΕΤΟΛΟΓΙΑ)</vt:lpstr>
      <vt:lpstr>Τα βότανα που κάνουν καλό στα μαλλιά </vt:lpstr>
      <vt:lpstr>ΘΥΜΑΡΙ</vt:lpstr>
      <vt:lpstr>ΔΕΝΔΡΟΛΙΒΑΝΟ</vt:lpstr>
      <vt:lpstr>ΧΑΜΟΜΗΛΙ </vt:lpstr>
      <vt:lpstr>ΜΕΛΙΣΣΟΧΟΡΤΟ</vt:lpstr>
      <vt:lpstr>ΚΑΛΕΝΤΟΥΛΑ</vt:lpstr>
      <vt:lpstr>ΜΕΝΤΑ</vt:lpstr>
      <vt:lpstr>ΒΟΤΑΝΑ ΟΜΟΡΦΙΑΣ</vt:lpstr>
      <vt:lpstr>ΛΕΒΑΝΤΑ</vt:lpstr>
      <vt:lpstr>ΠΙΚΡΑΛΙΔΑ</vt:lpstr>
      <vt:lpstr>ΑΣΒΑΓΚΑΝΤΑ</vt:lpstr>
      <vt:lpstr>ΚΙΣΣΟΣ</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Βαλεριάνα</dc:title>
  <dc:creator>user</dc:creator>
  <cp:lastModifiedBy>Eleni</cp:lastModifiedBy>
  <cp:revision>123</cp:revision>
  <dcterms:created xsi:type="dcterms:W3CDTF">2016-03-28T05:37:36Z</dcterms:created>
  <dcterms:modified xsi:type="dcterms:W3CDTF">2016-05-26T16:08:34Z</dcterms:modified>
</cp:coreProperties>
</file>