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0"/>
  </p:notesMasterIdLst>
  <p:sldIdLst>
    <p:sldId id="256" r:id="rId2"/>
    <p:sldId id="259" r:id="rId3"/>
    <p:sldId id="257" r:id="rId4"/>
    <p:sldId id="258" r:id="rId5"/>
    <p:sldId id="261" r:id="rId6"/>
    <p:sldId id="265" r:id="rId7"/>
    <p:sldId id="262"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709" autoAdjust="0"/>
  </p:normalViewPr>
  <p:slideViewPr>
    <p:cSldViewPr>
      <p:cViewPr varScale="1">
        <p:scale>
          <a:sx n="70" d="100"/>
          <a:sy n="70" d="100"/>
        </p:scale>
        <p:origin x="-4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2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908E1-EF55-4E84-9ACA-88BDAC4FAA02}" type="datetimeFigureOut">
              <a:rPr lang="el-GR" smtClean="0"/>
              <a:pPr/>
              <a:t>15/1/2014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57848-9E4D-4EB3-B413-5EDA8331F44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B657848-9E4D-4EB3-B413-5EDA8331F446}"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B657848-9E4D-4EB3-B413-5EDA8331F446}" type="slidenum">
              <a:rPr lang="el-GR" smtClean="0"/>
              <a:pPr/>
              <a:t>4</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271ACCAD-D7F7-40EF-9D90-79B294121DAA}" type="slidenum">
              <a:rPr lang="el-GR" smtClean="0"/>
              <a:pPr/>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084319F3-B02A-482F-8AD3-F21E93559840}" type="datetimeFigureOut">
              <a:rPr lang="el-GR" smtClean="0"/>
              <a:pPr/>
              <a:t>15/1/2014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271ACCAD-D7F7-40EF-9D90-79B294121DAA}" type="slidenum">
              <a:rPr lang="el-GR" smtClean="0"/>
              <a:pPr/>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84319F3-B02A-482F-8AD3-F21E93559840}" type="datetimeFigureOut">
              <a:rPr lang="el-GR" smtClean="0"/>
              <a:pPr/>
              <a:t>15/1/2014</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71ACCAD-D7F7-40EF-9D90-79B294121DAA}" type="slidenum">
              <a:rPr lang="el-GR" smtClean="0"/>
              <a:pPr/>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p:strips dir="rd"/>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audio" Target="file:///E:\project%20A%20lukeiou\1%20omada%20One%20Direction\Natures%20melody(1).mp3"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p:txBody>
          <a:bodyPr/>
          <a:lstStyle/>
          <a:p>
            <a:r>
              <a:rPr lang="el-GR" dirty="0" smtClean="0"/>
              <a:t>            Μια ελπιδα στη ζωη μασ</a:t>
            </a:r>
            <a:endParaRPr lang="el-GR" dirty="0"/>
          </a:p>
        </p:txBody>
      </p:sp>
      <p:sp>
        <p:nvSpPr>
          <p:cNvPr id="3" name="2 - Υπότιτλος"/>
          <p:cNvSpPr>
            <a:spLocks noGrp="1"/>
          </p:cNvSpPr>
          <p:nvPr>
            <p:ph type="subTitle" idx="1"/>
          </p:nvPr>
        </p:nvSpPr>
        <p:spPr>
          <a:xfrm>
            <a:off x="2143108" y="2071678"/>
            <a:ext cx="4857784" cy="928694"/>
          </a:xfrm>
        </p:spPr>
        <p:txBody>
          <a:bodyPr/>
          <a:lstStyle/>
          <a:p>
            <a:endParaRPr lang="el-GR" dirty="0">
              <a:latin typeface="Arial Black" pitchFamily="34" charset="0"/>
            </a:endParaRPr>
          </a:p>
        </p:txBody>
      </p:sp>
      <p:pic>
        <p:nvPicPr>
          <p:cNvPr id="4" name="3 - Εικόνα" descr="ethelontismos1.jpg"/>
          <p:cNvPicPr>
            <a:picLocks noChangeAspect="1"/>
          </p:cNvPicPr>
          <p:nvPr/>
        </p:nvPicPr>
        <p:blipFill>
          <a:blip r:embed="rId4"/>
          <a:stretch>
            <a:fillRect/>
          </a:stretch>
        </p:blipFill>
        <p:spPr>
          <a:xfrm>
            <a:off x="0" y="0"/>
            <a:ext cx="9144000" cy="3500438"/>
          </a:xfrm>
          <a:prstGeom prst="rect">
            <a:avLst/>
          </a:prstGeom>
        </p:spPr>
      </p:pic>
      <p:pic>
        <p:nvPicPr>
          <p:cNvPr id="5" name="Natures melody(1).mp3">
            <a:hlinkClick r:id="" action="ppaction://media"/>
          </p:cNvPr>
          <p:cNvPicPr>
            <a:picLocks noRot="1" noChangeAspect="1"/>
          </p:cNvPicPr>
          <p:nvPr>
            <a:audioFile r:link="rId1"/>
          </p:nvPr>
        </p:nvPicPr>
        <p:blipFill>
          <a:blip r:embed="rId5"/>
          <a:stretch>
            <a:fillRect/>
          </a:stretch>
        </p:blipFill>
        <p:spPr>
          <a:xfrm>
            <a:off x="4419600" y="3276600"/>
            <a:ext cx="304800" cy="304800"/>
          </a:xfrm>
          <a:prstGeom prst="rect">
            <a:avLst/>
          </a:prstGeom>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1" presetClass="mediacall" presetSubtype="0" fill="hold" nodeType="afterEffect">
                                  <p:stCondLst>
                                    <p:cond delay="0"/>
                                  </p:stCondLst>
                                  <p:childTnLst>
                                    <p:cmd type="call" cmd="playFrom(15)">
                                      <p:cBhvr>
                                        <p:cTn id="10"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8" showWhenStopped="0">
                <p:cTn id="11"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584195"/>
          </a:xfrm>
        </p:spPr>
        <p:txBody>
          <a:bodyPr>
            <a:normAutofit fontScale="90000"/>
          </a:bodyPr>
          <a:lstStyle/>
          <a:p>
            <a:endParaRPr lang="el-GR" dirty="0"/>
          </a:p>
        </p:txBody>
      </p:sp>
      <p:sp>
        <p:nvSpPr>
          <p:cNvPr id="3" name="2 - Υπότιτλος"/>
          <p:cNvSpPr>
            <a:spLocks noGrp="1"/>
          </p:cNvSpPr>
          <p:nvPr>
            <p:ph type="subTitle" idx="1"/>
          </p:nvPr>
        </p:nvSpPr>
        <p:spPr>
          <a:xfrm>
            <a:off x="1357290" y="5143512"/>
            <a:ext cx="6400800" cy="1428760"/>
          </a:xfrm>
        </p:spPr>
        <p:txBody>
          <a:bodyPr>
            <a:noAutofit/>
          </a:bodyPr>
          <a:lstStyle/>
          <a:p>
            <a:r>
              <a:rPr lang="en-US" sz="1600" dirty="0" smtClean="0"/>
              <a:t> </a:t>
            </a:r>
            <a:r>
              <a:rPr lang="el-GR" sz="1600" dirty="0" smtClean="0"/>
              <a:t>Γεωργάκη  Άννα-Μαρία</a:t>
            </a:r>
            <a:endParaRPr lang="en-US" sz="1600" dirty="0" smtClean="0"/>
          </a:p>
          <a:p>
            <a:r>
              <a:rPr lang="en-US" sz="1600" dirty="0" smtClean="0"/>
              <a:t> </a:t>
            </a:r>
            <a:r>
              <a:rPr lang="el-GR" sz="1600" dirty="0" smtClean="0"/>
              <a:t>Φίλιου Δήμητρα</a:t>
            </a:r>
            <a:endParaRPr lang="en-US" sz="1600" dirty="0" smtClean="0"/>
          </a:p>
          <a:p>
            <a:r>
              <a:rPr lang="el-GR" sz="1600" dirty="0" smtClean="0"/>
              <a:t> Χαλός Αλέξανδρος</a:t>
            </a:r>
          </a:p>
          <a:p>
            <a:r>
              <a:rPr lang="en-US" sz="1600" dirty="0" smtClean="0"/>
              <a:t> </a:t>
            </a:r>
            <a:r>
              <a:rPr lang="el-GR" sz="1600" dirty="0" smtClean="0"/>
              <a:t>Χαντρόι Βησσαρίων</a:t>
            </a:r>
          </a:p>
          <a:p>
            <a:endParaRPr lang="el-GR" sz="1600" dirty="0" smtClean="0"/>
          </a:p>
        </p:txBody>
      </p:sp>
      <p:sp>
        <p:nvSpPr>
          <p:cNvPr id="4" name="3 - Ορθογώνιο"/>
          <p:cNvSpPr/>
          <p:nvPr/>
        </p:nvSpPr>
        <p:spPr>
          <a:xfrm>
            <a:off x="714348" y="714356"/>
            <a:ext cx="8143932" cy="4000528"/>
          </a:xfrm>
          <a:prstGeom prst="rect">
            <a:avLst/>
          </a:prstGeom>
          <a:noFill/>
          <a:scene3d>
            <a:camera prst="orthographicFront"/>
            <a:lightRig rig="threePt" dir="t"/>
          </a:scene3d>
        </p:spPr>
        <p:txBody>
          <a:bodyPr wrap="square" lIns="91440" tIns="45720" rIns="91440" bIns="45720">
            <a:prstTxWarp prst="textDeflateBottom">
              <a:avLst>
                <a:gd name="adj" fmla="val 50341"/>
              </a:avLst>
            </a:prstTxWarp>
            <a:spAutoFit/>
          </a:bodyPr>
          <a:lstStyle/>
          <a:p>
            <a:pPr algn="ctr"/>
            <a:r>
              <a:rPr lang="en-US" sz="5400" b="1" cap="none" spc="0" dirty="0" smtClean="0">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rPr>
              <a:t>ONE DIRECTION</a:t>
            </a:r>
            <a:endParaRPr lang="el-GR" sz="5400" b="1" cap="none" spc="0" dirty="0">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endParaRPr>
          </a:p>
        </p:txBody>
      </p:sp>
      <p:pic>
        <p:nvPicPr>
          <p:cNvPr id="1028" name="Picture 4" descr="C:\Documents and Settings\user\Επιφάνεια εργασίας\Αντίγραφο από sign-37965_640.png"/>
          <p:cNvPicPr>
            <a:picLocks noChangeAspect="1" noChangeArrowheads="1"/>
          </p:cNvPicPr>
          <p:nvPr/>
        </p:nvPicPr>
        <p:blipFill>
          <a:blip r:embed="rId2"/>
          <a:srcRect/>
          <a:stretch>
            <a:fillRect/>
          </a:stretch>
        </p:blipFill>
        <p:spPr bwMode="auto">
          <a:xfrm>
            <a:off x="4071934" y="4143380"/>
            <a:ext cx="4818081" cy="3123421"/>
          </a:xfrm>
          <a:prstGeom prst="rect">
            <a:avLst/>
          </a:prstGeom>
          <a:noFill/>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anim calcmode="lin" valueType="num">
                                      <p:cBhvr>
                                        <p:cTn id="27" dur="1000" fill="hold"/>
                                        <p:tgtEl>
                                          <p:spTgt spid="1028"/>
                                        </p:tgtEl>
                                        <p:attrNameLst>
                                          <p:attrName>ppt_x</p:attrName>
                                        </p:attrNameLst>
                                      </p:cBhvr>
                                      <p:tavLst>
                                        <p:tav tm="0">
                                          <p:val>
                                            <p:strVal val="#ppt_x-.2"/>
                                          </p:val>
                                        </p:tav>
                                        <p:tav tm="100000">
                                          <p:val>
                                            <p:strVal val="#ppt_x"/>
                                          </p:val>
                                        </p:tav>
                                      </p:tavLst>
                                    </p:anim>
                                    <p:anim calcmode="lin" valueType="num">
                                      <p:cBhvr>
                                        <p:cTn id="28"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29"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2.jpeg"/>
          <p:cNvPicPr>
            <a:picLocks noChangeAspect="1"/>
          </p:cNvPicPr>
          <p:nvPr/>
        </p:nvPicPr>
        <p:blipFill>
          <a:blip r:embed="rId2"/>
          <a:stretch>
            <a:fillRect/>
          </a:stretch>
        </p:blipFill>
        <p:spPr>
          <a:xfrm>
            <a:off x="0" y="1071546"/>
            <a:ext cx="9144000" cy="5786454"/>
          </a:xfrm>
          <a:prstGeom prst="rect">
            <a:avLst/>
          </a:prstGeom>
          <a:effectLst>
            <a:softEdge rad="127000"/>
          </a:effectLst>
        </p:spPr>
      </p:pic>
      <p:sp>
        <p:nvSpPr>
          <p:cNvPr id="2" name="1 - Τίτλος"/>
          <p:cNvSpPr>
            <a:spLocks noGrp="1"/>
          </p:cNvSpPr>
          <p:nvPr>
            <p:ph type="title"/>
          </p:nvPr>
        </p:nvSpPr>
        <p:spPr>
          <a:xfrm>
            <a:off x="652434" y="571480"/>
            <a:ext cx="8491566" cy="357190"/>
          </a:xfrm>
        </p:spPr>
        <p:txBody>
          <a:bodyPr>
            <a:normAutofit fontScale="90000"/>
          </a:bodyPr>
          <a:lstStyle/>
          <a:p>
            <a:r>
              <a:rPr lang="el-GR" sz="3200" dirty="0" smtClean="0">
                <a:solidFill>
                  <a:schemeClr val="accent5">
                    <a:lumMod val="75000"/>
                  </a:schemeClr>
                </a:solidFill>
                <a:latin typeface="Georgia" pitchFamily="18" charset="0"/>
              </a:rPr>
              <a:t>             τι είναι ο εθελοντισμος</a:t>
            </a:r>
            <a:endParaRPr lang="el-GR" sz="3200" dirty="0">
              <a:solidFill>
                <a:schemeClr val="accent5">
                  <a:lumMod val="75000"/>
                </a:schemeClr>
              </a:solidFill>
              <a:latin typeface="Georgia" pitchFamily="18" charset="0"/>
            </a:endParaRPr>
          </a:p>
        </p:txBody>
      </p:sp>
      <p:sp>
        <p:nvSpPr>
          <p:cNvPr id="3" name="2 - Θέση περιεχομένου"/>
          <p:cNvSpPr>
            <a:spLocks noGrp="1"/>
          </p:cNvSpPr>
          <p:nvPr>
            <p:ph idx="1"/>
          </p:nvPr>
        </p:nvSpPr>
        <p:spPr>
          <a:xfrm>
            <a:off x="0" y="928670"/>
            <a:ext cx="8686800" cy="1857388"/>
          </a:xfrm>
        </p:spPr>
        <p:txBody>
          <a:bodyPr>
            <a:normAutofit fontScale="92500" lnSpcReduction="10000"/>
          </a:bodyPr>
          <a:lstStyle/>
          <a:p>
            <a:pPr algn="just">
              <a:buNone/>
            </a:pPr>
            <a:r>
              <a:rPr lang="el-GR" b="1" dirty="0" smtClean="0">
                <a:solidFill>
                  <a:srgbClr val="00B050"/>
                </a:solidFill>
              </a:rPr>
              <a:t>     </a:t>
            </a:r>
            <a:endParaRPr lang="el-GR" sz="2000" dirty="0"/>
          </a:p>
          <a:p>
            <a:pPr>
              <a:buNone/>
            </a:pPr>
            <a:r>
              <a:rPr lang="el-GR" sz="2000" dirty="0" smtClean="0">
                <a:solidFill>
                  <a:schemeClr val="tx1">
                    <a:lumMod val="95000"/>
                    <a:lumOff val="5000"/>
                  </a:schemeClr>
                </a:solidFill>
              </a:rPr>
              <a:t>       </a:t>
            </a:r>
            <a:r>
              <a:rPr lang="el-GR" sz="1800" dirty="0">
                <a:solidFill>
                  <a:schemeClr val="tx2">
                    <a:lumMod val="50000"/>
                  </a:schemeClr>
                </a:solidFill>
              </a:rPr>
              <a:t>Θα </a:t>
            </a:r>
            <a:r>
              <a:rPr lang="el-GR" sz="1800" dirty="0" smtClean="0">
                <a:solidFill>
                  <a:schemeClr val="tx2">
                    <a:lumMod val="50000"/>
                  </a:schemeClr>
                </a:solidFill>
              </a:rPr>
              <a:t>μπορούσαμε </a:t>
            </a:r>
            <a:r>
              <a:rPr lang="el-GR" sz="1800" dirty="0">
                <a:solidFill>
                  <a:schemeClr val="tx2">
                    <a:lumMod val="50000"/>
                  </a:schemeClr>
                </a:solidFill>
              </a:rPr>
              <a:t>να ορίσουμε τον εθελοντισμό ως την δραστηριότητα εκείνη που αναπτύσσεται κατά τρόπο προσωπικό, αυθόρμητο, ελεύθερο </a:t>
            </a:r>
            <a:r>
              <a:rPr lang="el-GR" sz="1800" u="sng" dirty="0">
                <a:solidFill>
                  <a:schemeClr val="tx2">
                    <a:lumMod val="50000"/>
                  </a:schemeClr>
                </a:solidFill>
              </a:rPr>
              <a:t>χωρίς ατομικό κέρδος </a:t>
            </a:r>
            <a:r>
              <a:rPr lang="el-GR" sz="1800" dirty="0">
                <a:solidFill>
                  <a:schemeClr val="tx2">
                    <a:lumMod val="50000"/>
                  </a:schemeClr>
                </a:solidFill>
              </a:rPr>
              <a:t>από πολίτες ή ομάδες πολιτών προς το συμφέρον της ομάδας στην οποία ανήκουν ή τρίτων προσώπων ή ευάλωτων κοινωνικών ομάδων ή της τοπικής, κρατικής ή διεθνούς κοινότητας, </a:t>
            </a:r>
            <a:r>
              <a:rPr lang="el-GR" sz="1800" dirty="0" smtClean="0">
                <a:solidFill>
                  <a:schemeClr val="tx2">
                    <a:lumMod val="50000"/>
                  </a:schemeClr>
                </a:solidFill>
              </a:rPr>
              <a:t>αποκλειστικά </a:t>
            </a:r>
            <a:r>
              <a:rPr lang="el-GR" sz="1800" dirty="0">
                <a:solidFill>
                  <a:schemeClr val="tx2">
                    <a:lumMod val="50000"/>
                  </a:schemeClr>
                </a:solidFill>
              </a:rPr>
              <a:t>για σκοπούς </a:t>
            </a:r>
            <a:r>
              <a:rPr lang="el-GR" sz="1800" dirty="0" smtClean="0">
                <a:solidFill>
                  <a:schemeClr val="tx2">
                    <a:lumMod val="50000"/>
                  </a:schemeClr>
                </a:solidFill>
              </a:rPr>
              <a:t>αλληλεγγύης.</a:t>
            </a:r>
          </a:p>
          <a:p>
            <a:pPr>
              <a:buNone/>
            </a:pPr>
            <a:endParaRPr lang="el-GR" sz="2000" dirty="0" smtClean="0">
              <a:solidFill>
                <a:schemeClr val="tx1">
                  <a:lumMod val="95000"/>
                  <a:lumOff val="5000"/>
                </a:schemeClr>
              </a:solidFill>
            </a:endParaRP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images.jpg"/>
          <p:cNvPicPr>
            <a:picLocks noChangeAspect="1"/>
          </p:cNvPicPr>
          <p:nvPr/>
        </p:nvPicPr>
        <p:blipFill>
          <a:blip r:embed="rId3"/>
          <a:stretch>
            <a:fillRect/>
          </a:stretch>
        </p:blipFill>
        <p:spPr>
          <a:xfrm>
            <a:off x="0" y="642918"/>
            <a:ext cx="9144000" cy="6215082"/>
          </a:xfrm>
          <a:prstGeom prst="rect">
            <a:avLst/>
          </a:prstGeom>
          <a:effectLst>
            <a:softEdge rad="317500"/>
          </a:effectLst>
        </p:spPr>
      </p:pic>
      <p:sp>
        <p:nvSpPr>
          <p:cNvPr id="2" name="1 - Τίτλος"/>
          <p:cNvSpPr>
            <a:spLocks noGrp="1"/>
          </p:cNvSpPr>
          <p:nvPr>
            <p:ph type="title"/>
          </p:nvPr>
        </p:nvSpPr>
        <p:spPr>
          <a:xfrm>
            <a:off x="-285784" y="357166"/>
            <a:ext cx="8458200" cy="520700"/>
          </a:xfrm>
        </p:spPr>
        <p:txBody>
          <a:bodyPr>
            <a:normAutofit fontScale="90000"/>
          </a:bodyPr>
          <a:lstStyle/>
          <a:p>
            <a:r>
              <a:rPr lang="el-GR" dirty="0" smtClean="0"/>
              <a:t>               </a:t>
            </a:r>
            <a:br>
              <a:rPr lang="el-GR" dirty="0" smtClean="0"/>
            </a:br>
            <a:r>
              <a:rPr lang="el-GR" dirty="0"/>
              <a:t> </a:t>
            </a:r>
            <a:r>
              <a:rPr lang="el-GR" dirty="0" smtClean="0"/>
              <a:t>             </a:t>
            </a:r>
            <a:r>
              <a:rPr lang="el-GR" sz="3100" dirty="0" smtClean="0">
                <a:solidFill>
                  <a:srgbClr val="0070C0"/>
                </a:solidFill>
              </a:rPr>
              <a:t> </a:t>
            </a:r>
            <a:r>
              <a:rPr lang="el-GR" sz="3100" dirty="0" smtClean="0">
                <a:solidFill>
                  <a:schemeClr val="accent4">
                    <a:lumMod val="75000"/>
                  </a:schemeClr>
                </a:solidFill>
              </a:rPr>
              <a:t>ΣΚΟΠΟΣ (αναγκαιΟτητα)</a:t>
            </a:r>
            <a:r>
              <a:rPr lang="el-GR" dirty="0" smtClean="0"/>
              <a:t/>
            </a:r>
            <a:br>
              <a:rPr lang="el-GR" dirty="0" smtClean="0"/>
            </a:br>
            <a:r>
              <a:rPr lang="el-GR" dirty="0"/>
              <a:t/>
            </a:r>
            <a:br>
              <a:rPr lang="el-GR" dirty="0"/>
            </a:br>
            <a:endParaRPr lang="el-GR" dirty="0"/>
          </a:p>
        </p:txBody>
      </p:sp>
      <p:sp>
        <p:nvSpPr>
          <p:cNvPr id="5" name="4 - Θέση κειμένου"/>
          <p:cNvSpPr>
            <a:spLocks noGrp="1"/>
          </p:cNvSpPr>
          <p:nvPr>
            <p:ph type="body" idx="2"/>
          </p:nvPr>
        </p:nvSpPr>
        <p:spPr>
          <a:xfrm>
            <a:off x="5643570" y="3143248"/>
            <a:ext cx="3500430" cy="1500198"/>
          </a:xfrm>
        </p:spPr>
        <p:txBody>
          <a:bodyPr/>
          <a:lstStyle/>
          <a:p>
            <a:r>
              <a:rPr lang="el-GR" dirty="0" smtClean="0">
                <a:solidFill>
                  <a:schemeClr val="tx1">
                    <a:lumMod val="95000"/>
                    <a:lumOff val="5000"/>
                  </a:schemeClr>
                </a:solidFill>
              </a:rPr>
              <a:t>Είναι προφανής η ανάγκη καλλιέργειας του εθελοντισμού. Προς αυτή την κατεύθυνση καθοριστικός είναι ο ρόλος των φορέων κοινωνικοποίησης.</a:t>
            </a:r>
          </a:p>
          <a:p>
            <a:endParaRPr lang="el-GR" dirty="0" smtClean="0">
              <a:solidFill>
                <a:schemeClr val="tx1">
                  <a:lumMod val="95000"/>
                  <a:lumOff val="5000"/>
                </a:schemeClr>
              </a:solidFill>
            </a:endParaRPr>
          </a:p>
          <a:p>
            <a:endParaRPr lang="el-GR" dirty="0" smtClean="0">
              <a:solidFill>
                <a:schemeClr val="tx1">
                  <a:lumMod val="95000"/>
                  <a:lumOff val="5000"/>
                </a:schemeClr>
              </a:solidFill>
            </a:endParaRPr>
          </a:p>
          <a:p>
            <a:endParaRPr lang="el-GR" dirty="0" smtClean="0"/>
          </a:p>
          <a:p>
            <a:endParaRPr lang="el-GR" dirty="0" smtClean="0"/>
          </a:p>
          <a:p>
            <a:endParaRPr lang="el-GR" dirty="0" smtClean="0"/>
          </a:p>
          <a:p>
            <a:endParaRPr lang="el-GR" dirty="0" smtClean="0"/>
          </a:p>
        </p:txBody>
      </p:sp>
      <p:sp>
        <p:nvSpPr>
          <p:cNvPr id="3" name="2 - Θέση περιεχομένου"/>
          <p:cNvSpPr>
            <a:spLocks noGrp="1"/>
          </p:cNvSpPr>
          <p:nvPr>
            <p:ph sz="half" idx="1"/>
          </p:nvPr>
        </p:nvSpPr>
        <p:spPr>
          <a:xfrm>
            <a:off x="0" y="1571612"/>
            <a:ext cx="3857652" cy="2928958"/>
          </a:xfrm>
        </p:spPr>
        <p:txBody>
          <a:bodyPr>
            <a:normAutofit fontScale="92500" lnSpcReduction="10000"/>
          </a:bodyPr>
          <a:lstStyle/>
          <a:p>
            <a:endParaRPr lang="el-GR" sz="1600" dirty="0" smtClean="0"/>
          </a:p>
          <a:p>
            <a:endParaRPr lang="el-GR" sz="1600" dirty="0" smtClean="0"/>
          </a:p>
          <a:p>
            <a:endParaRPr lang="el-GR" sz="1600" dirty="0" smtClean="0"/>
          </a:p>
          <a:p>
            <a:pPr>
              <a:buNone/>
            </a:pPr>
            <a:r>
              <a:rPr lang="en-US" sz="1600" dirty="0" smtClean="0"/>
              <a:t>       </a:t>
            </a:r>
            <a:r>
              <a:rPr lang="el-GR" sz="1600" dirty="0" smtClean="0">
                <a:solidFill>
                  <a:schemeClr val="tx1">
                    <a:lumMod val="95000"/>
                    <a:lumOff val="5000"/>
                  </a:schemeClr>
                </a:solidFill>
              </a:rPr>
              <a:t>Ο εθελοντισμός αποτελεί αίτημα και ανάγκη των καιρών μας. Στις δύσκολες περιόδους, στις οποίες ζούμε, δίνει ένα μήνυμα ελπίδας και αισιοδοξίας για το αύριο. Είναι το αντιστάθμισμα στην κυριαρχία της τεχνολογίας και στην ηθική κατάπτωση των ανθρώπων, είναι το μέσο για ένα καλύτερο κόσμο, ένα κόσμο με χαμόγελο, με αγάπη, με ευτυχία. </a:t>
            </a:r>
          </a:p>
          <a:p>
            <a:endParaRPr lang="el-GR" dirty="0">
              <a:solidFill>
                <a:schemeClr val="tx1">
                  <a:lumMod val="95000"/>
                  <a:lumOff val="5000"/>
                </a:schemeClr>
              </a:solidFill>
            </a:endParaRPr>
          </a:p>
        </p:txBody>
      </p:sp>
    </p:spTree>
  </p:cSld>
  <p:clrMapOvr>
    <a:masterClrMapping/>
  </p:clrMapOvr>
  <p:transition>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εθελοντισμος 3.jpeg"/>
          <p:cNvPicPr>
            <a:picLocks noChangeAspect="1"/>
          </p:cNvPicPr>
          <p:nvPr/>
        </p:nvPicPr>
        <p:blipFill>
          <a:blip r:embed="rId2"/>
          <a:stretch>
            <a:fillRect/>
          </a:stretch>
        </p:blipFill>
        <p:spPr>
          <a:xfrm>
            <a:off x="0" y="1071546"/>
            <a:ext cx="9144000" cy="5786454"/>
          </a:xfrm>
          <a:prstGeom prst="rect">
            <a:avLst/>
          </a:prstGeom>
          <a:effectLst>
            <a:softEdge rad="317500"/>
          </a:effectLst>
        </p:spPr>
      </p:pic>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dirty="0" smtClean="0"/>
              <a:t>                              ΙΣΤΟΡΙΑ</a:t>
            </a:r>
            <a:br>
              <a:rPr lang="el-GR" dirty="0" smtClean="0"/>
            </a:br>
            <a:endParaRPr lang="el-GR" dirty="0"/>
          </a:p>
        </p:txBody>
      </p:sp>
      <p:sp>
        <p:nvSpPr>
          <p:cNvPr id="3" name="2 - Θέση περιεχομένου"/>
          <p:cNvSpPr>
            <a:spLocks noGrp="1"/>
          </p:cNvSpPr>
          <p:nvPr>
            <p:ph idx="1"/>
          </p:nvPr>
        </p:nvSpPr>
        <p:spPr>
          <a:xfrm>
            <a:off x="357158" y="1500174"/>
            <a:ext cx="8634442" cy="4579951"/>
          </a:xfrm>
        </p:spPr>
        <p:txBody>
          <a:bodyPr>
            <a:normAutofit/>
          </a:bodyPr>
          <a:lstStyle/>
          <a:p>
            <a:pPr>
              <a:buNone/>
            </a:pPr>
            <a:r>
              <a:rPr lang="en-US" sz="1900" dirty="0" smtClean="0"/>
              <a:t>      </a:t>
            </a:r>
            <a:r>
              <a:rPr lang="el-GR" sz="1900" dirty="0" smtClean="0">
                <a:solidFill>
                  <a:schemeClr val="tx1">
                    <a:lumMod val="95000"/>
                    <a:lumOff val="5000"/>
                  </a:schemeClr>
                </a:solidFill>
              </a:rPr>
              <a:t>Η παράδοση του οργανωμένου εθελοντισμού στην Ελλάδα  χρονολογείται από το 1913, όταν ιδρύθηκε για πρώτη φορά το σώμα των Ελληνίδων Οδηγών στη χώρα. Επίσης κατά τη διάρκεια του πρώτου παγκόσμιου πολέμου, ιδρύθηκε  το ΠΙΚΠΑ για την αντιμετώπιση των αναγκών των παιδιών με αναπηρία. Ωστόσο, η παράδοση του οργανωμένου εθελοντισμού στην Ελλάδα θα μπορούσε να θεωρηθεί ότι ξεκινά παλιότερα, από τους μεγάλους ευεργέτες του έθνους του 1821 από την Ήπειρο. </a:t>
            </a:r>
          </a:p>
          <a:p>
            <a:endParaRPr lang="el-GR" sz="1900" dirty="0" smtClean="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304800" y="1554162"/>
            <a:ext cx="8686800" cy="1946276"/>
          </a:xfrm>
        </p:spPr>
        <p:txBody>
          <a:bodyPr>
            <a:normAutofit/>
          </a:bodyPr>
          <a:lstStyle/>
          <a:p>
            <a:pPr>
              <a:buNone/>
            </a:pPr>
            <a:r>
              <a:rPr lang="en-US" sz="1800" dirty="0" smtClean="0">
                <a:solidFill>
                  <a:schemeClr val="tx1">
                    <a:lumMod val="50000"/>
                    <a:lumOff val="50000"/>
                  </a:schemeClr>
                </a:solidFill>
              </a:rPr>
              <a:t>      </a:t>
            </a:r>
            <a:r>
              <a:rPr lang="el-GR" sz="1800" dirty="0" smtClean="0">
                <a:solidFill>
                  <a:schemeClr val="tx1">
                    <a:lumMod val="95000"/>
                    <a:lumOff val="5000"/>
                  </a:schemeClr>
                </a:solidFill>
              </a:rPr>
              <a:t>Μια πρώιμη μορφή του σημερινού Παγκόσμιου Οργανισμού Ηνωμένων Εθνών και της Κοινωνίας των Εθνών παλιότερα αποτελούν οι αμφικτιονίες στην αρχαία Ελλάδα. Οι αμφικτιονίες ήταν η πρώτη προσπάθεια που έγινε για να ρυθμιστούν οι σχέσεις μεταξύ των λαών.</a:t>
            </a:r>
            <a:endParaRPr lang="el-GR" sz="1800" dirty="0">
              <a:solidFill>
                <a:schemeClr val="tx1">
                  <a:lumMod val="95000"/>
                  <a:lumOff val="5000"/>
                </a:schemeClr>
              </a:solidFill>
            </a:endParaRPr>
          </a:p>
        </p:txBody>
      </p:sp>
      <p:pic>
        <p:nvPicPr>
          <p:cNvPr id="4" name="3 - Εικόνα" descr="images (2).jpg"/>
          <p:cNvPicPr>
            <a:picLocks noChangeAspect="1"/>
          </p:cNvPicPr>
          <p:nvPr/>
        </p:nvPicPr>
        <p:blipFill>
          <a:blip r:embed="rId2"/>
          <a:stretch>
            <a:fillRect/>
          </a:stretch>
        </p:blipFill>
        <p:spPr>
          <a:xfrm>
            <a:off x="2285984" y="2928934"/>
            <a:ext cx="4429156" cy="3000396"/>
          </a:xfrm>
          <a:prstGeom prst="roundRect">
            <a:avLst/>
          </a:prstGeom>
          <a:ln>
            <a:noFill/>
          </a:ln>
          <a:effectLst>
            <a:softEdge rad="112500"/>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 Εικόνα" descr="εθελοντες.jpeg"/>
          <p:cNvPicPr>
            <a:picLocks noChangeAspect="1"/>
          </p:cNvPicPr>
          <p:nvPr/>
        </p:nvPicPr>
        <p:blipFill>
          <a:blip r:embed="rId2"/>
          <a:stretch>
            <a:fillRect/>
          </a:stretch>
        </p:blipFill>
        <p:spPr>
          <a:xfrm>
            <a:off x="1357290" y="3429000"/>
            <a:ext cx="6357982" cy="307183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dirty="0" smtClean="0"/>
              <a:t>                               ΟΡΓΑΝΩΣΗ</a:t>
            </a:r>
            <a:br>
              <a:rPr lang="el-GR" dirty="0" smtClean="0"/>
            </a:br>
            <a:endParaRPr lang="el-GR" dirty="0"/>
          </a:p>
        </p:txBody>
      </p:sp>
      <p:sp>
        <p:nvSpPr>
          <p:cNvPr id="3" name="2 - Θέση περιεχομένου"/>
          <p:cNvSpPr>
            <a:spLocks noGrp="1"/>
          </p:cNvSpPr>
          <p:nvPr>
            <p:ph idx="1"/>
          </p:nvPr>
        </p:nvSpPr>
        <p:spPr/>
        <p:txBody>
          <a:bodyPr>
            <a:normAutofit/>
          </a:bodyPr>
          <a:lstStyle/>
          <a:p>
            <a:pPr>
              <a:buNone/>
            </a:pPr>
            <a:r>
              <a:rPr lang="en-US" sz="1800" dirty="0" smtClean="0"/>
              <a:t>      </a:t>
            </a:r>
            <a:r>
              <a:rPr lang="el-GR" sz="1800" dirty="0" smtClean="0"/>
              <a:t>Ο εθελοντισμός έτσι όπως αναδύεται, ιδιαίτερα στις χώρες της Ευρώπης, οριοθετεί  τον τρίτο πυλώνα της οικονομίας παρέχοντας υλικά αγαθά και υπηρεσίες που αδυνατούν να προσφέρουν το κράτος και η ελεύθερη αγορά.   Παρόλα αυτά το εθελοντικό κίνημα αντιμετωπίζεται ακόμη με δυσπιστία και υποκρισία από πολλούς. Υπάρχουν αρκετές ελλείψεις στην προώθηση κοινωφελών στόχων και έλλειψη στην παροχή ενημέρωσης ώστε να σχεδιαστεί μία δημόσια πολιτική γύρω από θέματα κοινωνικής </a:t>
            </a:r>
          </a:p>
          <a:p>
            <a:endParaRPr lang="el-GR" sz="1800" dirty="0" smtClean="0"/>
          </a:p>
          <a:p>
            <a:endParaRPr lang="el-GR" sz="1800" dirty="0" smtClean="0"/>
          </a:p>
          <a:p>
            <a:pPr>
              <a:buNone/>
            </a:pPr>
            <a:endParaRPr lang="el-GR" dirty="0"/>
          </a:p>
        </p:txBody>
      </p:sp>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VOLUNTEERISM.jpeg"/>
          <p:cNvPicPr>
            <a:picLocks noChangeAspect="1"/>
          </p:cNvPicPr>
          <p:nvPr/>
        </p:nvPicPr>
        <p:blipFill>
          <a:blip r:embed="rId2"/>
          <a:stretch>
            <a:fillRect/>
          </a:stretch>
        </p:blipFill>
        <p:spPr>
          <a:xfrm>
            <a:off x="1643042" y="714356"/>
            <a:ext cx="5929354" cy="5214967"/>
          </a:xfrm>
          <a:prstGeom prst="rect">
            <a:avLst/>
          </a:prstGeom>
          <a:effectLst>
            <a:softEdge rad="317500"/>
          </a:effectLst>
        </p:spPr>
      </p:pic>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406</TotalTime>
  <Words>356</Words>
  <Application>Microsoft Office PowerPoint</Application>
  <PresentationFormat>Προβολή στην οθόνη (4:3)</PresentationFormat>
  <Paragraphs>27</Paragraphs>
  <Slides>8</Slides>
  <Notes>2</Notes>
  <HiddenSlides>0</HiddenSlides>
  <MMClips>1</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Διαστημικό</vt:lpstr>
      <vt:lpstr>            Μια ελπιδα στη ζωη μασ</vt:lpstr>
      <vt:lpstr>Διαφάνεια 2</vt:lpstr>
      <vt:lpstr>             τι είναι ο εθελοντισμος</vt:lpstr>
      <vt:lpstr>                               ΣΚΟΠΟΣ (αναγκαιΟτητα)  </vt:lpstr>
      <vt:lpstr>                                ΙΣΤΟΡΙΑ </vt:lpstr>
      <vt:lpstr>Διαφάνεια 6</vt:lpstr>
      <vt:lpstr>                                 ΟΡΓΑΝΩΣΗ </vt:lpstr>
      <vt:lpstr>Διαφάνεια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ΕΘΕΛΟΝΤΙΣΜΟΣ: μία ελπίδα στην ζωή μας</dc:title>
  <dc:creator>user</dc:creator>
  <cp:lastModifiedBy>user</cp:lastModifiedBy>
  <cp:revision>48</cp:revision>
  <dcterms:created xsi:type="dcterms:W3CDTF">2013-11-06T08:00:48Z</dcterms:created>
  <dcterms:modified xsi:type="dcterms:W3CDTF">2014-01-15T09:09:54Z</dcterms:modified>
</cp:coreProperties>
</file>