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9"/>
  </p:notesMasterIdLst>
  <p:sldIdLst>
    <p:sldId id="269" r:id="rId2"/>
    <p:sldId id="256" r:id="rId3"/>
    <p:sldId id="266" r:id="rId4"/>
    <p:sldId id="272" r:id="rId5"/>
    <p:sldId id="273" r:id="rId6"/>
    <p:sldId id="257" r:id="rId7"/>
    <p:sldId id="258" r:id="rId8"/>
    <p:sldId id="259" r:id="rId9"/>
    <p:sldId id="260" r:id="rId10"/>
    <p:sldId id="267" r:id="rId11"/>
    <p:sldId id="261" r:id="rId12"/>
    <p:sldId id="268" r:id="rId13"/>
    <p:sldId id="274" r:id="rId14"/>
    <p:sldId id="271" r:id="rId15"/>
    <p:sldId id="276" r:id="rId16"/>
    <p:sldId id="277" r:id="rId17"/>
    <p:sldId id="278" r:id="rId18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our User Name" initials="YU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430" autoAdjust="0"/>
  </p:normalViewPr>
  <p:slideViewPr>
    <p:cSldViewPr>
      <p:cViewPr varScale="1">
        <p:scale>
          <a:sx n="47" d="100"/>
          <a:sy n="47" d="100"/>
        </p:scale>
        <p:origin x="-4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112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2106" y="-9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2-13T11:11:00.171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0946A4-28F0-404E-B4D4-F86AECC1C9C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l-GR"/>
        </a:p>
      </dgm:t>
    </dgm:pt>
    <dgm:pt modelId="{D5B9F97F-AA22-4785-8592-807E031FA755}">
      <dgm:prSet/>
      <dgm:spPr/>
      <dgm:t>
        <a:bodyPr/>
        <a:lstStyle/>
        <a:p>
          <a:pPr rtl="0"/>
          <a:r>
            <a:rPr lang="el-GR" dirty="0" smtClean="0"/>
            <a:t>Δημιουργία  3 ομάδων</a:t>
          </a:r>
          <a:endParaRPr lang="el-GR" dirty="0"/>
        </a:p>
      </dgm:t>
    </dgm:pt>
    <dgm:pt modelId="{54178670-C94E-41EA-8057-CDB5ED7A440B}" type="parTrans" cxnId="{D4149048-81D5-462C-BB87-286338A63F1B}">
      <dgm:prSet/>
      <dgm:spPr/>
      <dgm:t>
        <a:bodyPr/>
        <a:lstStyle/>
        <a:p>
          <a:endParaRPr lang="el-GR"/>
        </a:p>
      </dgm:t>
    </dgm:pt>
    <dgm:pt modelId="{CA562AB0-1649-475B-A021-1ACE5B150116}" type="sibTrans" cxnId="{D4149048-81D5-462C-BB87-286338A63F1B}">
      <dgm:prSet/>
      <dgm:spPr/>
      <dgm:t>
        <a:bodyPr/>
        <a:lstStyle/>
        <a:p>
          <a:endParaRPr lang="el-GR" dirty="0"/>
        </a:p>
      </dgm:t>
    </dgm:pt>
    <dgm:pt modelId="{7B2072B4-EE9A-4178-9ABA-2974216DE02B}">
      <dgm:prSet/>
      <dgm:spPr/>
      <dgm:t>
        <a:bodyPr/>
        <a:lstStyle/>
        <a:p>
          <a:pPr rtl="0"/>
          <a:r>
            <a:rPr lang="el-GR" dirty="0" smtClean="0"/>
            <a:t>Ανάγνωση  από τη κάθε μια ομάδα ενός βιβλίου </a:t>
          </a:r>
          <a:endParaRPr lang="el-GR" dirty="0"/>
        </a:p>
      </dgm:t>
    </dgm:pt>
    <dgm:pt modelId="{405CCA02-AEB2-456C-82EB-964F98A729D4}" type="parTrans" cxnId="{F35347D6-43E0-4884-8C25-01E8097F135F}">
      <dgm:prSet/>
      <dgm:spPr/>
      <dgm:t>
        <a:bodyPr/>
        <a:lstStyle/>
        <a:p>
          <a:endParaRPr lang="el-GR"/>
        </a:p>
      </dgm:t>
    </dgm:pt>
    <dgm:pt modelId="{646FA55C-88D7-4529-AAA3-F08203F0B275}" type="sibTrans" cxnId="{F35347D6-43E0-4884-8C25-01E8097F135F}">
      <dgm:prSet/>
      <dgm:spPr/>
      <dgm:t>
        <a:bodyPr/>
        <a:lstStyle/>
        <a:p>
          <a:endParaRPr lang="el-GR" dirty="0"/>
        </a:p>
      </dgm:t>
    </dgm:pt>
    <dgm:pt modelId="{0D528605-5008-494C-BAD6-51045767A17A}">
      <dgm:prSet/>
      <dgm:spPr/>
      <dgm:t>
        <a:bodyPr/>
        <a:lstStyle/>
        <a:p>
          <a:pPr rtl="0"/>
          <a:r>
            <a:rPr lang="el-GR" dirty="0" smtClean="0"/>
            <a:t>Επεξεργασία φύλλων εργασίας   </a:t>
          </a:r>
          <a:endParaRPr lang="el-GR" dirty="0"/>
        </a:p>
      </dgm:t>
    </dgm:pt>
    <dgm:pt modelId="{C4C08E21-F2BB-41C5-8F99-620D7E73BA96}" type="parTrans" cxnId="{EC277CA3-C547-443E-9245-774E2B1E34CA}">
      <dgm:prSet/>
      <dgm:spPr/>
      <dgm:t>
        <a:bodyPr/>
        <a:lstStyle/>
        <a:p>
          <a:endParaRPr lang="el-GR"/>
        </a:p>
      </dgm:t>
    </dgm:pt>
    <dgm:pt modelId="{F4835AD9-AE48-436D-800E-FBD18E63900D}" type="sibTrans" cxnId="{EC277CA3-C547-443E-9245-774E2B1E34CA}">
      <dgm:prSet/>
      <dgm:spPr/>
      <dgm:t>
        <a:bodyPr/>
        <a:lstStyle/>
        <a:p>
          <a:endParaRPr lang="el-GR" dirty="0"/>
        </a:p>
      </dgm:t>
    </dgm:pt>
    <dgm:pt modelId="{989FB02C-50BB-46D1-9C5E-27D4597D2005}" type="pres">
      <dgm:prSet presAssocID="{6D0946A4-28F0-404E-B4D4-F86AECC1C9C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FB4BFA9-37E3-4E8A-BE1E-883871ADECC0}" type="pres">
      <dgm:prSet presAssocID="{D5B9F97F-AA22-4785-8592-807E031FA75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E7DD52C-4A9C-4165-AE22-1EDE7549FED3}" type="pres">
      <dgm:prSet presAssocID="{CA562AB0-1649-475B-A021-1ACE5B150116}" presName="sibTrans" presStyleLbl="sibTrans2D1" presStyleIdx="0" presStyleCnt="3"/>
      <dgm:spPr/>
      <dgm:t>
        <a:bodyPr/>
        <a:lstStyle/>
        <a:p>
          <a:endParaRPr lang="el-GR"/>
        </a:p>
      </dgm:t>
    </dgm:pt>
    <dgm:pt modelId="{A02C2541-CA8B-42E9-9255-E95C7B7158E4}" type="pres">
      <dgm:prSet presAssocID="{CA562AB0-1649-475B-A021-1ACE5B150116}" presName="connectorText" presStyleLbl="sibTrans2D1" presStyleIdx="0" presStyleCnt="3"/>
      <dgm:spPr/>
      <dgm:t>
        <a:bodyPr/>
        <a:lstStyle/>
        <a:p>
          <a:endParaRPr lang="el-GR"/>
        </a:p>
      </dgm:t>
    </dgm:pt>
    <dgm:pt modelId="{EE6E697F-55C9-4067-8637-6C2BFAA55516}" type="pres">
      <dgm:prSet presAssocID="{7B2072B4-EE9A-4178-9ABA-2974216DE02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EBDD90B-950F-4417-9044-A5FD9BD1A8A3}" type="pres">
      <dgm:prSet presAssocID="{646FA55C-88D7-4529-AAA3-F08203F0B275}" presName="sibTrans" presStyleLbl="sibTrans2D1" presStyleIdx="1" presStyleCnt="3"/>
      <dgm:spPr/>
      <dgm:t>
        <a:bodyPr/>
        <a:lstStyle/>
        <a:p>
          <a:endParaRPr lang="el-GR"/>
        </a:p>
      </dgm:t>
    </dgm:pt>
    <dgm:pt modelId="{BE4AEC2C-DCA2-4BA9-804A-D1A3DBFF5FAB}" type="pres">
      <dgm:prSet presAssocID="{646FA55C-88D7-4529-AAA3-F08203F0B275}" presName="connectorText" presStyleLbl="sibTrans2D1" presStyleIdx="1" presStyleCnt="3"/>
      <dgm:spPr/>
      <dgm:t>
        <a:bodyPr/>
        <a:lstStyle/>
        <a:p>
          <a:endParaRPr lang="el-GR"/>
        </a:p>
      </dgm:t>
    </dgm:pt>
    <dgm:pt modelId="{DCCBDE7F-3E7F-4CE6-9193-DFDE19956181}" type="pres">
      <dgm:prSet presAssocID="{0D528605-5008-494C-BAD6-51045767A17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E9B8AE5-5419-4893-B307-4D9D8916D3DB}" type="pres">
      <dgm:prSet presAssocID="{F4835AD9-AE48-436D-800E-FBD18E63900D}" presName="sibTrans" presStyleLbl="sibTrans2D1" presStyleIdx="2" presStyleCnt="3"/>
      <dgm:spPr/>
      <dgm:t>
        <a:bodyPr/>
        <a:lstStyle/>
        <a:p>
          <a:endParaRPr lang="el-GR"/>
        </a:p>
      </dgm:t>
    </dgm:pt>
    <dgm:pt modelId="{61427219-1B95-427E-A6CD-C4128AF37DAA}" type="pres">
      <dgm:prSet presAssocID="{F4835AD9-AE48-436D-800E-FBD18E63900D}" presName="connectorText" presStyleLbl="sibTrans2D1" presStyleIdx="2" presStyleCnt="3"/>
      <dgm:spPr/>
      <dgm:t>
        <a:bodyPr/>
        <a:lstStyle/>
        <a:p>
          <a:endParaRPr lang="el-GR"/>
        </a:p>
      </dgm:t>
    </dgm:pt>
  </dgm:ptLst>
  <dgm:cxnLst>
    <dgm:cxn modelId="{06231D95-9114-46DD-BA9E-FC6FF8568531}" type="presOf" srcId="{646FA55C-88D7-4529-AAA3-F08203F0B275}" destId="{BE4AEC2C-DCA2-4BA9-804A-D1A3DBFF5FAB}" srcOrd="1" destOrd="0" presId="urn:microsoft.com/office/officeart/2005/8/layout/cycle2"/>
    <dgm:cxn modelId="{7B914A1E-D969-4A81-A205-D052C5C0058D}" type="presOf" srcId="{D5B9F97F-AA22-4785-8592-807E031FA755}" destId="{FFB4BFA9-37E3-4E8A-BE1E-883871ADECC0}" srcOrd="0" destOrd="0" presId="urn:microsoft.com/office/officeart/2005/8/layout/cycle2"/>
    <dgm:cxn modelId="{BB486D32-C4C3-4C7B-86AE-F3E0BC106572}" type="presOf" srcId="{CA562AB0-1649-475B-A021-1ACE5B150116}" destId="{A02C2541-CA8B-42E9-9255-E95C7B7158E4}" srcOrd="1" destOrd="0" presId="urn:microsoft.com/office/officeart/2005/8/layout/cycle2"/>
    <dgm:cxn modelId="{349D1CCF-71D2-4C81-86ED-BCAB26A96018}" type="presOf" srcId="{6D0946A4-28F0-404E-B4D4-F86AECC1C9C1}" destId="{989FB02C-50BB-46D1-9C5E-27D4597D2005}" srcOrd="0" destOrd="0" presId="urn:microsoft.com/office/officeart/2005/8/layout/cycle2"/>
    <dgm:cxn modelId="{73FB2E01-D4C4-415A-B2C3-711CE8D81002}" type="presOf" srcId="{646FA55C-88D7-4529-AAA3-F08203F0B275}" destId="{5EBDD90B-950F-4417-9044-A5FD9BD1A8A3}" srcOrd="0" destOrd="0" presId="urn:microsoft.com/office/officeart/2005/8/layout/cycle2"/>
    <dgm:cxn modelId="{F35347D6-43E0-4884-8C25-01E8097F135F}" srcId="{6D0946A4-28F0-404E-B4D4-F86AECC1C9C1}" destId="{7B2072B4-EE9A-4178-9ABA-2974216DE02B}" srcOrd="1" destOrd="0" parTransId="{405CCA02-AEB2-456C-82EB-964F98A729D4}" sibTransId="{646FA55C-88D7-4529-AAA3-F08203F0B275}"/>
    <dgm:cxn modelId="{3F98BE19-D6E4-4EA0-AEA8-9733F273846D}" type="presOf" srcId="{F4835AD9-AE48-436D-800E-FBD18E63900D}" destId="{61427219-1B95-427E-A6CD-C4128AF37DAA}" srcOrd="1" destOrd="0" presId="urn:microsoft.com/office/officeart/2005/8/layout/cycle2"/>
    <dgm:cxn modelId="{EB4E7894-498D-4818-A0B3-1A738E10CF3B}" type="presOf" srcId="{0D528605-5008-494C-BAD6-51045767A17A}" destId="{DCCBDE7F-3E7F-4CE6-9193-DFDE19956181}" srcOrd="0" destOrd="0" presId="urn:microsoft.com/office/officeart/2005/8/layout/cycle2"/>
    <dgm:cxn modelId="{41606522-DCF8-4E93-9B38-7F8A50FC68E7}" type="presOf" srcId="{F4835AD9-AE48-436D-800E-FBD18E63900D}" destId="{1E9B8AE5-5419-4893-B307-4D9D8916D3DB}" srcOrd="0" destOrd="0" presId="urn:microsoft.com/office/officeart/2005/8/layout/cycle2"/>
    <dgm:cxn modelId="{EC277CA3-C547-443E-9245-774E2B1E34CA}" srcId="{6D0946A4-28F0-404E-B4D4-F86AECC1C9C1}" destId="{0D528605-5008-494C-BAD6-51045767A17A}" srcOrd="2" destOrd="0" parTransId="{C4C08E21-F2BB-41C5-8F99-620D7E73BA96}" sibTransId="{F4835AD9-AE48-436D-800E-FBD18E63900D}"/>
    <dgm:cxn modelId="{D4149048-81D5-462C-BB87-286338A63F1B}" srcId="{6D0946A4-28F0-404E-B4D4-F86AECC1C9C1}" destId="{D5B9F97F-AA22-4785-8592-807E031FA755}" srcOrd="0" destOrd="0" parTransId="{54178670-C94E-41EA-8057-CDB5ED7A440B}" sibTransId="{CA562AB0-1649-475B-A021-1ACE5B150116}"/>
    <dgm:cxn modelId="{79C4B465-C343-4083-9DB6-ABBC51CB7FCC}" type="presOf" srcId="{7B2072B4-EE9A-4178-9ABA-2974216DE02B}" destId="{EE6E697F-55C9-4067-8637-6C2BFAA55516}" srcOrd="0" destOrd="0" presId="urn:microsoft.com/office/officeart/2005/8/layout/cycle2"/>
    <dgm:cxn modelId="{73EFAA03-2452-4AAF-A276-031FBC1A977F}" type="presOf" srcId="{CA562AB0-1649-475B-A021-1ACE5B150116}" destId="{2E7DD52C-4A9C-4165-AE22-1EDE7549FED3}" srcOrd="0" destOrd="0" presId="urn:microsoft.com/office/officeart/2005/8/layout/cycle2"/>
    <dgm:cxn modelId="{F5C91590-CC27-4B85-9CB8-9C076311F7C5}" type="presParOf" srcId="{989FB02C-50BB-46D1-9C5E-27D4597D2005}" destId="{FFB4BFA9-37E3-4E8A-BE1E-883871ADECC0}" srcOrd="0" destOrd="0" presId="urn:microsoft.com/office/officeart/2005/8/layout/cycle2"/>
    <dgm:cxn modelId="{0B2881B3-8F7F-42F8-88EB-FBA2190398E1}" type="presParOf" srcId="{989FB02C-50BB-46D1-9C5E-27D4597D2005}" destId="{2E7DD52C-4A9C-4165-AE22-1EDE7549FED3}" srcOrd="1" destOrd="0" presId="urn:microsoft.com/office/officeart/2005/8/layout/cycle2"/>
    <dgm:cxn modelId="{C9FA8352-3530-4B20-AD93-7F5B94672C0F}" type="presParOf" srcId="{2E7DD52C-4A9C-4165-AE22-1EDE7549FED3}" destId="{A02C2541-CA8B-42E9-9255-E95C7B7158E4}" srcOrd="0" destOrd="0" presId="urn:microsoft.com/office/officeart/2005/8/layout/cycle2"/>
    <dgm:cxn modelId="{7300939E-CA19-499A-905B-B5418A7B8490}" type="presParOf" srcId="{989FB02C-50BB-46D1-9C5E-27D4597D2005}" destId="{EE6E697F-55C9-4067-8637-6C2BFAA55516}" srcOrd="2" destOrd="0" presId="urn:microsoft.com/office/officeart/2005/8/layout/cycle2"/>
    <dgm:cxn modelId="{0559C688-5EA6-4D09-A0DE-230F89ACB24D}" type="presParOf" srcId="{989FB02C-50BB-46D1-9C5E-27D4597D2005}" destId="{5EBDD90B-950F-4417-9044-A5FD9BD1A8A3}" srcOrd="3" destOrd="0" presId="urn:microsoft.com/office/officeart/2005/8/layout/cycle2"/>
    <dgm:cxn modelId="{3816F985-672C-48CD-9446-1E3CE52A95A4}" type="presParOf" srcId="{5EBDD90B-950F-4417-9044-A5FD9BD1A8A3}" destId="{BE4AEC2C-DCA2-4BA9-804A-D1A3DBFF5FAB}" srcOrd="0" destOrd="0" presId="urn:microsoft.com/office/officeart/2005/8/layout/cycle2"/>
    <dgm:cxn modelId="{FBB180F2-F3F7-4A11-988D-2706F1BB75EB}" type="presParOf" srcId="{989FB02C-50BB-46D1-9C5E-27D4597D2005}" destId="{DCCBDE7F-3E7F-4CE6-9193-DFDE19956181}" srcOrd="4" destOrd="0" presId="urn:microsoft.com/office/officeart/2005/8/layout/cycle2"/>
    <dgm:cxn modelId="{B7557F3B-0695-4F38-ACD9-FD57E7B0457F}" type="presParOf" srcId="{989FB02C-50BB-46D1-9C5E-27D4597D2005}" destId="{1E9B8AE5-5419-4893-B307-4D9D8916D3DB}" srcOrd="5" destOrd="0" presId="urn:microsoft.com/office/officeart/2005/8/layout/cycle2"/>
    <dgm:cxn modelId="{0B8D2215-D422-4C11-880E-4D1EEFEAB414}" type="presParOf" srcId="{1E9B8AE5-5419-4893-B307-4D9D8916D3DB}" destId="{61427219-1B95-427E-A6CD-C4128AF37DA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B4BFA9-37E3-4E8A-BE1E-883871ADECC0}">
      <dsp:nvSpPr>
        <dsp:cNvPr id="0" name=""/>
        <dsp:cNvSpPr/>
      </dsp:nvSpPr>
      <dsp:spPr>
        <a:xfrm>
          <a:off x="3175508" y="643"/>
          <a:ext cx="1878583" cy="18785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Δημιουργία  3 ομάδων</a:t>
          </a:r>
          <a:endParaRPr lang="el-GR" sz="1700" kern="1200" dirty="0"/>
        </a:p>
      </dsp:txBody>
      <dsp:txXfrm>
        <a:off x="3175508" y="643"/>
        <a:ext cx="1878583" cy="1878583"/>
      </dsp:txXfrm>
    </dsp:sp>
    <dsp:sp modelId="{2E7DD52C-4A9C-4165-AE22-1EDE7549FED3}">
      <dsp:nvSpPr>
        <dsp:cNvPr id="0" name=""/>
        <dsp:cNvSpPr/>
      </dsp:nvSpPr>
      <dsp:spPr>
        <a:xfrm rot="3600000">
          <a:off x="4563184" y="1833269"/>
          <a:ext cx="500818" cy="6340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400" kern="1200" dirty="0"/>
        </a:p>
      </dsp:txBody>
      <dsp:txXfrm rot="3600000">
        <a:off x="4563184" y="1833269"/>
        <a:ext cx="500818" cy="634021"/>
      </dsp:txXfrm>
    </dsp:sp>
    <dsp:sp modelId="{EE6E697F-55C9-4067-8637-6C2BFAA55516}">
      <dsp:nvSpPr>
        <dsp:cNvPr id="0" name=""/>
        <dsp:cNvSpPr/>
      </dsp:nvSpPr>
      <dsp:spPr>
        <a:xfrm>
          <a:off x="4587269" y="2445885"/>
          <a:ext cx="1878583" cy="18785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Ανάγνωση  από τη κάθε μια ομάδα ενός βιβλίου </a:t>
          </a:r>
          <a:endParaRPr lang="el-GR" sz="1700" kern="1200" dirty="0"/>
        </a:p>
      </dsp:txBody>
      <dsp:txXfrm>
        <a:off x="4587269" y="2445885"/>
        <a:ext cx="1878583" cy="1878583"/>
      </dsp:txXfrm>
    </dsp:sp>
    <dsp:sp modelId="{5EBDD90B-950F-4417-9044-A5FD9BD1A8A3}">
      <dsp:nvSpPr>
        <dsp:cNvPr id="0" name=""/>
        <dsp:cNvSpPr/>
      </dsp:nvSpPr>
      <dsp:spPr>
        <a:xfrm rot="10800000">
          <a:off x="3878565" y="3068166"/>
          <a:ext cx="500818" cy="6340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400" kern="1200" dirty="0"/>
        </a:p>
      </dsp:txBody>
      <dsp:txXfrm rot="10800000">
        <a:off x="3878565" y="3068166"/>
        <a:ext cx="500818" cy="634021"/>
      </dsp:txXfrm>
    </dsp:sp>
    <dsp:sp modelId="{DCCBDE7F-3E7F-4CE6-9193-DFDE19956181}">
      <dsp:nvSpPr>
        <dsp:cNvPr id="0" name=""/>
        <dsp:cNvSpPr/>
      </dsp:nvSpPr>
      <dsp:spPr>
        <a:xfrm>
          <a:off x="1763746" y="2445885"/>
          <a:ext cx="1878583" cy="18785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Επεξεργασία φύλλων εργασίας   </a:t>
          </a:r>
          <a:endParaRPr lang="el-GR" sz="1700" kern="1200" dirty="0"/>
        </a:p>
      </dsp:txBody>
      <dsp:txXfrm>
        <a:off x="1763746" y="2445885"/>
        <a:ext cx="1878583" cy="1878583"/>
      </dsp:txXfrm>
    </dsp:sp>
    <dsp:sp modelId="{1E9B8AE5-5419-4893-B307-4D9D8916D3DB}">
      <dsp:nvSpPr>
        <dsp:cNvPr id="0" name=""/>
        <dsp:cNvSpPr/>
      </dsp:nvSpPr>
      <dsp:spPr>
        <a:xfrm rot="18000000">
          <a:off x="3151423" y="1857820"/>
          <a:ext cx="500818" cy="6340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400" kern="1200" dirty="0"/>
        </a:p>
      </dsp:txBody>
      <dsp:txXfrm rot="18000000">
        <a:off x="3151423" y="1857820"/>
        <a:ext cx="500818" cy="6340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4A35D-8547-464F-85E4-952585D223E2}" type="datetimeFigureOut">
              <a:rPr lang="el-GR" smtClean="0"/>
              <a:pPr/>
              <a:t>9/1/2013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74952-F115-439D-B4FB-A2214BEC85B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74952-F115-439D-B4FB-A2214BEC85BF}" type="slidenum">
              <a:rPr lang="el-GR" smtClean="0"/>
              <a:pPr/>
              <a:t>2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74952-F115-439D-B4FB-A2214BEC85BF}" type="slidenum">
              <a:rPr lang="el-GR" smtClean="0"/>
              <a:pPr/>
              <a:t>6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264AB5-3BC2-4844-82F6-70369E8DC36F}" type="datetimeFigureOut">
              <a:rPr lang="el-GR" smtClean="0"/>
              <a:pPr/>
              <a:t>9/1/2013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9/1/2013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9/1/2013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9/1/2013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9/1/2013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9/1/2013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264AB5-3BC2-4844-82F6-70369E8DC36F}" type="datetimeFigureOut">
              <a:rPr lang="el-GR" smtClean="0"/>
              <a:pPr/>
              <a:t>9/1/2013</a:t>
            </a:fld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264AB5-3BC2-4844-82F6-70369E8DC36F}" type="datetimeFigureOut">
              <a:rPr lang="el-GR" smtClean="0"/>
              <a:pPr/>
              <a:t>9/1/2013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9/1/2013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9/1/2013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9/1/2013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264AB5-3BC2-4844-82F6-70369E8DC36F}" type="datetimeFigureOut">
              <a:rPr lang="el-GR" smtClean="0"/>
              <a:pPr/>
              <a:t>9/1/2013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comments" Target="../comments/commen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ΚΕΙΜΕΝΑ ΝΕΟΕΛΛΗΝΙΚΗΣ ΛΟΓΟΤΕΧΝΙΑΣ Α ΛΥΚΕΙΟΥ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14400" y="1700808"/>
            <a:ext cx="8229600" cy="4709160"/>
          </a:xfrm>
        </p:spPr>
        <p:txBody>
          <a:bodyPr/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ΓΕΛ ΟΙΧΑΛΙΑΣ</a:t>
            </a:r>
          </a:p>
          <a:p>
            <a:r>
              <a:rPr lang="el-GR" dirty="0" smtClean="0"/>
              <a:t>ΔΙΔΑΣΚΑΛΙΑ ΛΟΓΟΤΕΧΝΙΚΩΝ ΚΕΙΜΕΝΩΝ ΜΕ  ΤΗ ΜΕΘΟΔΟ </a:t>
            </a:r>
            <a:r>
              <a:rPr lang="en-US" dirty="0" smtClean="0"/>
              <a:t>PROJECT</a:t>
            </a:r>
            <a:r>
              <a:rPr lang="el-GR" dirty="0" smtClean="0"/>
              <a:t>.</a:t>
            </a:r>
          </a:p>
          <a:p>
            <a:r>
              <a:rPr lang="el-GR" dirty="0" smtClean="0"/>
              <a:t>Δημιουργήθηκαν  οι  3  ομάδες και η κάθε μια δημιούργησε ένα  σενάριο με συγκεκριμένο τίτλο και θεματική.</a:t>
            </a:r>
          </a:p>
          <a:p>
            <a:pPr algn="just"/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     Γραμμένου Ευαγγελία φιλόλογος</a:t>
            </a:r>
            <a:endParaRPr lang="el-GR" dirty="0"/>
          </a:p>
        </p:txBody>
      </p:sp>
    </p:spTree>
  </p:cSld>
  <p:clrMapOvr>
    <a:masterClrMapping/>
  </p:clrMapOvr>
  <p:transition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Μονογονεϊκή οικογένεια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Στα κείμενα «πατέρα στο σπίτι» και «τα ρέστα», διαπιστώσαμε ότι ο πατέρας απουσίαζε απ’ τη ζωή της οικογένειας και του ήρωα αγοριού. Η ψυχοσύνθεση των παιδιών διαμορφώθηκε χωρίς το πατρικό πρότυπο.</a:t>
            </a:r>
          </a:p>
          <a:p>
            <a:pPr>
              <a:buNone/>
            </a:pPr>
            <a:r>
              <a:rPr lang="el-GR" dirty="0" smtClean="0"/>
              <a:t>« δεν έχουμε πατέρα στο σπίτι» διατυμπανίζει ο μικρός ήρωας του Παπαδιαμάντη</a:t>
            </a:r>
            <a:r>
              <a:rPr lang="en-US" dirty="0" smtClean="0"/>
              <a:t> </a:t>
            </a:r>
            <a:r>
              <a:rPr lang="el-GR" dirty="0" smtClean="0"/>
              <a:t>προκαλώντας τον οίκτο των γειτόνων.</a:t>
            </a:r>
          </a:p>
          <a:p>
            <a:endParaRPr lang="el-GR" dirty="0"/>
          </a:p>
        </p:txBody>
      </p:sp>
    </p:spTree>
  </p:cSld>
  <p:clrMapOvr>
    <a:masterClrMapping/>
  </p:clrMapOvr>
  <p:transition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4387169" y="-1570745"/>
            <a:ext cx="586803" cy="4681637"/>
          </a:xfrm>
        </p:spPr>
        <p:txBody>
          <a:bodyPr/>
          <a:lstStyle/>
          <a:p>
            <a:r>
              <a:rPr lang="el-GR" dirty="0" smtClean="0"/>
              <a:t>«Τα ρέστα» Ταχτσής</a:t>
            </a:r>
            <a:endParaRPr lang="el-GR" dirty="0"/>
          </a:p>
        </p:txBody>
      </p:sp>
      <p:sp>
        <p:nvSpPr>
          <p:cNvPr id="6" name="5 - Θέση εικόνας"/>
          <p:cNvSpPr>
            <a:spLocks noGrp="1"/>
          </p:cNvSpPr>
          <p:nvPr>
            <p:ph type="pic" idx="1"/>
          </p:nvPr>
        </p:nvSpPr>
        <p:spPr/>
      </p:sp>
      <p:sp>
        <p:nvSpPr>
          <p:cNvPr id="9" name="8 - Υπότιτλος"/>
          <p:cNvSpPr>
            <a:spLocks noGrp="1"/>
          </p:cNvSpPr>
          <p:nvPr>
            <p:ph type="body" sz="half" idx="2"/>
          </p:nvPr>
        </p:nvSpPr>
        <p:spPr>
          <a:xfrm>
            <a:off x="6088443" y="980728"/>
            <a:ext cx="2590800" cy="4810069"/>
          </a:xfrm>
        </p:spPr>
        <p:txBody>
          <a:bodyPr>
            <a:noAutofit/>
          </a:bodyPr>
          <a:lstStyle/>
          <a:p>
            <a:pPr algn="just"/>
            <a:r>
              <a:rPr lang="el-GR" sz="2400" dirty="0" smtClean="0"/>
              <a:t> Ο αφηγητής – ήρωας μικρό παιδί δεμένο με τη μητέρα του (ελλείψει πατρός), εξαρτάται  απ’ τις ψυχολογικές μεταπτώσεις της μητέρας του. Τα ρέστα κλεμμένα  απ’ τον μπακάλη,  ή χαμένα , τον στοιχειώνουν …</a:t>
            </a:r>
          </a:p>
        </p:txBody>
      </p:sp>
      <p:pic>
        <p:nvPicPr>
          <p:cNvPr id="4" name="Picture 2" descr="C:\Documents and Settings\Litsa\Επιφάνεια εργασίας\ta res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924944"/>
            <a:ext cx="2880320" cy="204801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«γυναίκα πάσχουσα»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pic>
        <p:nvPicPr>
          <p:cNvPr id="1026" name="Picture 2" descr="C:\Documents and Settings\Litsa\Επιφάνεια εργασίας\υποταγή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933056"/>
            <a:ext cx="3672407" cy="292494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 flipH="1">
            <a:off x="5301787" y="3824485"/>
            <a:ext cx="864096" cy="4681637"/>
          </a:xfrm>
        </p:spPr>
        <p:txBody>
          <a:bodyPr/>
          <a:lstStyle/>
          <a:p>
            <a:r>
              <a:rPr lang="el-GR" dirty="0" smtClean="0"/>
              <a:t>Γυναίκες  στολίδι  και βάρος</a:t>
            </a:r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/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2636912"/>
            <a:ext cx="2590800" cy="3413890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026" name="Picture 2" descr="C:\Documents and Settings\Litsa\Επιφάνεια εργασίας\προίκ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556792"/>
            <a:ext cx="3943350" cy="387225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ΦΥΛΛΑ ΕΡΓΑΣΙΩΝ: 1</a:t>
            </a:r>
            <a:r>
              <a:rPr lang="el-GR" baseline="30000" dirty="0" smtClean="0"/>
              <a:t>η</a:t>
            </a:r>
            <a:r>
              <a:rPr lang="el-GR" dirty="0" smtClean="0"/>
              <a:t> ομάδα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l-GR" dirty="0" smtClean="0"/>
              <a:t>Περιγράψτε τη ζωή των γυναικών στη δεκαετία 1880 στην Αθήνα και την επαρχία.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Ερευνήστε τη θέση της γυναίκας στη σύγχρονη εποχή: άλλαξε η θέση της ; Γιατί; Εικόνες και παραδείγματα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Ερευνήστε και βρείτε στατιστικά στοιχεία για την κακοποίηση των γυναικών στην Ελλάδα και φτιάξτε γραφήματα με τα αποτελέσματα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Βρείτε μη λογοτεχνικά κείμενα που να περιγράφουν τη γυναίκα στην εποχή που μελετάμε.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ΦΥΛΛΟ ΕΡΓΑΣΙΑΣ 2</a:t>
            </a:r>
            <a:r>
              <a:rPr lang="el-GR" baseline="30000" dirty="0" smtClean="0"/>
              <a:t>η</a:t>
            </a:r>
            <a:r>
              <a:rPr lang="el-GR" dirty="0" smtClean="0"/>
              <a:t> ομάδα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Σε ποια σχολή ανήκουν τα λογοτεχνικά κείμενα που διαβάσατε; Ποια τα χαρακτηριστικά τους</a:t>
            </a:r>
            <a:r>
              <a:rPr lang="el-GR" dirty="0" smtClean="0"/>
              <a:t>;</a:t>
            </a:r>
          </a:p>
          <a:p>
            <a:r>
              <a:rPr lang="el-GR" dirty="0" smtClean="0"/>
              <a:t>Τι σήμαινε πατριαρχική δομή στην οικογένεια;</a:t>
            </a:r>
          </a:p>
          <a:p>
            <a:r>
              <a:rPr lang="el-GR" dirty="0" smtClean="0"/>
              <a:t>Περιγράψτε τις σχέσεις και  φτιάξτε ένα γράφημα που να την αντικατοπτρίζει.</a:t>
            </a:r>
          </a:p>
          <a:p>
            <a:r>
              <a:rPr lang="el-GR" dirty="0" smtClean="0"/>
              <a:t>Τι γνωρίζετε για τον φεμινισμό; Τι προσέφερε στην αλλαγή της δομής της οικογένειας;</a:t>
            </a:r>
          </a:p>
          <a:p>
            <a:r>
              <a:rPr lang="el-GR" dirty="0" smtClean="0"/>
              <a:t>Σχολιάστε τα ονόματα των ηρωίδων και περιγράψτε τη στάση ζωής που κρατούν στη ζωή.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Φύλλο εργασίας 3</a:t>
            </a:r>
            <a:r>
              <a:rPr lang="el-GR" baseline="30000" dirty="0" smtClean="0"/>
              <a:t>η</a:t>
            </a:r>
            <a:r>
              <a:rPr lang="el-GR" dirty="0" smtClean="0"/>
              <a:t> ομάδα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γνωρίζετε για το θεσμό της προίκας στην ελληνική κοινωνία;</a:t>
            </a:r>
          </a:p>
          <a:p>
            <a:r>
              <a:rPr lang="el-GR" dirty="0" smtClean="0"/>
              <a:t>Πώς λειτουργούσε το έθιμο της προίκας στην περιοχή σας; Προικοσύμφωνο, έκθεση προίκας, ευτράπελα…</a:t>
            </a:r>
          </a:p>
          <a:p>
            <a:r>
              <a:rPr lang="el-GR" dirty="0" smtClean="0"/>
              <a:t>Πώς η προίκα λειτουργεί ως καταλύτης στο  ‘ψήλωμα’ του νου της </a:t>
            </a:r>
            <a:r>
              <a:rPr lang="el-GR" dirty="0" err="1" smtClean="0"/>
              <a:t>Χαδούλας</a:t>
            </a:r>
            <a:r>
              <a:rPr lang="el-GR" dirty="0" smtClean="0"/>
              <a:t>;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Δεν υπάρχει πιο δυστυχισμένο απ’ των γυναικών το γένος…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2050" name="Picture 2" descr="C:\Documents and Settings\Litsa\Επιφάνεια εργασίας\γυν πικασο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8813" y="2659062"/>
            <a:ext cx="2885355" cy="32182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Τα φύλα στη λογοτεχν</a:t>
            </a:r>
            <a:r>
              <a:rPr lang="en-US" dirty="0" smtClean="0"/>
              <a:t>I</a:t>
            </a:r>
            <a:r>
              <a:rPr lang="el-GR" dirty="0" smtClean="0"/>
              <a:t>α</a:t>
            </a:r>
            <a:endParaRPr lang="el-GR" dirty="0"/>
          </a:p>
        </p:txBody>
      </p:sp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1752600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«γυναίκα πάσχουσα»</a:t>
            </a:r>
          </a:p>
          <a:p>
            <a:pPr algn="just"/>
            <a:r>
              <a:rPr lang="el-GR" dirty="0" smtClean="0"/>
              <a:t>«πατριαρχική οικογένεια»</a:t>
            </a:r>
          </a:p>
          <a:p>
            <a:pPr algn="just"/>
            <a:r>
              <a:rPr lang="el-GR" dirty="0" smtClean="0"/>
              <a:t>«προίκα: πίκρα ή δώρο»;</a:t>
            </a:r>
            <a:endParaRPr lang="el-GR" dirty="0"/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0" y="2060848"/>
            <a:ext cx="8748464" cy="4797152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l-GR" dirty="0" smtClean="0"/>
              <a:t>Στο 1</a:t>
            </a:r>
            <a:r>
              <a:rPr lang="el-GR" baseline="30000" dirty="0" smtClean="0"/>
              <a:t>ο</a:t>
            </a:r>
            <a:r>
              <a:rPr lang="el-GR" dirty="0" smtClean="0"/>
              <a:t> στάδιο προανάγνωσης  συζητήσαμε μέσα στην τάξη για τα φύλα: σχέσεις, εργασία, διαφορές στη συμπεριφορά και οι γενεσιουργοί παράγοντες αυτών: οικογένεια, εθιμικό πλαίσιο, νομοθεσία, κοινωνικά στερεότυπα.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1556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5400" dirty="0" smtClean="0"/>
              <a:t>Φάσεις του σεναρίου:</a:t>
            </a:r>
            <a:endParaRPr lang="el-GR" sz="5400" dirty="0"/>
          </a:p>
        </p:txBody>
      </p:sp>
    </p:spTree>
  </p:cSld>
  <p:clrMapOvr>
    <a:masterClrMapping/>
  </p:clrMapOvr>
  <p:transition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2η φάση: κυρίως ανάγνωση.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14400" y="2276872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Ανάγνωση στην τάξη μικρών κειμένων με άξονες:</a:t>
            </a:r>
          </a:p>
          <a:p>
            <a:pPr algn="just">
              <a:buNone/>
            </a:pPr>
            <a:r>
              <a:rPr lang="el-GR" dirty="0" smtClean="0"/>
              <a:t>                             πρότυπο πατέρα- αφέντη</a:t>
            </a:r>
          </a:p>
          <a:p>
            <a:pPr algn="just">
              <a:buNone/>
            </a:pPr>
            <a:r>
              <a:rPr lang="el-GR" dirty="0" smtClean="0"/>
              <a:t>                             εγκατάλειψη παιδιών </a:t>
            </a:r>
          </a:p>
          <a:p>
            <a:pPr algn="just">
              <a:buNone/>
            </a:pPr>
            <a:r>
              <a:rPr lang="el-GR" dirty="0" smtClean="0"/>
              <a:t>                             μονογονεϊκή οικογένεια</a:t>
            </a:r>
          </a:p>
          <a:p>
            <a:pPr algn="just">
              <a:buNone/>
            </a:pPr>
            <a:r>
              <a:rPr lang="el-GR" dirty="0" smtClean="0"/>
              <a:t>                             ο εξουθενωτικός θεσμός της προίκας</a:t>
            </a:r>
          </a:p>
          <a:p>
            <a:pPr algn="just">
              <a:buNone/>
            </a:pPr>
            <a:r>
              <a:rPr lang="el-GR" dirty="0" smtClean="0"/>
              <a:t>                             πλέγμα οικογενειακών σχέσεων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     </a:t>
            </a:r>
          </a:p>
          <a:p>
            <a:pPr>
              <a:buNone/>
            </a:pPr>
            <a:r>
              <a:rPr lang="el-GR" dirty="0" smtClean="0"/>
              <a:t>                 </a:t>
            </a:r>
          </a:p>
          <a:p>
            <a:pPr>
              <a:buNone/>
            </a:pPr>
            <a:r>
              <a:rPr lang="el-GR" dirty="0" smtClean="0"/>
              <a:t>                           </a:t>
            </a:r>
          </a:p>
          <a:p>
            <a:pPr>
              <a:buNone/>
            </a:pPr>
            <a:r>
              <a:rPr lang="el-GR" dirty="0" smtClean="0"/>
              <a:t>                 </a:t>
            </a:r>
          </a:p>
        </p:txBody>
      </p:sp>
      <p:sp>
        <p:nvSpPr>
          <p:cNvPr id="19" name="18 - Έλλειψη"/>
          <p:cNvSpPr/>
          <p:nvPr/>
        </p:nvSpPr>
        <p:spPr>
          <a:xfrm>
            <a:off x="3131840" y="5013176"/>
            <a:ext cx="3816424" cy="914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ΓΥΝΑΙΚΑ</a:t>
            </a:r>
            <a:endParaRPr lang="el-GR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>
            <a:off x="1907704" y="5013176"/>
            <a:ext cx="86409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 flipH="1">
            <a:off x="7020272" y="4869160"/>
            <a:ext cx="57606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flipH="1">
            <a:off x="2987824" y="6093296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>
            <a:off x="6444208" y="6093296"/>
            <a:ext cx="100811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επόμενο βήμα: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ομάδα: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«γυναίκα πάσχουσα»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κείμενα τα οποία μελέτησαν οι μαθητές αυτής της ομάδας ήταν:</a:t>
            </a:r>
          </a:p>
          <a:p>
            <a:r>
              <a:rPr lang="el-GR" dirty="0" smtClean="0"/>
              <a:t>«η φόνισσα» </a:t>
            </a:r>
          </a:p>
          <a:p>
            <a:r>
              <a:rPr lang="el-GR" dirty="0" smtClean="0"/>
              <a:t>«Νοζούντ Αλι’»</a:t>
            </a:r>
          </a:p>
          <a:p>
            <a:r>
              <a:rPr lang="el-GR" dirty="0" smtClean="0"/>
              <a:t>«Ερωτόκριτος»</a:t>
            </a:r>
            <a:endParaRPr lang="el-GR" dirty="0"/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848074"/>
            <a:ext cx="2530624" cy="115699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/>
              <a:t>:</a:t>
            </a:r>
            <a:br>
              <a:rPr lang="el-GR" dirty="0" smtClean="0"/>
            </a:br>
            <a:r>
              <a:rPr lang="el-GR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8229600" cy="3212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4800" dirty="0" smtClean="0"/>
              <a:t>2η ομάδα</a:t>
            </a:r>
          </a:p>
          <a:p>
            <a:pPr>
              <a:buNone/>
            </a:pPr>
            <a:r>
              <a:rPr lang="el-GR" dirty="0" smtClean="0"/>
              <a:t>« πατριαρχική οικογένεια»</a:t>
            </a:r>
          </a:p>
          <a:p>
            <a:pPr>
              <a:buNone/>
            </a:pPr>
            <a:r>
              <a:rPr lang="el-GR" dirty="0" smtClean="0"/>
              <a:t>Τα κείμενα που μελέτησαν οι μαθητές ήταν:</a:t>
            </a:r>
          </a:p>
          <a:p>
            <a:pPr>
              <a:buNone/>
            </a:pPr>
            <a:r>
              <a:rPr lang="el-GR" dirty="0" smtClean="0"/>
              <a:t>« Ερωφίλη»</a:t>
            </a:r>
          </a:p>
          <a:p>
            <a:pPr>
              <a:buNone/>
            </a:pPr>
            <a:r>
              <a:rPr lang="el-GR" dirty="0" smtClean="0"/>
              <a:t>«του νεκρού αδερφού»</a:t>
            </a:r>
          </a:p>
          <a:p>
            <a:pPr>
              <a:buNone/>
            </a:pPr>
            <a:r>
              <a:rPr lang="el-GR" dirty="0" smtClean="0"/>
              <a:t>«Στέλλα Βιολλάντη»</a:t>
            </a:r>
            <a:endParaRPr lang="el-GR" dirty="0"/>
          </a:p>
        </p:txBody>
      </p:sp>
      <p:pic>
        <p:nvPicPr>
          <p:cNvPr id="4" name="3 - Εικόνα" descr="famil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1" y="3429002"/>
            <a:ext cx="4286251" cy="29432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5"/>
            <a:ext cx="6255488" cy="2996951"/>
          </a:xfrm>
        </p:spPr>
        <p:txBody>
          <a:bodyPr>
            <a:normAutofit/>
          </a:bodyPr>
          <a:lstStyle/>
          <a:p>
            <a:r>
              <a:rPr lang="el-GR" dirty="0" smtClean="0"/>
              <a:t>3η ομάδα</a:t>
            </a:r>
            <a:br>
              <a:rPr lang="el-GR" dirty="0" smtClean="0"/>
            </a:br>
            <a:r>
              <a:rPr lang="el-GR" dirty="0" smtClean="0"/>
              <a:t>«προίκα: πίκρα ή δώρο»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4005064"/>
            <a:ext cx="6255488" cy="2852936"/>
          </a:xfrm>
        </p:spPr>
        <p:txBody>
          <a:bodyPr>
            <a:normAutofit/>
          </a:bodyPr>
          <a:lstStyle/>
          <a:p>
            <a:r>
              <a:rPr lang="el-GR" dirty="0" smtClean="0"/>
              <a:t>Τα κείμενα στην ομάδα ήταν: </a:t>
            </a:r>
          </a:p>
          <a:p>
            <a:r>
              <a:rPr lang="el-GR" dirty="0" smtClean="0"/>
              <a:t>« η τιμή και το χρήμα»</a:t>
            </a:r>
          </a:p>
          <a:p>
            <a:r>
              <a:rPr lang="el-GR" dirty="0" smtClean="0"/>
              <a:t>Νοζούντ Άλι»</a:t>
            </a:r>
          </a:p>
          <a:p>
            <a:r>
              <a:rPr lang="el-GR" dirty="0" smtClean="0"/>
              <a:t>«η προίκα»</a:t>
            </a:r>
          </a:p>
          <a:p>
            <a:r>
              <a:rPr lang="el-GR" dirty="0" smtClean="0"/>
              <a:t>‘</a:t>
            </a:r>
          </a:p>
          <a:p>
            <a:r>
              <a:rPr lang="el-GR" dirty="0" smtClean="0"/>
              <a:t>Κοινός θεματικός άξονας εδώ είναι η  προίκα και πως επηρεάζει τη ζωή των γυναικών και μερικές φορές καταστροφικά .</a:t>
            </a:r>
            <a:endParaRPr lang="el-GR" dirty="0"/>
          </a:p>
        </p:txBody>
      </p:sp>
      <p:pic>
        <p:nvPicPr>
          <p:cNvPr id="2050" name="Picture 2" descr="C:\Documents and Settings\Litsa\Επιφάνεια εργασίας\προίκα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789040"/>
            <a:ext cx="2286000" cy="15621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Κι αν έξω είναι άνοιξη,  βαρύς χειμώνας  στην καρδιά τους!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Ερωφίλη</a:t>
            </a:r>
          </a:p>
          <a:p>
            <a:r>
              <a:rPr lang="el-GR" dirty="0" smtClean="0"/>
              <a:t>Αρετούσα</a:t>
            </a:r>
          </a:p>
          <a:p>
            <a:r>
              <a:rPr lang="el-GR" dirty="0" smtClean="0"/>
              <a:t>Στέλλα</a:t>
            </a:r>
          </a:p>
          <a:p>
            <a:r>
              <a:rPr lang="el-GR" dirty="0" smtClean="0"/>
              <a:t>Ρήνη</a:t>
            </a:r>
          </a:p>
          <a:p>
            <a:r>
              <a:rPr lang="el-GR" dirty="0" smtClean="0"/>
              <a:t>γριά- χαδούλα</a:t>
            </a:r>
          </a:p>
          <a:p>
            <a:r>
              <a:rPr lang="el-GR" dirty="0" smtClean="0"/>
              <a:t>Νοζούντ  Άλι</a:t>
            </a:r>
          </a:p>
          <a:p>
            <a:r>
              <a:rPr lang="el-GR" dirty="0" smtClean="0"/>
              <a:t>Γιαννούλα</a:t>
            </a:r>
          </a:p>
          <a:p>
            <a:endParaRPr lang="el-GR" dirty="0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4427986" y="332656"/>
            <a:ext cx="18473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el-GR" dirty="0"/>
          </a:p>
        </p:txBody>
      </p:sp>
      <p:pic>
        <p:nvPicPr>
          <p:cNvPr id="1026" name="Picture 2" descr="C:\Documents and Settings\Litsa\Επιφάνεια εργασίας\αρετούσα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636912"/>
            <a:ext cx="3312368" cy="292797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1052</TotalTime>
  <Words>570</Words>
  <Application>Microsoft Office PowerPoint</Application>
  <PresentationFormat>Προβολή στην οθόνη (4:3)</PresentationFormat>
  <Paragraphs>82</Paragraphs>
  <Slides>17</Slides>
  <Notes>2</Notes>
  <HiddenSlides>1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Αστικό</vt:lpstr>
      <vt:lpstr>ΚΕΙΜΕΝΑ ΝΕΟΕΛΛΗΝΙΚΗΣ ΛΟΓΟΤΕΧΝΙΑΣ Α ΛΥΚΕΙΟΥ</vt:lpstr>
      <vt:lpstr>Τα φύλα στη λογοτεχνIα</vt:lpstr>
      <vt:lpstr>Στο 1ο στάδιο προανάγνωσης  συζητήσαμε μέσα στην τάξη για τα φύλα: σχέσεις, εργασία, διαφορές στη συμπεριφορά και οι γενεσιουργοί παράγοντες αυτών: οικογένεια, εθιμικό πλαίσιο, νομοθεσία, κοινωνικά στερεότυπα. </vt:lpstr>
      <vt:lpstr>  2η φάση: κυρίως ανάγνωση.   </vt:lpstr>
      <vt:lpstr>  επόμενο βήμα:   </vt:lpstr>
      <vt:lpstr>1η ομάδα: «γυναίκα πάσχουσα» </vt:lpstr>
      <vt:lpstr>: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3η ομάδα «προίκα: πίκρα ή δώρο» </vt:lpstr>
      <vt:lpstr>Κι αν έξω είναι άνοιξη,  βαρύς χειμώνας  στην καρδιά τους!</vt:lpstr>
      <vt:lpstr>Μονογονεϊκή οικογένεια</vt:lpstr>
      <vt:lpstr>«Τα ρέστα» Ταχτσής</vt:lpstr>
      <vt:lpstr> «γυναίκα πάσχουσα»</vt:lpstr>
      <vt:lpstr>Γυναίκες  στολίδι  και βάρος</vt:lpstr>
      <vt:lpstr>ΦΥΛΛΑ ΕΡΓΑΣΙΩΝ: 1η ομάδα  </vt:lpstr>
      <vt:lpstr>ΦΥΛΛΟ ΕΡΓΑΣΙΑΣ 2η ομάδα  </vt:lpstr>
      <vt:lpstr>Φύλλο εργασίας 3η ομάδα</vt:lpstr>
      <vt:lpstr>Δεν υπάρχει πιο δυστυχισμένο απ’ των γυναικών το γένος…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φύλα στη λογοτεχνία</dc:title>
  <dc:creator>Your User Name</dc:creator>
  <cp:lastModifiedBy>Your User Name</cp:lastModifiedBy>
  <cp:revision>97</cp:revision>
  <dcterms:created xsi:type="dcterms:W3CDTF">2012-11-27T18:35:25Z</dcterms:created>
  <dcterms:modified xsi:type="dcterms:W3CDTF">2013-01-09T11:21:23Z</dcterms:modified>
</cp:coreProperties>
</file>