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9" r:id="rId2"/>
    <p:sldId id="273" r:id="rId3"/>
    <p:sldId id="260" r:id="rId4"/>
    <p:sldId id="264" r:id="rId5"/>
    <p:sldId id="265" r:id="rId6"/>
    <p:sldId id="266" r:id="rId7"/>
    <p:sldId id="267" r:id="rId8"/>
    <p:sldId id="261" r:id="rId9"/>
    <p:sldId id="262" r:id="rId10"/>
    <p:sldId id="263" r:id="rId11"/>
    <p:sldId id="271" r:id="rId12"/>
    <p:sldId id="272" r:id="rId13"/>
    <p:sldId id="274" r:id="rId14"/>
    <p:sldId id="268" r:id="rId15"/>
    <p:sldId id="269" r:id="rId16"/>
    <p:sldId id="270"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22" autoAdjust="0"/>
    <p:restoredTop sz="94671" autoAdjust="0"/>
  </p:normalViewPr>
  <p:slideViewPr>
    <p:cSldViewPr>
      <p:cViewPr varScale="1">
        <p:scale>
          <a:sx n="70" d="100"/>
          <a:sy n="70" d="100"/>
        </p:scale>
        <p:origin x="-13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493B568E-A4AB-49A8-BBAD-7C91D5BE9E0D}" type="datetimeFigureOut">
              <a:rPr lang="el-GR" smtClean="0"/>
              <a:pPr/>
              <a:t>10/1/2013</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618721E-330E-485D-94AD-EF446B9B1F72}" type="slidenum">
              <a:rPr lang="el-GR" smtClean="0"/>
              <a:pPr/>
              <a:t>‹#›</a:t>
            </a:fld>
            <a:endParaRPr lang="el-GR"/>
          </a:p>
        </p:txBody>
      </p:sp>
    </p:spTree>
  </p:cSld>
  <p:clrMapOvr>
    <a:masterClrMapping/>
  </p:clrMapOvr>
  <p:transition spd="slow">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93B568E-A4AB-49A8-BBAD-7C91D5BE9E0D}" type="datetimeFigureOut">
              <a:rPr lang="el-GR" smtClean="0"/>
              <a:pPr/>
              <a:t>10/1/2013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618721E-330E-485D-94AD-EF446B9B1F72}" type="slidenum">
              <a:rPr lang="el-GR" smtClean="0"/>
              <a:pPr/>
              <a:t>‹#›</a:t>
            </a:fld>
            <a:endParaRPr lang="el-GR"/>
          </a:p>
        </p:txBody>
      </p:sp>
    </p:spTree>
  </p:cSld>
  <p:clrMapOvr>
    <a:masterClrMapping/>
  </p:clrMapOvr>
  <p:transition spd="slow">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93B568E-A4AB-49A8-BBAD-7C91D5BE9E0D}" type="datetimeFigureOut">
              <a:rPr lang="el-GR" smtClean="0"/>
              <a:pPr/>
              <a:t>10/1/2013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618721E-330E-485D-94AD-EF446B9B1F72}" type="slidenum">
              <a:rPr lang="el-GR" smtClean="0"/>
              <a:pPr/>
              <a:t>‹#›</a:t>
            </a:fld>
            <a:endParaRPr lang="el-GR"/>
          </a:p>
        </p:txBody>
      </p:sp>
    </p:spTree>
  </p:cSld>
  <p:clrMapOvr>
    <a:masterClrMapping/>
  </p:clrMapOvr>
  <p:transition spd="slow">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493B568E-A4AB-49A8-BBAD-7C91D5BE9E0D}" type="datetimeFigureOut">
              <a:rPr lang="el-GR" smtClean="0"/>
              <a:pPr/>
              <a:t>10/1/2013</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9618721E-330E-485D-94AD-EF446B9B1F72}" type="slidenum">
              <a:rPr lang="el-GR" smtClean="0"/>
              <a:pPr/>
              <a:t>‹#›</a:t>
            </a:fld>
            <a:endParaRPr lang="el-GR"/>
          </a:p>
        </p:txBody>
      </p:sp>
    </p:spTree>
  </p:cSld>
  <p:clrMapOvr>
    <a:masterClrMapping/>
  </p:clrMapOvr>
  <p:transition spd="slow">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 Θέση ημερομηνίας"/>
          <p:cNvSpPr>
            <a:spLocks noGrp="1"/>
          </p:cNvSpPr>
          <p:nvPr>
            <p:ph type="dt" sz="half" idx="10"/>
          </p:nvPr>
        </p:nvSpPr>
        <p:spPr>
          <a:xfrm>
            <a:off x="6955632" y="6477000"/>
            <a:ext cx="2133600" cy="304800"/>
          </a:xfrm>
        </p:spPr>
        <p:txBody>
          <a:bodyPr/>
          <a:lstStyle/>
          <a:p>
            <a:fld id="{493B568E-A4AB-49A8-BBAD-7C91D5BE9E0D}" type="datetimeFigureOut">
              <a:rPr lang="el-GR" smtClean="0"/>
              <a:pPr/>
              <a:t>10/1/2013</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9618721E-330E-485D-94AD-EF446B9B1F72}" type="slidenum">
              <a:rPr lang="el-GR" smtClean="0"/>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masterClrMapping/>
  </p:clrMapOvr>
  <p:transition spd="slow">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493B568E-A4AB-49A8-BBAD-7C91D5BE9E0D}" type="datetimeFigureOut">
              <a:rPr lang="el-GR" smtClean="0"/>
              <a:pPr/>
              <a:t>10/1/2013</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9618721E-330E-485D-94AD-EF446B9B1F72}" type="slidenum">
              <a:rPr lang="el-GR" smtClean="0"/>
              <a:pPr/>
              <a:t>‹#›</a:t>
            </a:fld>
            <a:endParaRPr lang="el-GR"/>
          </a:p>
        </p:txBody>
      </p:sp>
    </p:spTree>
  </p:cSld>
  <p:clrMapOvr>
    <a:masterClrMapping/>
  </p:clrMapOvr>
  <p:transition spd="slow">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493B568E-A4AB-49A8-BBAD-7C91D5BE9E0D}" type="datetimeFigureOut">
              <a:rPr lang="el-GR" smtClean="0"/>
              <a:pPr/>
              <a:t>10/1/2013</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9618721E-330E-485D-94AD-EF446B9B1F72}" type="slidenum">
              <a:rPr lang="el-GR" smtClean="0"/>
              <a:pPr/>
              <a:t>‹#›</a:t>
            </a:fld>
            <a:endParaRPr lang="el-GR"/>
          </a:p>
        </p:txBody>
      </p:sp>
    </p:spTree>
  </p:cSld>
  <p:clrMapOvr>
    <a:masterClrMapping/>
  </p:clrMapOvr>
  <p:transition spd="slow">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493B568E-A4AB-49A8-BBAD-7C91D5BE9E0D}" type="datetimeFigureOut">
              <a:rPr lang="el-GR" smtClean="0"/>
              <a:pPr/>
              <a:t>10/1/2013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618721E-330E-485D-94AD-EF446B9B1F72}" type="slidenum">
              <a:rPr lang="el-GR" smtClean="0"/>
              <a:pPr/>
              <a:t>‹#›</a:t>
            </a:fld>
            <a:endParaRPr lang="el-GR"/>
          </a:p>
        </p:txBody>
      </p:sp>
    </p:spTree>
  </p:cSld>
  <p:clrMapOvr>
    <a:masterClrMapping/>
  </p:clrMapOvr>
  <p:transition spd="slow">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493B568E-A4AB-49A8-BBAD-7C91D5BE9E0D}" type="datetimeFigureOut">
              <a:rPr lang="el-GR" smtClean="0"/>
              <a:pPr/>
              <a:t>10/1/2013</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9618721E-330E-485D-94AD-EF446B9B1F72}" type="slidenum">
              <a:rPr lang="el-GR" smtClean="0"/>
              <a:pPr/>
              <a:t>‹#›</a:t>
            </a:fld>
            <a:endParaRPr lang="el-GR"/>
          </a:p>
        </p:txBody>
      </p:sp>
    </p:spTree>
  </p:cSld>
  <p:clrMapOvr>
    <a:masterClrMapping/>
  </p:clrMapOvr>
  <p:transition spd="slow">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493B568E-A4AB-49A8-BBAD-7C91D5BE9E0D}" type="datetimeFigureOut">
              <a:rPr lang="el-GR" smtClean="0"/>
              <a:pPr/>
              <a:t>10/1/2013</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9618721E-330E-485D-94AD-EF446B9B1F72}" type="slidenum">
              <a:rPr lang="el-GR" smtClean="0"/>
              <a:pPr/>
              <a:t>‹#›</a:t>
            </a:fld>
            <a:endParaRPr lang="el-GR"/>
          </a:p>
        </p:txBody>
      </p:sp>
    </p:spTree>
  </p:cSld>
  <p:clrMapOvr>
    <a:masterClrMapping/>
  </p:clrMapOvr>
  <p:transition spd="slow">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493B568E-A4AB-49A8-BBAD-7C91D5BE9E0D}" type="datetimeFigureOut">
              <a:rPr lang="el-GR" smtClean="0"/>
              <a:pPr/>
              <a:t>10/1/2013</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9618721E-330E-485D-94AD-EF446B9B1F72}" type="slidenum">
              <a:rPr lang="el-GR" smtClean="0"/>
              <a:pPr/>
              <a:t>‹#›</a:t>
            </a:fld>
            <a:endParaRPr lang="el-GR"/>
          </a:p>
        </p:txBody>
      </p:sp>
    </p:spTree>
  </p:cSld>
  <p:clrMapOvr>
    <a:masterClrMapping/>
  </p:clrMapOvr>
  <p:transition spd="slow">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93B568E-A4AB-49A8-BBAD-7C91D5BE9E0D}" type="datetimeFigureOut">
              <a:rPr lang="el-GR" smtClean="0"/>
              <a:pPr/>
              <a:t>10/1/2013</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618721E-330E-485D-94AD-EF446B9B1F72}"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wheel spokes="3"/>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el.wikipedia.org/w/index.php?title=%CE%9D%CE%AD%CE%B1_%CE%95%CF%83%CF%84%CE%AF%CE%B1&amp;action=edit&amp;redlink=1" TargetMode="External"/><Relationship Id="rId7" Type="http://schemas.openxmlformats.org/officeDocument/2006/relationships/image" Target="../media/image3.jpeg"/><Relationship Id="rId2" Type="http://schemas.openxmlformats.org/officeDocument/2006/relationships/hyperlink" Target="http://el.wikipedia.org/w/index.php?title=%CE%97_%CE%94%CE%B9%CE%AC%CF%80%CE%BB%CE%B1%CF%83%CE%B9%CF%82_%CF%84%CF%89%CE%BD_%CE%A0%CE%B1%CE%AF%CE%B4%CF%89%CE%BD&amp;action=edit&amp;redlink=1" TargetMode="External"/><Relationship Id="rId1" Type="http://schemas.openxmlformats.org/officeDocument/2006/relationships/slideLayout" Target="../slideLayouts/slideLayout4.xml"/><Relationship Id="rId6" Type="http://schemas.openxmlformats.org/officeDocument/2006/relationships/hyperlink" Target="http://el.wikipedia.org/wiki/%CE%9D%CE%AF%CE%BA%CE%BF%CF%82_%CE%9A%CE%B1%CE%B6%CE%B1%CE%BD%CF%84%CE%B6%CE%AC%CE%BA%CE%B7%CF%82" TargetMode="External"/><Relationship Id="rId5" Type="http://schemas.openxmlformats.org/officeDocument/2006/relationships/hyperlink" Target="http://el.wikipedia.org/wiki/%CE%86%CE%B3%CE%B3%CE%B5%CE%BB%CE%BF%CF%82_%CE%A3%CE%B9%CE%BA%CE%B5%CE%BB%CE%B9%CE%B1%CE%BD%CF%8C%CF%82" TargetMode="External"/><Relationship Id="rId4" Type="http://schemas.openxmlformats.org/officeDocument/2006/relationships/hyperlink" Target="http://el.wikipedia.org/wiki/%CE%9A%CF%89%CF%83%CF%84%CE%AE%CF%82_%CE%A0%CE%B1%CE%BB%CE%B1%CE%BC%CE%AC%CF%8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t>ΣΤΕΛΛΑ ΒΙΟΛΑΝΤΗ</a:t>
            </a:r>
            <a:br>
              <a:rPr lang="el-GR" dirty="0" smtClean="0"/>
            </a:br>
            <a:r>
              <a:rPr lang="el-GR" sz="2400" dirty="0" smtClean="0"/>
              <a:t>ΕΡΩΣ ΕΣΤΑΥΡΩΜΕΝΟΣ</a:t>
            </a:r>
            <a:br>
              <a:rPr lang="el-GR" sz="2400" dirty="0" smtClean="0"/>
            </a:br>
            <a:r>
              <a:rPr lang="el-GR" sz="2400" dirty="0" smtClean="0"/>
              <a:t>Γρηγόριος Ξενόπουλος</a:t>
            </a:r>
            <a:endParaRPr lang="el-GR" dirty="0"/>
          </a:p>
        </p:txBody>
      </p:sp>
      <p:sp>
        <p:nvSpPr>
          <p:cNvPr id="3" name="2 - Υπότιτλος"/>
          <p:cNvSpPr>
            <a:spLocks noGrp="1"/>
          </p:cNvSpPr>
          <p:nvPr>
            <p:ph type="subTitle" idx="1"/>
          </p:nvPr>
        </p:nvSpPr>
        <p:spPr/>
        <p:txBody>
          <a:bodyPr>
            <a:normAutofit/>
          </a:bodyPr>
          <a:lstStyle/>
          <a:p>
            <a:endParaRPr lang="el-GR" dirty="0"/>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Documents and Settings\user\Επιφάνεια εργασίας\A2\YE1948_07_PH003_sc.jpg"/>
          <p:cNvPicPr>
            <a:picLocks noGrp="1" noChangeAspect="1" noChangeArrowheads="1"/>
          </p:cNvPicPr>
          <p:nvPr>
            <p:ph sz="half" idx="1"/>
          </p:nvPr>
        </p:nvPicPr>
        <p:blipFill>
          <a:blip r:embed="rId2"/>
          <a:stretch>
            <a:fillRect/>
          </a:stretch>
        </p:blipFill>
        <p:spPr bwMode="auto">
          <a:xfrm>
            <a:off x="457200" y="2385909"/>
            <a:ext cx="4038600" cy="3199019"/>
          </a:xfrm>
          <a:prstGeom prst="rect">
            <a:avLst/>
          </a:prstGeom>
          <a:noFill/>
        </p:spPr>
      </p:pic>
      <p:sp>
        <p:nvSpPr>
          <p:cNvPr id="4" name="3 - Θέση περιεχομένου"/>
          <p:cNvSpPr>
            <a:spLocks noGrp="1"/>
          </p:cNvSpPr>
          <p:nvPr>
            <p:ph sz="half" idx="2"/>
          </p:nvPr>
        </p:nvSpPr>
        <p:spPr/>
        <p:txBody>
          <a:bodyPr>
            <a:normAutofit fontScale="77500" lnSpcReduction="20000"/>
          </a:bodyPr>
          <a:lstStyle/>
          <a:p>
            <a:pPr>
              <a:buNone/>
            </a:pPr>
            <a:r>
              <a:rPr lang="el-GR" dirty="0" smtClean="0"/>
              <a:t>«   Τώρα, παιδάκι μου , αυτό που έβαλες στο νου σου , ναν το βγάλεις , να σε χαρώ ! Τη θυγατέρα μου δε σου τη δίνω , σου το λέω </a:t>
            </a:r>
            <a:r>
              <a:rPr lang="el-GR" dirty="0" err="1" smtClean="0"/>
              <a:t>παστρικά.γιατί</a:t>
            </a:r>
            <a:r>
              <a:rPr lang="el-GR" dirty="0" smtClean="0"/>
              <a:t> η θυγατέρα του Παναγή Βιολάντη  δεν είναι για το γιό του </a:t>
            </a:r>
            <a:r>
              <a:rPr lang="el-GR" dirty="0" err="1" smtClean="0"/>
              <a:t>Ζαμάνου</a:t>
            </a:r>
            <a:r>
              <a:rPr lang="el-GR" dirty="0" smtClean="0"/>
              <a:t>. Χίλια γράμματα να σου γράψει ,χίλια γράμματα να μου στείλεις, όλο το ίδιο το ‘χω … Και κοίταξε να μην επιχειρήσεις πάλι τα ίδια , γιατί , σου είπα ,έχω τρόπο να σε βάλω στη θέση σου…!»</a:t>
            </a:r>
            <a:endParaRPr lang="el-GR" dirty="0"/>
          </a:p>
        </p:txBody>
      </p:sp>
    </p:spTree>
  </p:cSld>
  <p:clrMapOvr>
    <a:masterClrMapping/>
  </p:clrMapOvr>
  <p:transition spd="slow">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half" idx="1"/>
          </p:nvPr>
        </p:nvSpPr>
        <p:spPr/>
        <p:txBody>
          <a:bodyPr>
            <a:normAutofit fontScale="77500" lnSpcReduction="20000"/>
          </a:bodyPr>
          <a:lstStyle/>
          <a:p>
            <a:pPr>
              <a:buNone/>
            </a:pPr>
            <a:r>
              <a:rPr lang="el-GR" dirty="0" smtClean="0"/>
              <a:t>    «Όχι, χίλιες φορές όχι! Ό,τι έκαμα ήταν κακό, το ξέρω· μα το έκαμα τώρα. Του έγραψα ‘είμαι δική σου’, και θα είμαι για πάντα. Ναι, να πέσω στα πόδια του πατέρα μου, και να του φιλήσω τα χέρια, και να του γυρέψω συχώρεση γι’ αυτό που έκαμα, έτσι χωρίς να θέλω, σε μια στιγμή αδυναμίας… Μα να με συγχωρέσει κι εκείνος και να μου δώσει τον Χρηστάκη.. Καλός, κακός, αυτός είναι για μένα τώρα. Ακούστηκα μαζί του και αυτό μου φτάνει.»</a:t>
            </a:r>
            <a:endParaRPr lang="el-GR" dirty="0"/>
          </a:p>
        </p:txBody>
      </p:sp>
      <p:pic>
        <p:nvPicPr>
          <p:cNvPr id="4098" name="Picture 2" descr="C:\Documents and Settings\user\Επιφάνεια εργασίας\A2\ΣτέλλαΒιολάντη.jpg"/>
          <p:cNvPicPr>
            <a:picLocks noGrp="1" noChangeAspect="1" noChangeArrowheads="1"/>
          </p:cNvPicPr>
          <p:nvPr>
            <p:ph sz="half" idx="2"/>
          </p:nvPr>
        </p:nvPicPr>
        <p:blipFill>
          <a:blip r:embed="rId2"/>
          <a:stretch>
            <a:fillRect/>
          </a:stretch>
        </p:blipFill>
        <p:spPr bwMode="auto">
          <a:xfrm>
            <a:off x="4797448" y="1722438"/>
            <a:ext cx="3740104" cy="4525962"/>
          </a:xfrm>
          <a:prstGeom prst="rect">
            <a:avLst/>
          </a:prstGeom>
          <a:noFill/>
        </p:spPr>
      </p:pic>
    </p:spTree>
  </p:cSld>
  <p:clrMapOvr>
    <a:masterClrMapping/>
  </p:clrMapOvr>
  <p:transition spd="slow">
    <p:cover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normAutofit/>
          </a:bodyPr>
          <a:lstStyle/>
          <a:p>
            <a:pPr>
              <a:buNone/>
            </a:pPr>
            <a:r>
              <a:rPr lang="en-US" sz="2000" dirty="0" smtClean="0"/>
              <a:t> </a:t>
            </a:r>
            <a:r>
              <a:rPr lang="el-GR" sz="2400" dirty="0" smtClean="0"/>
              <a:t>«</a:t>
            </a:r>
            <a:r>
              <a:rPr lang="en-US" sz="2400" dirty="0" smtClean="0"/>
              <a:t>  </a:t>
            </a:r>
            <a:r>
              <a:rPr lang="el-GR" sz="2400" dirty="0" smtClean="0"/>
              <a:t>Ο Χρηστάκης ο Ζαμάνος  τα έφτιασε , με τη θυγατέρα του κόντρε – Μαρκότση, την έκλεψε , μάτια μου ,εψές το βράδυ και από εδώ παν οι άλλοι. »</a:t>
            </a:r>
            <a:endParaRPr lang="el-GR" sz="2000" dirty="0"/>
          </a:p>
        </p:txBody>
      </p:sp>
      <p:pic>
        <p:nvPicPr>
          <p:cNvPr id="5122" name="Picture 2" descr="C:\Documents and Settings\user\Επιφάνεια εργασίας\A2\YE1948_07_PH009_sc.jpg"/>
          <p:cNvPicPr>
            <a:picLocks noGrp="1" noChangeAspect="1" noChangeArrowheads="1"/>
          </p:cNvPicPr>
          <p:nvPr>
            <p:ph sz="half" idx="2"/>
          </p:nvPr>
        </p:nvPicPr>
        <p:blipFill>
          <a:blip r:embed="rId2"/>
          <a:stretch>
            <a:fillRect/>
          </a:stretch>
        </p:blipFill>
        <p:spPr bwMode="auto">
          <a:xfrm>
            <a:off x="4648200" y="2355770"/>
            <a:ext cx="4038600" cy="3259297"/>
          </a:xfrm>
          <a:prstGeom prst="rect">
            <a:avLst/>
          </a:prstGeom>
          <a:noFill/>
        </p:spPr>
      </p:pic>
    </p:spTree>
  </p:cSld>
  <p:clrMapOvr>
    <a:masterClrMapping/>
  </p:clrMapOvr>
  <p:transition spd="slow">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6" name="Inhaltsplatzhalter 5"/>
          <p:cNvSpPr>
            <a:spLocks noGrp="1"/>
          </p:cNvSpPr>
          <p:nvPr>
            <p:ph sz="half" idx="1"/>
          </p:nvPr>
        </p:nvSpPr>
        <p:spPr/>
        <p:txBody>
          <a:bodyPr>
            <a:noAutofit/>
          </a:bodyPr>
          <a:lstStyle/>
          <a:p>
            <a:pPr>
              <a:buNone/>
            </a:pPr>
            <a:r>
              <a:rPr lang="el-GR" sz="2400" dirty="0" smtClean="0"/>
              <a:t>«   </a:t>
            </a:r>
            <a:r>
              <a:rPr lang="el-GR" sz="1800" dirty="0" smtClean="0"/>
              <a:t>Τ ’είναι ΄τούτα που μου κάνεις , μωρή ; Τι ντροπές είναι τούτες που μόβαλες στο κουτελό μου ; Τίνος είσαι , μωρή ; Ποιόν ερώτησες να σου πεί τίνος είσαι; Με ποιο δικαίωμα εδόθηκες στον ξένο άνθρωπο ; Ποιος σου είπε πως ορίζεις τον εαυτό σου ; Πώς σου πέρασε από το νού πως μπορείς να δώσεις και το νύχι σου, χωρίς να θέλω εγώ ;  </a:t>
            </a:r>
            <a:r>
              <a:rPr lang="el-GR" sz="2400" dirty="0" smtClean="0"/>
              <a:t> »</a:t>
            </a:r>
            <a:endParaRPr lang="de-DE" sz="2400" dirty="0"/>
          </a:p>
        </p:txBody>
      </p:sp>
      <p:pic>
        <p:nvPicPr>
          <p:cNvPr id="1026" name="Picture 2" descr="C:\Documents and Settings\User\Επιφάνεια εργασίας\stella violanti\YE1948_07_PH004_sc.jpg"/>
          <p:cNvPicPr>
            <a:picLocks noGrp="1" noChangeAspect="1" noChangeArrowheads="1"/>
          </p:cNvPicPr>
          <p:nvPr>
            <p:ph sz="half" idx="2"/>
          </p:nvPr>
        </p:nvPicPr>
        <p:blipFill>
          <a:blip r:embed="rId2"/>
          <a:srcRect/>
          <a:stretch>
            <a:fillRect/>
          </a:stretch>
        </p:blipFill>
        <p:spPr bwMode="auto">
          <a:xfrm>
            <a:off x="4782506" y="1722438"/>
            <a:ext cx="3769988" cy="4525962"/>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ΠΑΤΡΙΑΡΧΙΚΗ </a:t>
            </a:r>
            <a:r>
              <a:rPr lang="el-GR" dirty="0" smtClean="0"/>
              <a:t>ΟΙΚΟΓΕΝΕΙΑ</a:t>
            </a:r>
            <a:endParaRPr lang="el-GR" dirty="0"/>
          </a:p>
        </p:txBody>
      </p:sp>
      <p:sp>
        <p:nvSpPr>
          <p:cNvPr id="6" name="5 - Θέση περιεχομένου"/>
          <p:cNvSpPr>
            <a:spLocks noGrp="1"/>
          </p:cNvSpPr>
          <p:nvPr>
            <p:ph idx="1"/>
          </p:nvPr>
        </p:nvSpPr>
        <p:spPr/>
        <p:txBody>
          <a:bodyPr>
            <a:normAutofit fontScale="92500" lnSpcReduction="20000"/>
          </a:bodyPr>
          <a:lstStyle/>
          <a:p>
            <a:r>
              <a:rPr lang="el-GR" dirty="0" smtClean="0"/>
              <a:t>Στα παλαιότερα χρόνια αρχηγός της οικογένειας ήταν ο παππούς και λίγη εξουσία είχε η γιαγιά. Τα παιδιά και οι οικογένειες έμεναν μαζί τους. Όλοι ασχολούνταν με τη γεωργία και την κτηνοτροφία. Τα χρήματα και τις οικονομικές υποθέσεις τις διαχειριζόταν ο παππούς . Αυτός αποφάσιζε πόσα χρήματα έπρεπε να ξοδέψει η οικογένεια. Αν για κάποιο λόγο δεν υπήρχε ο παππούς στην οικογένεια , τότε τον ρόλο τον έπαιρνε η γιαγιά . Στις μέρες μας δεν υπάρχουν πατριαρχικές οικογένειες πια.</a:t>
            </a:r>
            <a:endParaRPr lang="el-GR" dirty="0"/>
          </a:p>
        </p:txBody>
      </p:sp>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ΠΑΤΡΙΑΡΧΙΚΗ ΟΙΚΟΓΕΝΕΙΑ</a:t>
            </a:r>
            <a:br>
              <a:rPr lang="el-GR" dirty="0" smtClean="0"/>
            </a:br>
            <a:r>
              <a:rPr lang="el-GR" dirty="0" smtClean="0"/>
              <a:t>ΣΤΕΛΛΑ ΒΙΟΛΑΝΤΗ</a:t>
            </a:r>
            <a:endParaRPr lang="el-GR" dirty="0"/>
          </a:p>
        </p:txBody>
      </p:sp>
      <p:sp>
        <p:nvSpPr>
          <p:cNvPr id="3" name="2 - Θέση περιεχομένου"/>
          <p:cNvSpPr>
            <a:spLocks noGrp="1"/>
          </p:cNvSpPr>
          <p:nvPr>
            <p:ph sz="half" idx="1"/>
          </p:nvPr>
        </p:nvSpPr>
        <p:spPr/>
        <p:txBody>
          <a:bodyPr>
            <a:normAutofit fontScale="77500" lnSpcReduction="20000"/>
          </a:bodyPr>
          <a:lstStyle/>
          <a:p>
            <a:r>
              <a:rPr lang="el-GR" dirty="0" smtClean="0"/>
              <a:t>Στο κείμενο παρουσιάζεται μία πατριαρχική οικογένεια όπου τον κυρίαρχο ρόλο παίζει ο πατέρας ο οποίος ορίζει τόσο τη Στέλλα όσο και τα υπόλοιπα μέλη της οικογένειας. Τόσο τα παιδιά του όσο και η γυναίκα του υποτάσσονται και υπακούνε σ ‘αυτόν, καθώς δεν μπορούν να εκφράσουν ελεύθερα τις απόψεις τους και τις επιθυμίες τους.</a:t>
            </a:r>
            <a:endParaRPr lang="el-GR" dirty="0"/>
          </a:p>
        </p:txBody>
      </p:sp>
      <p:pic>
        <p:nvPicPr>
          <p:cNvPr id="1026" name="Picture 2" descr="C:\Documents and Settings\user\Επιφάνεια εργασίας\A2\YE1948_07_PH001_sc.jpg"/>
          <p:cNvPicPr>
            <a:picLocks noGrp="1" noChangeAspect="1" noChangeArrowheads="1"/>
          </p:cNvPicPr>
          <p:nvPr>
            <p:ph sz="half" idx="2"/>
          </p:nvPr>
        </p:nvPicPr>
        <p:blipFill>
          <a:blip r:embed="rId2"/>
          <a:stretch>
            <a:fillRect/>
          </a:stretch>
        </p:blipFill>
        <p:spPr bwMode="auto">
          <a:xfrm>
            <a:off x="4648200" y="2500891"/>
            <a:ext cx="4038600" cy="2969056"/>
          </a:xfrm>
          <a:prstGeom prst="rect">
            <a:avLst/>
          </a:prstGeom>
          <a:noFill/>
        </p:spPr>
      </p:pic>
    </p:spTree>
  </p:cSld>
  <p:clrMapOvr>
    <a:masterClrMapping/>
  </p:clrMapOvr>
  <p:transition spd="slow">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Πατριαρχική οικογένεια.</a:t>
            </a:r>
            <a:endParaRPr lang="el-GR" dirty="0"/>
          </a:p>
        </p:txBody>
      </p:sp>
      <p:pic>
        <p:nvPicPr>
          <p:cNvPr id="3074" name="Picture 2" descr="C:\Documents and Settings\user\Επιφάνεια εργασίας\A2\80.JPG"/>
          <p:cNvPicPr>
            <a:picLocks noGrp="1" noChangeAspect="1" noChangeArrowheads="1"/>
          </p:cNvPicPr>
          <p:nvPr>
            <p:ph type="pic" idx="1"/>
          </p:nvPr>
        </p:nvPicPr>
        <p:blipFill>
          <a:blip r:embed="rId2"/>
          <a:srcRect l="7974" r="7974"/>
          <a:stretch>
            <a:fillRect/>
          </a:stretch>
        </p:blipFill>
        <p:spPr bwMode="auto">
          <a:prstGeom prst="rect">
            <a:avLst/>
          </a:prstGeom>
          <a:noFill/>
        </p:spPr>
      </p:pic>
      <p:sp>
        <p:nvSpPr>
          <p:cNvPr id="4" name="3 - Θέση κειμένου"/>
          <p:cNvSpPr>
            <a:spLocks noGrp="1"/>
          </p:cNvSpPr>
          <p:nvPr>
            <p:ph type="body" sz="half" idx="2"/>
          </p:nvPr>
        </p:nvSpPr>
        <p:spPr/>
        <p:txBody>
          <a:bodyPr>
            <a:normAutofit/>
          </a:bodyPr>
          <a:lstStyle/>
          <a:p>
            <a:r>
              <a:rPr lang="el-GR" sz="2800" b="1" i="1" dirty="0" smtClean="0"/>
              <a:t>« Ότι κάνω εγώ, εκείνο κάνουν όλοι!!! »</a:t>
            </a:r>
            <a:endParaRPr lang="el-GR" sz="2800" b="1" i="1" dirty="0"/>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Γενικό Λύκειο Οιχαλίας</a:t>
            </a:r>
            <a:endParaRPr lang="el-GR" dirty="0"/>
          </a:p>
        </p:txBody>
      </p:sp>
      <p:sp>
        <p:nvSpPr>
          <p:cNvPr id="3" name="2 - Θέση περιεχομένου"/>
          <p:cNvSpPr>
            <a:spLocks noGrp="1"/>
          </p:cNvSpPr>
          <p:nvPr>
            <p:ph idx="1"/>
          </p:nvPr>
        </p:nvSpPr>
        <p:spPr/>
        <p:txBody>
          <a:bodyPr>
            <a:normAutofit fontScale="92500" lnSpcReduction="10000"/>
          </a:bodyPr>
          <a:lstStyle/>
          <a:p>
            <a:pPr>
              <a:buNone/>
            </a:pPr>
            <a:r>
              <a:rPr lang="el-GR" b="1" dirty="0" smtClean="0"/>
              <a:t>Σχολικό Έτος 2012-2013  </a:t>
            </a:r>
          </a:p>
          <a:p>
            <a:pPr>
              <a:buNone/>
            </a:pPr>
            <a:r>
              <a:rPr lang="el-GR" b="1" dirty="0" smtClean="0"/>
              <a:t>Λογοτεχνία Α’ Λυκείου </a:t>
            </a:r>
          </a:p>
          <a:p>
            <a:pPr>
              <a:buNone/>
            </a:pPr>
            <a:r>
              <a:rPr lang="el-GR" b="1" dirty="0" smtClean="0"/>
              <a:t>Υπεύθυνη Καθηγήτρια </a:t>
            </a:r>
            <a:r>
              <a:rPr lang="el-GR" dirty="0" smtClean="0"/>
              <a:t>: Λυγούρα Ανδρομάχη </a:t>
            </a:r>
          </a:p>
          <a:p>
            <a:pPr>
              <a:buNone/>
            </a:pPr>
            <a:r>
              <a:rPr lang="el-GR" b="1" dirty="0" smtClean="0"/>
              <a:t>Μαθητές:  </a:t>
            </a:r>
          </a:p>
          <a:p>
            <a:pPr>
              <a:buNone/>
            </a:pPr>
            <a:r>
              <a:rPr lang="el-GR" dirty="0" smtClean="0"/>
              <a:t>Κακάλια Αντιγόνη  </a:t>
            </a:r>
          </a:p>
          <a:p>
            <a:pPr>
              <a:buNone/>
            </a:pPr>
            <a:r>
              <a:rPr lang="el-GR" dirty="0" smtClean="0"/>
              <a:t>Μακρυγιάννη Κωνσταντίνα </a:t>
            </a:r>
          </a:p>
          <a:p>
            <a:pPr>
              <a:buNone/>
            </a:pPr>
            <a:r>
              <a:rPr lang="el-GR" dirty="0" smtClean="0"/>
              <a:t>Μακρυγιάννης Δημήτρης </a:t>
            </a:r>
          </a:p>
          <a:p>
            <a:pPr>
              <a:buNone/>
            </a:pPr>
            <a:r>
              <a:rPr lang="el-GR" dirty="0" smtClean="0"/>
              <a:t>Τσάτσου Ελένη </a:t>
            </a:r>
          </a:p>
          <a:p>
            <a:pPr>
              <a:buNone/>
            </a:pPr>
            <a:r>
              <a:rPr lang="el-GR" dirty="0" smtClean="0"/>
              <a:t>Φίλιου Αθηνά</a:t>
            </a:r>
          </a:p>
        </p:txBody>
      </p:sp>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ΠΕΡΙΛΗΨΗ</a:t>
            </a:r>
            <a:endParaRPr lang="el-GR" dirty="0"/>
          </a:p>
        </p:txBody>
      </p:sp>
      <p:sp>
        <p:nvSpPr>
          <p:cNvPr id="3" name="2 - Θέση περιεχομένου"/>
          <p:cNvSpPr>
            <a:spLocks noGrp="1"/>
          </p:cNvSpPr>
          <p:nvPr>
            <p:ph sz="half" idx="1"/>
          </p:nvPr>
        </p:nvSpPr>
        <p:spPr/>
        <p:txBody>
          <a:bodyPr>
            <a:normAutofit fontScale="62500" lnSpcReduction="20000"/>
          </a:bodyPr>
          <a:lstStyle/>
          <a:p>
            <a:endParaRPr lang="el-GR"/>
          </a:p>
        </p:txBody>
      </p:sp>
      <p:sp>
        <p:nvSpPr>
          <p:cNvPr id="4" name="3 - Θέση περιεχομένου"/>
          <p:cNvSpPr>
            <a:spLocks noGrp="1"/>
          </p:cNvSpPr>
          <p:nvPr>
            <p:ph sz="half" idx="2"/>
          </p:nvPr>
        </p:nvSpPr>
        <p:spPr/>
        <p:txBody>
          <a:bodyPr>
            <a:normAutofit fontScale="62500" lnSpcReduction="20000"/>
          </a:bodyPr>
          <a:lstStyle/>
          <a:p>
            <a:r>
              <a:rPr lang="el-GR" dirty="0"/>
              <a:t>Μια καλοκαιρινή βαρκάδα και μια ερωτική επιστολή ήταν αρκετά για να αποκαλυφτούν τα καλά κρυμμένα από καιρό συναισθήματα που έτρεφαν μεταξύ τους η Στέλλα Βιολάντη </a:t>
            </a:r>
            <a:r>
              <a:rPr lang="el-GR" dirty="0" smtClean="0"/>
              <a:t>και ο </a:t>
            </a:r>
            <a:r>
              <a:rPr lang="el-GR" dirty="0"/>
              <a:t>Χρηστάκης Ζαμάνος. Εκείνη όμορφη, περήφανη, ξεχωριστή προσωπικότητα από πλούσια οικογένεια. Εκείνος, γοητευτικός και περιζήτητος, εργαζόταν στο Αγγλικό τυπογραφείο της περιοχής. Κανείς τους δε σκέφτηκε ότι η αγάπη τους έπρεπε να δοκιμαστεί. "Σ αγαπώ" πάνω σε μια κόλλα χαρτιού, με μια μαργαρίτα στην κόχη δεν μπορούσε να φανταστεί ότι χάραζε την αιώνια καταδίκη της. Μια καταδίκη που την όρισε ο ίδιος ο πατέρας της, ο Παναγής Βιολάντης.</a:t>
            </a:r>
          </a:p>
        </p:txBody>
      </p:sp>
      <p:pic>
        <p:nvPicPr>
          <p:cNvPr id="2050" name="Picture 2" descr="C:\Documents and Settings\user\Επιφάνεια εργασίας\A2\9789603020721.jpg"/>
          <p:cNvPicPr>
            <a:picLocks noChangeAspect="1" noChangeArrowheads="1"/>
          </p:cNvPicPr>
          <p:nvPr/>
        </p:nvPicPr>
        <p:blipFill>
          <a:blip r:embed="rId2"/>
          <a:srcRect/>
          <a:stretch>
            <a:fillRect/>
          </a:stretch>
        </p:blipFill>
        <p:spPr bwMode="auto">
          <a:xfrm>
            <a:off x="500034" y="1643050"/>
            <a:ext cx="4000528" cy="4492557"/>
          </a:xfrm>
          <a:prstGeom prst="rect">
            <a:avLst/>
          </a:prstGeom>
          <a:noFill/>
        </p:spPr>
      </p:pic>
    </p:spTree>
  </p:cSld>
  <p:clrMapOvr>
    <a:masterClrMapping/>
  </p:clrMapOvr>
  <p:transition spd="slow">
    <p:cover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ΓΡΗΓΟΡΙΟΣ ΞΕΝΟΠΟΥΛΟΣ</a:t>
            </a:r>
            <a:endParaRPr lang="el-GR" dirty="0"/>
          </a:p>
        </p:txBody>
      </p:sp>
      <p:sp>
        <p:nvSpPr>
          <p:cNvPr id="3" name="2 - Θέση περιεχομένου"/>
          <p:cNvSpPr>
            <a:spLocks noGrp="1"/>
          </p:cNvSpPr>
          <p:nvPr>
            <p:ph sz="half" idx="1"/>
          </p:nvPr>
        </p:nvSpPr>
        <p:spPr/>
        <p:txBody>
          <a:bodyPr>
            <a:noAutofit/>
          </a:bodyPr>
          <a:lstStyle/>
          <a:p>
            <a:r>
              <a:rPr lang="el-GR" sz="1400" b="1" u="sng" dirty="0" smtClean="0"/>
              <a:t>Ο Γρηγόριος Ξενόπουλος</a:t>
            </a:r>
            <a:r>
              <a:rPr lang="el-GR" sz="1400" b="1" dirty="0" smtClean="0"/>
              <a:t> (9 Δεκεμβρίου 1867 - 14 Ιανουαρίου 1951) ήταν Ζακυνθινός μυθιστοριογράφος, δημοσιογράφος και συγγραφέας θεατρικών έργων. Διετέλεσε αρχισυντάκτης στο θρυλικό πια περιοδικό "</a:t>
            </a:r>
            <a:r>
              <a:rPr lang="el-GR" sz="1400" b="1" dirty="0" smtClean="0">
                <a:hlinkClick r:id="rId2" tooltip="Η Διάπλασις των Παίδων (δεν έχει γραφτεί ακόμα)"/>
              </a:rPr>
              <a:t>Η </a:t>
            </a:r>
            <a:r>
              <a:rPr lang="el-GR" sz="1400" b="1" dirty="0" err="1" smtClean="0">
                <a:hlinkClick r:id="rId2" tooltip="Η Διάπλασις των Παίδων (δεν έχει γραφτεί ακόμα)"/>
              </a:rPr>
              <a:t>Διάπλασις</a:t>
            </a:r>
            <a:r>
              <a:rPr lang="el-GR" sz="1400" b="1" dirty="0" smtClean="0">
                <a:hlinkClick r:id="rId2" tooltip="Η Διάπλασις των Παίδων (δεν έχει γραφτεί ακόμα)"/>
              </a:rPr>
              <a:t> των Παίδων</a:t>
            </a:r>
            <a:r>
              <a:rPr lang="el-GR" sz="1400" b="1" dirty="0" smtClean="0"/>
              <a:t>" κατά την περίοδο 1896 - 1948. Κατά την αρχισυνταξία του Ξενόπουλου στο περιοδικό ήταν και ο βασικός του συντάκτης. Είναι χαρακτηριστική η υπογραφή του </a:t>
            </a:r>
            <a:r>
              <a:rPr lang="en-US" sz="1400" b="1" dirty="0" smtClean="0"/>
              <a:t>&lt;</a:t>
            </a:r>
            <a:r>
              <a:rPr lang="el-GR" sz="1400" b="1" i="1" dirty="0" smtClean="0"/>
              <a:t>Σας ασπάζομαι, Φαίδων</a:t>
            </a:r>
            <a:r>
              <a:rPr lang="en-US" sz="1400" b="1" i="1" dirty="0" smtClean="0"/>
              <a:t>&gt;</a:t>
            </a:r>
            <a:r>
              <a:rPr lang="el-GR" sz="1400" b="1" dirty="0" smtClean="0"/>
              <a:t>, που χρησιμοποιούσε στις επιστολές που υποτίθεται έστελνε στο περιοδικό. Ήταν ο ιδρυτής και εκδότης του περιοδικού </a:t>
            </a:r>
            <a:r>
              <a:rPr lang="el-GR" sz="1400" b="1" i="1" dirty="0" smtClean="0">
                <a:hlinkClick r:id="rId3" tooltip="Νέα Εστία (δεν έχει γραφτεί ακόμα)"/>
              </a:rPr>
              <a:t>Νέα Εστία</a:t>
            </a:r>
            <a:r>
              <a:rPr lang="el-GR" sz="1400" b="1" dirty="0" smtClean="0"/>
              <a:t>, το οποίο εκδίδεται ακόμα και σήμερα. Το 1931 έγινε ακαδημαϊκός. Μαζί με τους  </a:t>
            </a:r>
            <a:r>
              <a:rPr lang="el-GR" sz="1400" b="1" dirty="0" smtClean="0">
                <a:hlinkClick r:id="rId4" tooltip="Κωστής Παλαμάς"/>
              </a:rPr>
              <a:t>Παλαμά</a:t>
            </a:r>
            <a:r>
              <a:rPr lang="el-GR" sz="1400" b="1" dirty="0" smtClean="0"/>
              <a:t>, </a:t>
            </a:r>
            <a:r>
              <a:rPr lang="el-GR" sz="1400" b="1" dirty="0" smtClean="0">
                <a:hlinkClick r:id="rId5" tooltip="Άγγελος Σικελιανός"/>
              </a:rPr>
              <a:t>Σικελιανό</a:t>
            </a:r>
            <a:r>
              <a:rPr lang="el-GR" sz="1400" b="1" dirty="0" smtClean="0"/>
              <a:t> και </a:t>
            </a:r>
            <a:r>
              <a:rPr lang="el-GR" sz="1400" b="1" dirty="0" smtClean="0">
                <a:hlinkClick r:id="rId6" tooltip="Νίκος Καζαντζάκης"/>
              </a:rPr>
              <a:t>Καζαντζάκη</a:t>
            </a:r>
            <a:r>
              <a:rPr lang="el-GR" sz="1400" b="1" dirty="0" smtClean="0"/>
              <a:t> ίδρυσε την </a:t>
            </a:r>
            <a:r>
              <a:rPr lang="el-GR" sz="1400" b="1" i="1" dirty="0" smtClean="0"/>
              <a:t>Εταιρεία Ελλήνων Λογοτεχνών</a:t>
            </a:r>
            <a:r>
              <a:rPr lang="el-GR" sz="1400" b="1" dirty="0" smtClean="0"/>
              <a:t>.</a:t>
            </a:r>
            <a:endParaRPr lang="el-GR" sz="1400" b="1" dirty="0"/>
          </a:p>
        </p:txBody>
      </p:sp>
      <p:sp>
        <p:nvSpPr>
          <p:cNvPr id="4" name="3 - Θέση περιεχομένου"/>
          <p:cNvSpPr>
            <a:spLocks noGrp="1"/>
          </p:cNvSpPr>
          <p:nvPr>
            <p:ph sz="half" idx="2"/>
          </p:nvPr>
        </p:nvSpPr>
        <p:spPr/>
        <p:txBody>
          <a:bodyPr>
            <a:normAutofit/>
          </a:bodyPr>
          <a:lstStyle/>
          <a:p>
            <a:endParaRPr lang="el-GR" dirty="0"/>
          </a:p>
        </p:txBody>
      </p:sp>
      <p:pic>
        <p:nvPicPr>
          <p:cNvPr id="1026" name="Picture 2" descr="C:\Documents and Settings\user\Επιφάνεια εργασίας\A2\ΞΕΝΌΠΟΥΛΟς.JPG"/>
          <p:cNvPicPr>
            <a:picLocks noChangeAspect="1" noChangeArrowheads="1"/>
          </p:cNvPicPr>
          <p:nvPr/>
        </p:nvPicPr>
        <p:blipFill>
          <a:blip r:embed="rId7"/>
          <a:srcRect/>
          <a:stretch>
            <a:fillRect/>
          </a:stretch>
        </p:blipFill>
        <p:spPr bwMode="auto">
          <a:xfrm>
            <a:off x="4643438" y="1643050"/>
            <a:ext cx="4071966" cy="4500594"/>
          </a:xfrm>
          <a:prstGeom prst="rect">
            <a:avLst/>
          </a:prstGeom>
          <a:noFill/>
        </p:spPr>
      </p:pic>
    </p:spTree>
  </p:cSld>
  <p:clrMapOvr>
    <a:masterClrMapping/>
  </p:clrMapOvr>
  <p:transition spd="slow">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ΣΤΕΛΛΑ ΒΙΟΛΑΝΤΗ</a:t>
            </a:r>
            <a:endParaRPr lang="el-GR" dirty="0"/>
          </a:p>
        </p:txBody>
      </p:sp>
      <p:sp>
        <p:nvSpPr>
          <p:cNvPr id="5" name="4 - Θέση περιεχομένου"/>
          <p:cNvSpPr>
            <a:spLocks noGrp="1"/>
          </p:cNvSpPr>
          <p:nvPr>
            <p:ph idx="1"/>
          </p:nvPr>
        </p:nvSpPr>
        <p:spPr/>
        <p:txBody>
          <a:bodyPr>
            <a:normAutofit fontScale="92500" lnSpcReduction="20000"/>
          </a:bodyPr>
          <a:lstStyle/>
          <a:p>
            <a:r>
              <a:rPr lang="el-GR" dirty="0" smtClean="0"/>
              <a:t>Η Στέλλα Βιολάντη παρουσιάζεται δυναμική, θαρραλέα, και τολμηρή επειδή ορθώνει το ανάστημά της στον πατέρα της και δεν υποτάσσεται στους κανόνες της εποχής και της οικογένειας της. Έχει ισχυρή προσωπικότητα, υπερηφάνεια και πείσμα αφού δεν αφήνει τον πατέρα της να την ορίσει τον εαυτό της.  Με σοβαρότητα και αξιοπρέπεια απορρίπτει και περιφρονεί τον πατέρα της, περιμένοντας να αγαπήσει αληθινά και να αγαπηθεί αληθινότερα. Δεν συμβιβάζεται με τις συντηρητικές  αρχές των δικών της, και προτιμά να θυσιαστεί.</a:t>
            </a:r>
            <a:endParaRPr lang="el-GR" dirty="0"/>
          </a:p>
        </p:txBody>
      </p:sp>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ΠΑΝΑΓΗΣ ΒΙΟΛΑΝΤΗΣ(πατέρας)</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Άνθρωπος δεσποτικός και αυταρχικός που θέλει να επιβάλλει την άποψή του σε όλους. οι αρχές του στηρίζονται στην τυφλή υπακοή, στην απόλυτη πειθαρχία των μελών της οικογένειας του. Η πεισματική του συμπεριφορά καθορίζεται από τον πληγωμένο του εγωισμό και από το φόβο μήπως χάσει την κοινωνική του υπόληψη. Μόνη του έγνοια το κύρος και το γόητρό που πηγάζει από τη λαμπρότητα του πλούτου του και από το προσωπείο του αξιοσέβαστου πατριάρχη της μεγαλοαστικής οικογένειας, το κερδισμένο με το φόβο των δικών του, φόβος που έξωθεν παρουσιάζεται ως σεβασμός και αγάπη.</a:t>
            </a:r>
            <a:endParaRPr lang="el-GR" dirty="0"/>
          </a:p>
        </p:txBody>
      </p:sp>
    </p:spTree>
  </p:cSld>
  <p:clrMapOvr>
    <a:masterClrMapping/>
  </p:clrMapOvr>
  <p:transition spd="slow">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ΒΙΟΛΑΝΤΑΙΝΑ(μητέρα)</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Άβουλο ον, χωρίς δική της προσωπικότητα ,συμβιβασμένη, απόλυτα υποταγμένη στη θέληση του άνδρα της. Δέχεται αγόγγυστα την αυταρχική συμπεριφορά του Βιολάντη και υιοθετεί το πατριαρχικό πρότυπο που ορίζει την ύπαρξη τη δική της αλλά και όλης της οικογένειας .Αν και αγαπάει τη Στέλλα δε μπορεί να συνειδητοποιήσει τον ποιοτικά ανώτερο κόσμο της, το ψυχικό και ηθικό της μεγαλείο και να πιστέψει ότι μια γυναίκα μπορεί να αντιταχθεί στο ανδροκρατούμενο πνεύμα της εποχής.</a:t>
            </a:r>
            <a:endParaRPr lang="el-GR" dirty="0"/>
          </a:p>
        </p:txBody>
      </p:sp>
    </p:spTree>
  </p:cSld>
  <p:clrMapOvr>
    <a:masterClrMapping/>
  </p:clrMapOvr>
  <p:transition spd="slow">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Documents and Settings\user\Επιφάνεια εργασίας\A2\YE1948_07_PH004_sc.jpg"/>
          <p:cNvPicPr>
            <a:picLocks noGrp="1" noChangeAspect="1" noChangeArrowheads="1"/>
          </p:cNvPicPr>
          <p:nvPr>
            <p:ph sz="half" idx="1"/>
          </p:nvPr>
        </p:nvPicPr>
        <p:blipFill>
          <a:blip r:embed="rId2"/>
          <a:stretch>
            <a:fillRect/>
          </a:stretch>
        </p:blipFill>
        <p:spPr bwMode="auto">
          <a:xfrm>
            <a:off x="591506" y="1722438"/>
            <a:ext cx="3769988" cy="4525962"/>
          </a:xfrm>
          <a:prstGeom prst="rect">
            <a:avLst/>
          </a:prstGeom>
          <a:noFill/>
        </p:spPr>
      </p:pic>
      <p:sp>
        <p:nvSpPr>
          <p:cNvPr id="4" name="3 - Θέση περιεχομένου"/>
          <p:cNvSpPr>
            <a:spLocks noGrp="1"/>
          </p:cNvSpPr>
          <p:nvPr>
            <p:ph sz="half" idx="2"/>
          </p:nvPr>
        </p:nvSpPr>
        <p:spPr/>
        <p:txBody>
          <a:bodyPr/>
          <a:lstStyle/>
          <a:p>
            <a:pPr>
              <a:buNone/>
            </a:pPr>
            <a:r>
              <a:rPr lang="el-GR" dirty="0" smtClean="0"/>
              <a:t> « Μα δεν μου λες, Στέλλα, πώς τα εφτιάξατε; Έλα, μη ντρέπεσαι. Τελειωμένα πράγματα τώρα. </a:t>
            </a:r>
            <a:r>
              <a:rPr lang="el-GR" u="sng" dirty="0" smtClean="0"/>
              <a:t>Θέλω να τα ξέρω όλα σαν πατέρας</a:t>
            </a:r>
            <a:r>
              <a:rPr lang="el-GR" dirty="0" smtClean="0"/>
              <a:t>… Πες μου, σου έγραψε; »</a:t>
            </a:r>
            <a:endParaRPr lang="el-GR" dirty="0"/>
          </a:p>
        </p:txBody>
      </p:sp>
    </p:spTree>
  </p:cSld>
  <p:clrMapOvr>
    <a:masterClrMapping/>
  </p:clrMapOvr>
  <p:transition spd="slow">
    <p:push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περιεχομένου"/>
          <p:cNvSpPr>
            <a:spLocks noGrp="1"/>
          </p:cNvSpPr>
          <p:nvPr>
            <p:ph sz="half" idx="2"/>
          </p:nvPr>
        </p:nvSpPr>
        <p:spPr/>
        <p:txBody>
          <a:bodyPr>
            <a:normAutofit fontScale="92500" lnSpcReduction="10000"/>
          </a:bodyPr>
          <a:lstStyle/>
          <a:p>
            <a:pPr>
              <a:buNone/>
            </a:pPr>
            <a:r>
              <a:rPr lang="el-GR" dirty="0" smtClean="0"/>
              <a:t>« Καλά σου έκαμε !», είπε η Βιολάνταινα, η οποία ήτο πάντα σύμφωνη με τον άνδρα της και αυστηρή με τα παιδιά της. «Μια και του έδωκες θάρρος να σου γράψει , έπρεπε να δείξεις το γράμμα της μάνας σου. Έτσι πάνε και γράφουνε σ ’ένα ξένο  νέο; Καλά σου έκαμε !»</a:t>
            </a:r>
            <a:endParaRPr lang="el-GR" dirty="0"/>
          </a:p>
        </p:txBody>
      </p:sp>
      <p:pic>
        <p:nvPicPr>
          <p:cNvPr id="1026" name="Picture 2" descr="C:\Documents and Settings\User\Επιφάνεια εργασίας\stella violanti\YE1948_07_PH007_sc.jpg"/>
          <p:cNvPicPr>
            <a:picLocks noGrp="1" noChangeAspect="1" noChangeArrowheads="1"/>
          </p:cNvPicPr>
          <p:nvPr>
            <p:ph sz="half" idx="1"/>
          </p:nvPr>
        </p:nvPicPr>
        <p:blipFill>
          <a:blip r:embed="rId2"/>
          <a:srcRect/>
          <a:stretch>
            <a:fillRect/>
          </a:stretch>
        </p:blipFill>
        <p:spPr bwMode="auto">
          <a:xfrm>
            <a:off x="621001" y="1722438"/>
            <a:ext cx="3710998" cy="4525962"/>
          </a:xfrm>
          <a:prstGeom prst="rect">
            <a:avLst/>
          </a:prstGeom>
          <a:noFill/>
        </p:spPr>
      </p:pic>
    </p:spTree>
  </p:cSld>
  <p:clrMapOvr>
    <a:masterClrMapping/>
  </p:clrMapOvr>
  <p:transition spd="slow">
    <p:pu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34</TotalTime>
  <Words>956</Words>
  <Application>Microsoft Office PowerPoint</Application>
  <PresentationFormat>Προβολή στην οθόνη (4:3)</PresentationFormat>
  <Paragraphs>33</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Ζωντάνια</vt:lpstr>
      <vt:lpstr>ΣΤΕΛΛΑ ΒΙΟΛΑΝΤΗ ΕΡΩΣ ΕΣΤΑΥΡΩΜΕΝΟΣ Γρηγόριος Ξενόπουλος</vt:lpstr>
      <vt:lpstr>Γενικό Λύκειο Οιχαλίας</vt:lpstr>
      <vt:lpstr>ΠΕΡΙΛΗΨΗ</vt:lpstr>
      <vt:lpstr>ΓΡΗΓΟΡΙΟΣ ΞΕΝΟΠΟΥΛΟΣ</vt:lpstr>
      <vt:lpstr>ΣΤΕΛΛΑ ΒΙΟΛΑΝΤΗ</vt:lpstr>
      <vt:lpstr>ΠΑΝΑΓΗΣ ΒΙΟΛΑΝΤΗΣ(πατέρας)</vt:lpstr>
      <vt:lpstr>ΒΙΟΛΑΝΤΑΙΝΑ(μητέρα)</vt:lpstr>
      <vt:lpstr>Διαφάνεια 8</vt:lpstr>
      <vt:lpstr>Διαφάνεια 9</vt:lpstr>
      <vt:lpstr>Διαφάνεια 10</vt:lpstr>
      <vt:lpstr>Διαφάνεια 11</vt:lpstr>
      <vt:lpstr>Διαφάνεια 12</vt:lpstr>
      <vt:lpstr>Διαφάνεια 13</vt:lpstr>
      <vt:lpstr>ΠΑΤΡΙΑΡΧΙΚΗ ΟΙΚΟΓΕΝΕΙΑ</vt:lpstr>
      <vt:lpstr>ΠΑΤΡΙΑΡΧΙΚΗ ΟΙΚΟΓΕΝΕΙΑ ΣΤΕΛΛΑ ΒΙΟΛΑΝΤΗ</vt:lpstr>
      <vt:lpstr>Πατριαρχική οικογένεια.</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ΣΤΕΛΛΑ ΒΙΟΛΑΝΤΗ ΕΡΩΣ ΕΣΤΑΥΡΩΜΕΝΟΣ Γρηγόριος Ξενόπουλος</dc:title>
  <dc:creator>user</dc:creator>
  <cp:lastModifiedBy>user</cp:lastModifiedBy>
  <cp:revision>26</cp:revision>
  <dcterms:created xsi:type="dcterms:W3CDTF">2012-12-03T07:22:59Z</dcterms:created>
  <dcterms:modified xsi:type="dcterms:W3CDTF">2013-01-10T10:42:38Z</dcterms:modified>
</cp:coreProperties>
</file>