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3" r:id="rId5"/>
    <p:sldId id="258" r:id="rId6"/>
    <p:sldId id="259" r:id="rId7"/>
    <p:sldId id="262" r:id="rId8"/>
    <p:sldId id="260"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77595F5-22BB-498C-81E7-71EA35A6021A}" type="datetimeFigureOut">
              <a:rPr lang="el-GR" smtClean="0"/>
              <a:pPr/>
              <a:t>10/1/2013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74789C1-8151-462F-A527-DA1B79BB8EE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595F5-22BB-498C-81E7-71EA35A6021A}" type="datetimeFigureOut">
              <a:rPr lang="el-GR" smtClean="0"/>
              <a:pPr/>
              <a:t>10/1/2013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789C1-8151-462F-A527-DA1B79BB8EE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newsville.be/gr/aposeis/proikas-perierga.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1000108"/>
            <a:ext cx="7772400" cy="1470025"/>
          </a:xfrm>
        </p:spPr>
        <p:txBody>
          <a:bodyPr/>
          <a:lstStyle/>
          <a:p>
            <a:r>
              <a:rPr lang="en-US" i="1" dirty="0" smtClean="0">
                <a:latin typeface="Comic Sans MS" pitchFamily="66" charset="0"/>
              </a:rPr>
              <a:t>H </a:t>
            </a:r>
            <a:r>
              <a:rPr lang="el-GR" i="1" dirty="0" smtClean="0">
                <a:latin typeface="Comic Sans MS" pitchFamily="66" charset="0"/>
              </a:rPr>
              <a:t>ΠΡΟΙΚΑ</a:t>
            </a:r>
            <a:endParaRPr lang="el-GR" i="1" dirty="0">
              <a:latin typeface="Comic Sans MS" pitchFamily="66" charset="0"/>
            </a:endParaRPr>
          </a:p>
        </p:txBody>
      </p:sp>
      <p:sp>
        <p:nvSpPr>
          <p:cNvPr id="3" name="2 - Υπότιτλος"/>
          <p:cNvSpPr>
            <a:spLocks noGrp="1"/>
          </p:cNvSpPr>
          <p:nvPr>
            <p:ph type="subTitle" idx="1"/>
          </p:nvPr>
        </p:nvSpPr>
        <p:spPr>
          <a:xfrm>
            <a:off x="1214414" y="2500306"/>
            <a:ext cx="7143800" cy="3071834"/>
          </a:xfrm>
        </p:spPr>
        <p:txBody>
          <a:bodyPr>
            <a:normAutofit/>
          </a:bodyPr>
          <a:lstStyle/>
          <a:p>
            <a:r>
              <a:rPr lang="el-GR" i="1" dirty="0" smtClean="0">
                <a:solidFill>
                  <a:schemeClr val="tx1"/>
                </a:solidFill>
                <a:latin typeface="Comic Sans MS" pitchFamily="66" charset="0"/>
              </a:rPr>
              <a:t>Χρυσοβαλάντω Μπασιάκα</a:t>
            </a:r>
          </a:p>
          <a:p>
            <a:r>
              <a:rPr lang="el-GR" i="1" dirty="0" smtClean="0">
                <a:solidFill>
                  <a:schemeClr val="tx1"/>
                </a:solidFill>
                <a:latin typeface="Comic Sans MS" pitchFamily="66" charset="0"/>
              </a:rPr>
              <a:t>Βιβή Οικονόμου</a:t>
            </a:r>
          </a:p>
          <a:p>
            <a:r>
              <a:rPr lang="el-GR" i="1" dirty="0" smtClean="0">
                <a:solidFill>
                  <a:schemeClr val="tx1"/>
                </a:solidFill>
                <a:latin typeface="Comic Sans MS" pitchFamily="66" charset="0"/>
              </a:rPr>
              <a:t>Χρήστος Παπαστεφάνου</a:t>
            </a:r>
          </a:p>
          <a:p>
            <a:r>
              <a:rPr lang="el-GR" i="1" dirty="0" smtClean="0">
                <a:solidFill>
                  <a:schemeClr val="tx1"/>
                </a:solidFill>
                <a:latin typeface="Comic Sans MS" pitchFamily="66" charset="0"/>
              </a:rPr>
              <a:t>Θανάσης Ρίζος</a:t>
            </a:r>
            <a:endParaRPr lang="el-GR" i="1" dirty="0">
              <a:solidFill>
                <a:schemeClr val="tx1"/>
              </a:solidFill>
              <a:latin typeface="Comic Sans MS" pitchFamily="66" charset="0"/>
            </a:endParaRP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928670"/>
            <a:ext cx="7772400" cy="1470025"/>
          </a:xfrm>
        </p:spPr>
        <p:txBody>
          <a:bodyPr>
            <a:normAutofit/>
          </a:bodyPr>
          <a:lstStyle/>
          <a:p>
            <a:r>
              <a:rPr lang="el-GR" dirty="0" smtClean="0"/>
              <a:t>Ο Θεσμός της Προίκας στην Αρχαιότητα.</a:t>
            </a:r>
            <a:endParaRPr lang="el-GR" dirty="0"/>
          </a:p>
        </p:txBody>
      </p:sp>
      <p:sp>
        <p:nvSpPr>
          <p:cNvPr id="3" name="2 - Υπότιτλος"/>
          <p:cNvSpPr>
            <a:spLocks noGrp="1"/>
          </p:cNvSpPr>
          <p:nvPr>
            <p:ph type="subTitle" idx="1"/>
          </p:nvPr>
        </p:nvSpPr>
        <p:spPr>
          <a:xfrm>
            <a:off x="1428728" y="2857496"/>
            <a:ext cx="6400800" cy="3286148"/>
          </a:xfrm>
          <a:solidFill>
            <a:schemeClr val="bg1"/>
          </a:solidFill>
        </p:spPr>
        <p:txBody>
          <a:bodyPr>
            <a:normAutofit fontScale="25000" lnSpcReduction="20000"/>
          </a:bodyPr>
          <a:lstStyle/>
          <a:p>
            <a:pPr algn="l"/>
            <a:r>
              <a:rPr lang="el-GR" sz="7200" b="1" i="1" dirty="0">
                <a:solidFill>
                  <a:schemeClr val="tx1">
                    <a:lumMod val="85000"/>
                    <a:lumOff val="15000"/>
                  </a:schemeClr>
                </a:solidFill>
              </a:rPr>
              <a:t>Ο θεσμός της προίκας είναι πανάρχαιος. Για αιώνες ολόκληρους, από τα χρόνια του Όμηρου, εκτός από τα φυσικά προσόντα της νύφης (ομορφιά, εξυπνάδα κλπ) ένας από τους λόγους για ένα γάμο ήταν και η προίκα. Και μια σωστή συμφωνία για την προίκα, ήταν έγγραφη και επιβεβαιώνονταν με </a:t>
            </a:r>
            <a:r>
              <a:rPr lang="el-GR" sz="7200" b="1" i="1" dirty="0" smtClean="0">
                <a:solidFill>
                  <a:schemeClr val="tx1">
                    <a:lumMod val="85000"/>
                    <a:lumOff val="15000"/>
                  </a:schemeClr>
                </a:solidFill>
              </a:rPr>
              <a:t>το</a:t>
            </a:r>
            <a:r>
              <a:rPr lang="en-US" sz="7200" b="1" i="1" dirty="0" smtClean="0">
                <a:solidFill>
                  <a:schemeClr val="tx1">
                    <a:lumMod val="85000"/>
                    <a:lumOff val="15000"/>
                  </a:schemeClr>
                </a:solidFill>
              </a:rPr>
              <a:t> </a:t>
            </a:r>
            <a:r>
              <a:rPr lang="el-GR" sz="7200" b="1" i="1" dirty="0" smtClean="0">
                <a:solidFill>
                  <a:schemeClr val="tx1">
                    <a:lumMod val="85000"/>
                    <a:lumOff val="15000"/>
                  </a:schemeClr>
                </a:solidFill>
              </a:rPr>
              <a:t>λεγόμενο </a:t>
            </a:r>
            <a:r>
              <a:rPr lang="el-GR" sz="7200" b="1" i="1" dirty="0">
                <a:solidFill>
                  <a:schemeClr val="tx1">
                    <a:lumMod val="85000"/>
                    <a:lumOff val="15000"/>
                  </a:schemeClr>
                </a:solidFill>
              </a:rPr>
              <a:t>προικοσύμφωνο. </a:t>
            </a:r>
            <a:endParaRPr lang="en-US" sz="7200" b="1" i="1" dirty="0" smtClean="0">
              <a:solidFill>
                <a:schemeClr val="tx1">
                  <a:lumMod val="85000"/>
                  <a:lumOff val="15000"/>
                </a:schemeClr>
              </a:solidFill>
            </a:endParaRPr>
          </a:p>
          <a:p>
            <a:pPr algn="l"/>
            <a:r>
              <a:rPr lang="el-GR" sz="7200" b="1" i="1" dirty="0" smtClean="0">
                <a:solidFill>
                  <a:schemeClr val="tx1"/>
                </a:solidFill>
              </a:rPr>
              <a:t>Συχνά, μέσα από το περιεχόμενο ενός προικοσύμφωνου, αποτυπώνεται το “πλούσιο” ή το “φτωχό” της Ελληνικής </a:t>
            </a:r>
            <a:r>
              <a:rPr lang="el-GR" sz="7200" b="1" i="1" dirty="0" smtClean="0">
                <a:solidFill>
                  <a:schemeClr val="tx1"/>
                </a:solidFill>
              </a:rPr>
              <a:t>κοινωνίας</a:t>
            </a:r>
            <a:r>
              <a:rPr lang="en-US" sz="7200" b="1" i="1" dirty="0" smtClean="0">
                <a:solidFill>
                  <a:schemeClr val="tx1"/>
                </a:solidFill>
              </a:rPr>
              <a:t>.</a:t>
            </a:r>
            <a:r>
              <a:rPr lang="el-GR" sz="7200" b="1" i="1" dirty="0" smtClean="0">
                <a:solidFill>
                  <a:schemeClr val="tx1"/>
                </a:solidFill>
              </a:rPr>
              <a:t> </a:t>
            </a:r>
            <a:r>
              <a:rPr lang="en-US" sz="7200" b="1" i="1" dirty="0" smtClean="0">
                <a:solidFill>
                  <a:schemeClr val="tx1"/>
                </a:solidFill>
              </a:rPr>
              <a:t>E</a:t>
            </a:r>
            <a:r>
              <a:rPr lang="el-GR" sz="7200" b="1" i="1" dirty="0" smtClean="0">
                <a:solidFill>
                  <a:schemeClr val="tx1"/>
                </a:solidFill>
              </a:rPr>
              <a:t>νώ </a:t>
            </a:r>
            <a:r>
              <a:rPr lang="el-GR" sz="7200" b="1" i="1" dirty="0" smtClean="0">
                <a:solidFill>
                  <a:schemeClr val="tx1"/>
                </a:solidFill>
              </a:rPr>
              <a:t>δεν είναι λίγες η περιπτώσεις που μέσα από ένα προικοσύμφωνο προκύπτουν πράγματα που μας αφήνουν άφωνους ή τουλάχιστον είναι αδιανόητα για την εποχή μας. </a:t>
            </a:r>
            <a:r>
              <a:rPr lang="el-GR" sz="6400" b="1" i="1" dirty="0" smtClean="0">
                <a:solidFill>
                  <a:schemeClr val="tx1"/>
                </a:solidFill>
              </a:rPr>
              <a:t/>
            </a:r>
            <a:br>
              <a:rPr lang="el-GR" sz="6400" b="1" i="1" dirty="0" smtClean="0">
                <a:solidFill>
                  <a:schemeClr val="tx1"/>
                </a:solidFill>
              </a:rPr>
            </a:br>
            <a:endParaRPr lang="el-GR" sz="6400" b="1" i="1" dirty="0">
              <a:solidFill>
                <a:schemeClr val="tx1"/>
              </a:solidFill>
            </a:endParaRPr>
          </a:p>
          <a:p>
            <a:pPr algn="l"/>
            <a:r>
              <a:rPr lang="en-US" sz="6400" b="1" dirty="0" smtClean="0">
                <a:solidFill>
                  <a:schemeClr val="tx1"/>
                </a:solidFill>
              </a:rPr>
              <a:t>http://www.newsville.be/gr/aposeis/proikas-perierga.asp</a:t>
            </a:r>
            <a:endParaRPr lang="el-GR" sz="6400" b="1" dirty="0">
              <a:solidFill>
                <a:schemeClr val="tx1"/>
              </a:solidFill>
            </a:endParaRPr>
          </a:p>
        </p:txBody>
      </p:sp>
    </p:spTree>
  </p:cSld>
  <p:clrMapOvr>
    <a:masterClrMapping/>
  </p:clrMapOvr>
  <p:transition>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4294967295"/>
          </p:nvPr>
        </p:nvSpPr>
        <p:spPr>
          <a:xfrm>
            <a:off x="4572000" y="500042"/>
            <a:ext cx="4286251" cy="5715040"/>
          </a:xfrm>
        </p:spPr>
        <p:txBody>
          <a:bodyPr>
            <a:noAutofit/>
          </a:bodyPr>
          <a:lstStyle/>
          <a:p>
            <a:pPr>
              <a:buNone/>
            </a:pPr>
            <a:r>
              <a:rPr lang="el-GR" sz="1200" b="1" i="1" dirty="0" smtClean="0">
                <a:latin typeface="Comic Sans MS" pitchFamily="66" charset="0"/>
              </a:rPr>
              <a:t>          Οι </a:t>
            </a:r>
            <a:r>
              <a:rPr lang="el-GR" sz="1200" b="1" i="1" dirty="0" smtClean="0">
                <a:latin typeface="Comic Sans MS" pitchFamily="66" charset="0"/>
              </a:rPr>
              <a:t>συνήθεις </a:t>
            </a:r>
            <a:r>
              <a:rPr lang="el-GR" sz="1200" b="1" i="1" dirty="0">
                <a:latin typeface="Comic Sans MS" pitchFamily="66" charset="0"/>
              </a:rPr>
              <a:t>λόγοι που επιβαλλόταν ήταν αρχικά οικονομικοί και στη συνέχεια κοινωνικοί. Πέρα από τα φυσικά προσόντα της νύφης, αιτία γάμου αποτελούσε και η προίκα. Η προίκα ήταν ένα συμβόλαιο γάμου,έγγραφο και ενυπόγραφο,το οποίο επιβεβαιωνόταν από το προικοσύμφωνο. Ήταν μια ενέργεια στην οποία το συναίσθημα είχε ανύπαρκτο ρόλο στην διαδικασία λήψεως της </a:t>
            </a:r>
            <a:r>
              <a:rPr lang="el-GR" sz="1200" b="1" i="1" dirty="0" smtClean="0">
                <a:latin typeface="Comic Sans MS" pitchFamily="66" charset="0"/>
              </a:rPr>
              <a:t>απόφασης.</a:t>
            </a:r>
          </a:p>
          <a:p>
            <a:pPr>
              <a:buNone/>
            </a:pPr>
            <a:r>
              <a:rPr lang="el-GR" sz="1200" b="1" i="1" dirty="0" smtClean="0">
                <a:latin typeface="Comic Sans MS" pitchFamily="66" charset="0"/>
              </a:rPr>
              <a:t>        Οι </a:t>
            </a:r>
            <a:r>
              <a:rPr lang="el-GR" sz="1200" b="1" i="1" dirty="0">
                <a:latin typeface="Comic Sans MS" pitchFamily="66" charset="0"/>
              </a:rPr>
              <a:t>γονείς κάθε κοπέλας προσπαθούσαν από τα μικρά χρόνια της μέχρι τη στιγμή που θα την ζητούσε κάποιος να συλλέξουν όση περισσότερη προίκα μπορούσαν για να παντρευτεί.Συνήθως η προίκα αποτελούνταν από ρούχα,αλλά οι πιο εύποροι έδιναν κοσμήματα, κτήματα γης,ζώα καθώς και κατοικίες. Στην ουσία η προίκα ήταν μια αποζημίωση στον άντρα,καθώς εξασφάλιζε την ελάφρυνση της οικογένειας σε πολλούς τομείς και του συζύγου από τα βάρη της.</a:t>
            </a:r>
          </a:p>
          <a:p>
            <a:pPr>
              <a:buNone/>
            </a:pPr>
            <a:r>
              <a:rPr lang="el-GR" sz="1200" b="1" i="1" dirty="0" smtClean="0">
                <a:latin typeface="Comic Sans MS" pitchFamily="66" charset="0"/>
              </a:rPr>
              <a:t>         Ωστόσο </a:t>
            </a:r>
            <a:r>
              <a:rPr lang="el-GR" sz="1200" b="1" i="1" dirty="0">
                <a:latin typeface="Comic Sans MS" pitchFamily="66" charset="0"/>
              </a:rPr>
              <a:t>ο θεσμός της προίκας δεν είχε θετικά αποτελέσματα στις ζωές των γυναικών, αφού ο γάμος τους δεν ήταν τίποτα παραπάνω από μια συνθηκολόγηση μεταξύ των εμπλεκόντων οικογενειών μόνο για λόγους οικονομικούς. Ο ρόλος της γυναίκας μέσα στην οικογένεια ήταν απαξιωμένος,υποταγμένος στον άντρα σαν αφεντικό,ελάσσονος σημασίας,ταπεινωτικός,εξευτελιστικός,υπόδουλος και δεν διέθετε δικαιώματα. Ήταν ένα άβουλο ον που αποτελούσε μέσο απόκτησης περιουσίας και καλύτερης ευπορίας του άντρα.</a:t>
            </a:r>
          </a:p>
          <a:p>
            <a:endParaRPr lang="el-GR" sz="1200" b="1" i="1" dirty="0"/>
          </a:p>
        </p:txBody>
      </p:sp>
      <p:pic>
        <p:nvPicPr>
          <p:cNvPr id="5" name="4 - Θέση περιεχομένου" descr="C:\Documents and Settings\user\Επιφάνεια εργασίας\προικοσύμφωνο 1784 ελληνικά.jpg"/>
          <p:cNvPicPr>
            <a:picLocks noGrp="1"/>
          </p:cNvPicPr>
          <p:nvPr>
            <p:ph sz="half" idx="4294967295"/>
          </p:nvPr>
        </p:nvPicPr>
        <p:blipFill>
          <a:blip r:embed="rId2" cstate="print"/>
          <a:srcRect/>
          <a:stretch>
            <a:fillRect/>
          </a:stretch>
        </p:blipFill>
        <p:spPr bwMode="auto">
          <a:xfrm>
            <a:off x="928662" y="1142984"/>
            <a:ext cx="3597275" cy="4972050"/>
          </a:xfrm>
          <a:prstGeom prst="rect">
            <a:avLst/>
          </a:prstGeom>
          <a:noFill/>
          <a:ln w="9525">
            <a:noFill/>
            <a:miter lim="800000"/>
            <a:headEnd/>
            <a:tailEnd/>
          </a:ln>
        </p:spPr>
      </p:pic>
      <p:sp>
        <p:nvSpPr>
          <p:cNvPr id="7" name="6 - Ορθογώνιο"/>
          <p:cNvSpPr/>
          <p:nvPr/>
        </p:nvSpPr>
        <p:spPr>
          <a:xfrm>
            <a:off x="1142976" y="571480"/>
            <a:ext cx="2747868" cy="338554"/>
          </a:xfrm>
          <a:prstGeom prst="rect">
            <a:avLst/>
          </a:prstGeom>
        </p:spPr>
        <p:txBody>
          <a:bodyPr wrap="none">
            <a:spAutoFit/>
          </a:bodyPr>
          <a:lstStyle/>
          <a:p>
            <a:r>
              <a:rPr lang="el-GR" sz="1600" b="1" i="1" u="sng" dirty="0" smtClean="0">
                <a:solidFill>
                  <a:schemeClr val="tx1">
                    <a:lumMod val="85000"/>
                    <a:lumOff val="15000"/>
                  </a:schemeClr>
                </a:solidFill>
                <a:latin typeface="Comic Sans MS" pitchFamily="66" charset="0"/>
              </a:rPr>
              <a:t>ΠΡΟΙΚΟΣΥΜΦΩΝΟ 1794</a:t>
            </a:r>
            <a:endParaRPr lang="el-GR" sz="1600" i="1" u="sng" dirty="0">
              <a:latin typeface="Comic Sans MS" pitchFamily="66" charset="0"/>
            </a:endParaRPr>
          </a:p>
        </p:txBody>
      </p:sp>
    </p:spTree>
  </p:cSld>
  <p:clrMapOvr>
    <a:masterClrMapping/>
  </p:clrMapOvr>
  <p:transition>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214290"/>
            <a:ext cx="8229600" cy="6072230"/>
          </a:xfrm>
        </p:spPr>
        <p:txBody>
          <a:bodyPr>
            <a:normAutofit fontScale="90000"/>
          </a:bodyPr>
          <a:lstStyle/>
          <a:p>
            <a:pPr algn="l"/>
            <a:r>
              <a:rPr lang="el-GR" sz="1600" i="1" dirty="0" smtClean="0"/>
              <a:t/>
            </a:r>
            <a:br>
              <a:rPr lang="el-GR" sz="1600" i="1" dirty="0" smtClean="0"/>
            </a:br>
            <a:r>
              <a:rPr lang="el-GR" sz="1600" i="1" u="sng" dirty="0" smtClean="0">
                <a:latin typeface="Comic Sans MS" pitchFamily="66" charset="0"/>
              </a:rPr>
              <a:t>ΤΙ ΠΡΟΕΙΚΟΝΙΖΕ ΕΝΑ ΠΡΟΙΚΟΣΥΜΦΩΝΟ</a:t>
            </a:r>
            <a:r>
              <a:rPr lang="el-GR" sz="1600" i="1" dirty="0" smtClean="0"/>
              <a:t/>
            </a:r>
            <a:br>
              <a:rPr lang="el-GR" sz="1600" i="1" dirty="0" smtClean="0"/>
            </a:br>
            <a:r>
              <a:rPr lang="el-GR" sz="1600" i="1" dirty="0" smtClean="0"/>
              <a:t>1743 </a:t>
            </a:r>
            <a:r>
              <a:rPr lang="el-GR" sz="1600" i="1" dirty="0"/>
              <a:t>κερπινί άγούστου 15 </a:t>
            </a:r>
            <a:r>
              <a:rPr lang="el-GR" sz="1800" i="1" dirty="0" smtClean="0"/>
              <a:t/>
            </a:r>
            <a:br>
              <a:rPr lang="el-GR" sz="1800" i="1" dirty="0" smtClean="0"/>
            </a:br>
            <a:r>
              <a:rPr lang="el-GR" sz="1800" i="1" dirty="0" smtClean="0"/>
              <a:t/>
            </a:r>
            <a:br>
              <a:rPr lang="el-GR" sz="1800" i="1" dirty="0" smtClean="0"/>
            </a:br>
            <a:r>
              <a:rPr lang="el-GR" sz="1800" i="1" dirty="0" smtClean="0"/>
              <a:t>και </a:t>
            </a:r>
            <a:r>
              <a:rPr lang="el-GR" sz="1800" i="1" dirty="0"/>
              <a:t>στο ονομα του Θεου και τις παναγιάς και του μεγαλομάρτιρος προκοπειου αν είναι </a:t>
            </a:r>
            <a:r>
              <a:rPr lang="el-GR" sz="1800" i="1" dirty="0" smtClean="0"/>
              <a:t>θελειμα θεου </a:t>
            </a:r>
            <a:r>
              <a:rPr lang="el-GR" sz="1800" i="1" dirty="0"/>
              <a:t>και τις παναγιας </a:t>
            </a:r>
            <a:br>
              <a:rPr lang="el-GR" sz="1800" i="1" dirty="0"/>
            </a:br>
            <a:r>
              <a:rPr lang="el-GR" sz="1800" i="1" dirty="0"/>
              <a:t>να παντρεψω τιν θειγατερα μου τιν φωτεινει εγω ο διμιτρις τζουλουχάς </a:t>
            </a:r>
            <a:br>
              <a:rPr lang="el-GR" sz="1800" i="1" dirty="0"/>
            </a:br>
            <a:r>
              <a:rPr lang="el-GR" sz="1800" i="1" dirty="0"/>
              <a:t>και θελω ναν τι δοσο του Θοδορι Γιαννοπουλου από γλανιτσια </a:t>
            </a:r>
            <a:br>
              <a:rPr lang="el-GR" sz="1800" i="1" dirty="0"/>
            </a:br>
            <a:r>
              <a:rPr lang="el-GR" sz="1800" i="1" dirty="0"/>
              <a:t>να εχω ναν τις δοσο το προικιο τις μπολιαις και μαντιλια τριαντα</a:t>
            </a:r>
            <a:br>
              <a:rPr lang="el-GR" sz="1800" i="1" dirty="0"/>
            </a:br>
            <a:r>
              <a:rPr lang="el-GR" sz="1800" i="1" dirty="0"/>
              <a:t>- στροματα δυο -ματαρατζι ένα ,</a:t>
            </a:r>
            <a:br>
              <a:rPr lang="el-GR" sz="1800" i="1" dirty="0"/>
            </a:br>
            <a:r>
              <a:rPr lang="el-GR" sz="1800" i="1" dirty="0"/>
              <a:t>-αντρομιδα μια </a:t>
            </a:r>
            <a:br>
              <a:rPr lang="el-GR" sz="1800" i="1" dirty="0"/>
            </a:br>
            <a:r>
              <a:rPr lang="el-GR" sz="1800" i="1" dirty="0"/>
              <a:t>-προβατα τριαντα</a:t>
            </a:r>
            <a:br>
              <a:rPr lang="el-GR" sz="1800" i="1" dirty="0"/>
            </a:br>
            <a:r>
              <a:rPr lang="el-GR" sz="1800" i="1" dirty="0"/>
              <a:t>- γελαδα μια με το μουσκαρι τις</a:t>
            </a:r>
            <a:br>
              <a:rPr lang="el-GR" sz="1800" i="1" dirty="0"/>
            </a:br>
            <a:r>
              <a:rPr lang="el-GR" sz="1800" i="1" dirty="0"/>
              <a:t>- ένα δαμαλει</a:t>
            </a:r>
            <a:br>
              <a:rPr lang="el-GR" sz="1800" i="1" dirty="0"/>
            </a:br>
            <a:r>
              <a:rPr lang="el-GR" sz="1800" i="1" dirty="0"/>
              <a:t>- και χοραφια στις κοτιναις κοματι ένα</a:t>
            </a:r>
            <a:br>
              <a:rPr lang="el-GR" sz="1800" i="1" dirty="0"/>
            </a:br>
            <a:r>
              <a:rPr lang="el-GR" sz="1800" i="1" dirty="0"/>
              <a:t>- στου λαμπιανου ταλωνει κοματι ένα</a:t>
            </a:r>
            <a:br>
              <a:rPr lang="el-GR" sz="1800" i="1" dirty="0"/>
            </a:br>
            <a:r>
              <a:rPr lang="el-GR" sz="1800" i="1" dirty="0"/>
              <a:t>- και στο ποτάμει στο νισι κοματι ένα</a:t>
            </a:r>
            <a:br>
              <a:rPr lang="el-GR" sz="1800" i="1" dirty="0"/>
            </a:br>
            <a:r>
              <a:rPr lang="el-GR" sz="1800" i="1" dirty="0"/>
              <a:t>- και άποξο από το νισι κοματι ένα</a:t>
            </a:r>
            <a:br>
              <a:rPr lang="el-GR" sz="1800" i="1" dirty="0"/>
            </a:br>
            <a:r>
              <a:rPr lang="el-GR" sz="1800" i="1" dirty="0"/>
              <a:t>- και στι λαχιδα κοματι ένα</a:t>
            </a:r>
            <a:br>
              <a:rPr lang="el-GR" sz="1800" i="1" dirty="0"/>
            </a:br>
            <a:r>
              <a:rPr lang="el-GR" sz="1800" i="1" dirty="0"/>
              <a:t>- και αμπελι απουκατο στο σπιτι</a:t>
            </a:r>
            <a:br>
              <a:rPr lang="el-GR" sz="1800" i="1" dirty="0"/>
            </a:br>
            <a:r>
              <a:rPr lang="el-GR" sz="1800" i="1" dirty="0"/>
              <a:t>-ξειναρεια τρια</a:t>
            </a:r>
            <a:br>
              <a:rPr lang="el-GR" sz="1800" i="1" dirty="0"/>
            </a:br>
            <a:r>
              <a:rPr lang="el-GR" sz="1800" i="1" dirty="0"/>
              <a:t>- ουτος εγινε το παρον προικοσυμφονον και αν ηθελε τις κρατησο τιποτα από ότι τις γραφω </a:t>
            </a:r>
            <a:r>
              <a:rPr lang="el-GR" sz="1800" i="1" dirty="0" smtClean="0"/>
              <a:t>υμε του αναθεματος.</a:t>
            </a:r>
            <a:r>
              <a:rPr lang="el-GR" i="1" dirty="0"/>
              <a:t> </a:t>
            </a:r>
            <a:r>
              <a:rPr lang="el-GR" i="1" dirty="0" smtClean="0"/>
              <a:t/>
            </a:r>
            <a:br>
              <a:rPr lang="el-GR" i="1" dirty="0" smtClean="0"/>
            </a:br>
            <a:r>
              <a:rPr lang="el-GR" sz="2000" i="1" dirty="0" smtClean="0"/>
              <a:t>(</a:t>
            </a:r>
            <a:r>
              <a:rPr lang="en-US" sz="2000" i="1" dirty="0" smtClean="0"/>
              <a:t>http://www.inout.gr/showthread.php?p=503978</a:t>
            </a:r>
            <a:r>
              <a:rPr lang="el-GR" sz="2000" i="1" dirty="0" smtClean="0"/>
              <a:t>)</a:t>
            </a:r>
            <a:endParaRPr lang="el-GR" sz="2000" i="1" dirty="0"/>
          </a:p>
        </p:txBody>
      </p:sp>
    </p:spTree>
  </p:cSld>
  <p:clrMapOvr>
    <a:masterClrMapping/>
  </p:clrMapOvr>
  <p:transition>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endParaRPr lang="el-GR" dirty="0"/>
          </a:p>
        </p:txBody>
      </p:sp>
      <p:sp>
        <p:nvSpPr>
          <p:cNvPr id="3" name="2 - Θέση περιεχομένου"/>
          <p:cNvSpPr>
            <a:spLocks noGrp="1"/>
          </p:cNvSpPr>
          <p:nvPr>
            <p:ph idx="1"/>
          </p:nvPr>
        </p:nvSpPr>
        <p:spPr>
          <a:xfrm>
            <a:off x="457200" y="1643050"/>
            <a:ext cx="8229600" cy="4483113"/>
          </a:xfrm>
        </p:spPr>
        <p:txBody>
          <a:bodyPr>
            <a:normAutofit fontScale="62500" lnSpcReduction="20000"/>
          </a:bodyPr>
          <a:lstStyle/>
          <a:p>
            <a:pPr>
              <a:buNone/>
            </a:pPr>
            <a:r>
              <a:rPr lang="el-GR" i="1" dirty="0" smtClean="0">
                <a:latin typeface="Comic Sans MS" pitchFamily="66" charset="0"/>
              </a:rPr>
              <a:t>       Πέρα </a:t>
            </a:r>
            <a:r>
              <a:rPr lang="el-GR" i="1" dirty="0">
                <a:latin typeface="Comic Sans MS" pitchFamily="66" charset="0"/>
              </a:rPr>
              <a:t>από το λόγο της προίκας,οι γυναίκες βρίσκονταν στον πάτο της κοινωνικής πυραμίδας λόγω της πανίσχυρης τότε κυριαρχίας του αρσενικού φύλου.Απόρροια αυτής της δύναμης,που κατείχαν οι άρρενες της εποχής, ήταν τα βασανιστήρια,οι τραυματισμοί ή ακόμη και δολοφονία,σε περιπτώσεις που η προίκα των κοριτσιών δεν τους ικανοποιούσε οικονομικά ή δεν εκπλήρωναν τα συζυγικά τους καθήκοντα. Εν έτη 2012,οι αντιλήψεις γύρω από το θεσμό της προίκας και η εφαρμογή της, έχουν εκλείψει στην Ελλάδα. Ωστόσο σε κάποιες χώρες/περιοχές της γης,όπως στην </a:t>
            </a:r>
            <a:r>
              <a:rPr lang="el-GR" i="1" dirty="0" smtClean="0">
                <a:latin typeface="Comic Sans MS" pitchFamily="66" charset="0"/>
              </a:rPr>
              <a:t>Ινδία</a:t>
            </a:r>
            <a:r>
              <a:rPr lang="el-GR" i="1" dirty="0">
                <a:latin typeface="Comic Sans MS" pitchFamily="66" charset="0"/>
              </a:rPr>
              <a:t>, τηρείται ο θεσμός αυτός ακόμη και σήμερα. Οι σημερινοί άνθρωποι δεν πιστεύουν στην προίκα καθώς υποστηρίζει τον υποβιβασμό της θέσης της γυναίκας και την απόλυτη εξάρτησή της από τον σύζυγό της. Επιπλέον,δηλώνεται έτσι η κατώτερη θέση της,καταρρίπτεται η ισοτιμία ανάμεσα στα δύο φύλα και χαρακτηρίζεται η γυναίκα ως δεύτερης κατηγορίας άνθρωπος</a:t>
            </a:r>
          </a:p>
        </p:txBody>
      </p:sp>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i="1" dirty="0" smtClean="0">
                <a:latin typeface="Comic Sans MS" pitchFamily="66" charset="0"/>
              </a:rPr>
              <a:t>ΦΩΤΟΓΡΑΦΙΚΟ ΥΛΙΚΟ ΑΠΟ ΓΑΜΟΥΣ ΠΟΥ ΒΑΣΙΣΤΗΚΑΝ ΣΤΗΝ ΠΡΟΙΚΑ</a:t>
            </a:r>
            <a:endParaRPr lang="el-GR" sz="3200" i="1" dirty="0">
              <a:latin typeface="Comic Sans MS" pitchFamily="66" charset="0"/>
            </a:endParaRPr>
          </a:p>
        </p:txBody>
      </p:sp>
      <p:pic>
        <p:nvPicPr>
          <p:cNvPr id="1026" name="Picture 2" descr="E:\ΦΟΝΙΣΣΑ Α ΛΥΚΕΙΟΥ ΤΜΗΜΑ Α2 ΝSN\33823_1389199670569_1849421789_722275_3420209_n.jpg"/>
          <p:cNvPicPr>
            <a:picLocks noGrp="1" noChangeAspect="1" noChangeArrowheads="1"/>
          </p:cNvPicPr>
          <p:nvPr>
            <p:ph sz="half" idx="1"/>
          </p:nvPr>
        </p:nvPicPr>
        <p:blipFill>
          <a:blip r:embed="rId2"/>
          <a:srcRect/>
          <a:stretch>
            <a:fillRect/>
          </a:stretch>
        </p:blipFill>
        <p:spPr bwMode="auto">
          <a:xfrm>
            <a:off x="428596" y="2143116"/>
            <a:ext cx="4252914" cy="3242750"/>
          </a:xfrm>
          <a:prstGeom prst="rect">
            <a:avLst/>
          </a:prstGeom>
          <a:noFill/>
        </p:spPr>
      </p:pic>
      <p:pic>
        <p:nvPicPr>
          <p:cNvPr id="1027" name="Picture 3" descr="E:\ΦΟΝΙΣΣΑ Α ΛΥΚΕΙΟΥ ΤΜΗΜΑ Α2 ΝSN\164141_1389192390387_1849421789_722236_5275119_n.jpg"/>
          <p:cNvPicPr>
            <a:picLocks noGrp="1" noChangeAspect="1" noChangeArrowheads="1"/>
          </p:cNvPicPr>
          <p:nvPr>
            <p:ph sz="half" idx="2"/>
          </p:nvPr>
        </p:nvPicPr>
        <p:blipFill>
          <a:blip r:embed="rId3"/>
          <a:srcRect/>
          <a:stretch>
            <a:fillRect/>
          </a:stretch>
        </p:blipFill>
        <p:spPr bwMode="auto">
          <a:xfrm>
            <a:off x="4929190" y="2143116"/>
            <a:ext cx="3748940" cy="3143272"/>
          </a:xfrm>
          <a:prstGeom prst="rect">
            <a:avLst/>
          </a:prstGeom>
          <a:noFill/>
        </p:spPr>
      </p:pic>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Προίκα και από τον άντρα.</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      </a:t>
            </a:r>
            <a:r>
              <a:rPr lang="el-GR" sz="1900" b="1" dirty="0" smtClean="0"/>
              <a:t>Σύμφωνα </a:t>
            </a:r>
            <a:r>
              <a:rPr lang="el-GR" sz="1900" b="1" dirty="0"/>
              <a:t>με την κ. Κάσδαγλη, που επιμελήθηκε το πρόγραμμα διάσωσης των παλιών ελληνικών προικοσύμφωνων  ιδιαίτερο ενδιαφέρον παρουσιάζει και η περίπτωση ορισμένων νησιών της Ελλάδας, όπου προίκα δεν έδινε μόνο η νύφη, αλλά και ο γαμπρός.</a:t>
            </a:r>
            <a:r>
              <a:rPr lang="el-GR" sz="1900" b="1" dirty="0" smtClean="0"/>
              <a:t/>
            </a:r>
            <a:br>
              <a:rPr lang="el-GR" sz="1900" b="1" dirty="0" smtClean="0"/>
            </a:br>
            <a:r>
              <a:rPr lang="el-GR" sz="1900" b="1" dirty="0"/>
              <a:t>Μάλιστα, το σπίτι της γυναίκας το έπαιρνε ως προίκα η πρώτη κόρη, η οποία είχε την υποχρέωση να δώσει το όνομα της μητέρας της στο κορίτσι που θα γεννούσε και στην κυριότητα του οποίου θα περνούσε η προίκα της μάνας.</a:t>
            </a:r>
            <a:r>
              <a:rPr lang="el-GR" sz="1900" b="1" dirty="0" smtClean="0"/>
              <a:t/>
            </a:r>
            <a:br>
              <a:rPr lang="el-GR" sz="1900" b="1" dirty="0" smtClean="0"/>
            </a:br>
            <a:r>
              <a:rPr lang="el-GR" sz="1900" b="1" u="sng" dirty="0"/>
              <a:t>Αντιθέτως, το σπίτι του άντρα περνούσε στην κυριότητα του γιου του, ο οποίος έπρεπε να πάρει το όνομα του παππού από την πλευρά του πατέρα</a:t>
            </a:r>
            <a:r>
              <a:rPr lang="el-GR" sz="1900" b="1" dirty="0"/>
              <a:t>.</a:t>
            </a:r>
            <a:r>
              <a:rPr lang="el-GR" b="1" dirty="0" smtClean="0"/>
              <a:t/>
            </a:r>
            <a:br>
              <a:rPr lang="el-GR" b="1" dirty="0" smtClean="0"/>
            </a:br>
            <a:endParaRPr lang="el-GR" b="1" dirty="0" smtClean="0"/>
          </a:p>
          <a:p>
            <a:pPr>
              <a:buNone/>
            </a:pPr>
            <a:r>
              <a:rPr lang="el-GR" sz="1800" b="1" dirty="0" smtClean="0"/>
              <a:t>              (</a:t>
            </a:r>
            <a:r>
              <a:rPr lang="en-US" sz="1800" b="1" dirty="0" smtClean="0">
                <a:hlinkClick r:id="rId2"/>
              </a:rPr>
              <a:t>http://www.newsville.be/gr/aposeis/proikas-perierga.asp</a:t>
            </a:r>
            <a:r>
              <a:rPr lang="el-GR" sz="1800" b="1" dirty="0" smtClean="0"/>
              <a:t>)</a:t>
            </a:r>
          </a:p>
          <a:p>
            <a:pPr>
              <a:buNone/>
            </a:pPr>
            <a:endParaRPr lang="el-GR" dirty="0"/>
          </a:p>
        </p:txBody>
      </p:sp>
    </p:spTree>
  </p:cSld>
  <p:clrMapOvr>
    <a:masterClrMapping/>
  </p:clrMapOvr>
  <p:transition>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i="1" u="sng" dirty="0" smtClean="0">
                <a:latin typeface="Comic Sans MS" pitchFamily="66" charset="0"/>
              </a:rPr>
              <a:t>Η ΠΡΟΙΚΑ ΣΤΗ ΦΟΝΙΣΣΑ ΤΟΥ ΠΑΠΑΔΙΑΜΑΝΤΗ</a:t>
            </a:r>
            <a:endParaRPr lang="el-GR" sz="2400" i="1" u="sng" dirty="0">
              <a:latin typeface="Comic Sans MS" pitchFamily="66" charset="0"/>
            </a:endParaRPr>
          </a:p>
        </p:txBody>
      </p:sp>
      <p:sp>
        <p:nvSpPr>
          <p:cNvPr id="3" name="2 - Θέση περιεχομένου"/>
          <p:cNvSpPr>
            <a:spLocks noGrp="1"/>
          </p:cNvSpPr>
          <p:nvPr>
            <p:ph idx="1"/>
          </p:nvPr>
        </p:nvSpPr>
        <p:spPr/>
        <p:txBody>
          <a:bodyPr>
            <a:normAutofit fontScale="62500" lnSpcReduction="20000"/>
          </a:bodyPr>
          <a:lstStyle/>
          <a:p>
            <a:pPr>
              <a:buNone/>
            </a:pPr>
            <a:r>
              <a:rPr lang="el-GR" i="1" dirty="0">
                <a:latin typeface="Comic Sans MS" pitchFamily="66" charset="0"/>
              </a:rPr>
              <a:t> </a:t>
            </a:r>
            <a:r>
              <a:rPr lang="el-GR" i="1" dirty="0" smtClean="0">
                <a:latin typeface="Comic Sans MS" pitchFamily="66" charset="0"/>
              </a:rPr>
              <a:t>         Στα </a:t>
            </a:r>
            <a:r>
              <a:rPr lang="el-GR" i="1" dirty="0">
                <a:latin typeface="Comic Sans MS" pitchFamily="66" charset="0"/>
              </a:rPr>
              <a:t>πλαίσια της Φόνισσας η προίκα έχει ιδιαίτερη σημασία τόσο για την ίδια την ηρωίδα, όσο και για τα γενικότερα κοινωνικά μηνύματα της νουβέλας. Η ηρωίδα θα λάβει από τους γονείς της μια ασήμαντη προίκα, σε αντίθεση με τα αδέρφια της που θα πάρουν τα καλύτερα χτήματα και νεόχτιστα σπίτια. Το γεγονός αυτό θα πικράνει βαθύτατα τη Φραγκογιαννού, αφενός γιατί καθιστούσε σαφή την προτίμηση των γονιών της για τα αγόρια της οικογένειας και αφετέρου γιατί σήμανε έναν υποδεέστερο γαμπρό για τη Χαδούλα. Θα πρέπει, άλλωστε, να έχουμε υπόψη μας πως για να διεκδικήσει μια γυναίκα έναν «καλό» γαμπρό, όφειλε να προσφέρει και μια αντίστοιχα πλούσια προίκα. Όσο μικρότερη ήταν η προίκα της νύφης, τόσο φτωχότερος και ο σύζυγος που της αναλογούσε.</a:t>
            </a:r>
          </a:p>
          <a:p>
            <a:pPr>
              <a:buNone/>
            </a:pPr>
            <a:r>
              <a:rPr lang="el-GR" dirty="0"/>
              <a:t/>
            </a:r>
            <a:br>
              <a:rPr lang="el-GR" dirty="0"/>
            </a:br>
            <a:r>
              <a:rPr lang="el-GR" dirty="0"/>
              <a:t/>
            </a:r>
            <a:br>
              <a:rPr lang="el-GR" dirty="0"/>
            </a:br>
            <a:endParaRPr lang="el-GR" dirty="0"/>
          </a:p>
        </p:txBody>
      </p:sp>
    </p:spTree>
  </p:cSld>
  <p:clrMapOvr>
    <a:masterClrMapping/>
  </p:clrMapOvr>
  <p:transition>
    <p:randomBar dir="vert"/>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588</Words>
  <Application>Microsoft Office PowerPoint</Application>
  <PresentationFormat>Προβολή στην οθόνη (4:3)</PresentationFormat>
  <Paragraphs>22</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H ΠΡΟΙΚΑ</vt:lpstr>
      <vt:lpstr>Ο Θεσμός της Προίκας στην Αρχαιότητα.</vt:lpstr>
      <vt:lpstr>Διαφάνεια 3</vt:lpstr>
      <vt:lpstr> ΤΙ ΠΡΟΕΙΚΟΝΙΖΕ ΕΝΑ ΠΡΟΙΚΟΣΥΜΦΩΝΟ 1743 κερπινί άγούστου 15   και στο ονομα του Θεου και τις παναγιάς και του μεγαλομάρτιρος προκοπειου αν είναι θελειμα θεου και τις παναγιας  να παντρεψω τιν θειγατερα μου τιν φωτεινει εγω ο διμιτρις τζουλουχάς  και θελω ναν τι δοσο του Θοδορι Γιαννοπουλου από γλανιτσια  να εχω ναν τις δοσο το προικιο τις μπολιαις και μαντιλια τριαντα - στροματα δυο -ματαρατζι ένα , -αντρομιδα μια  -προβατα τριαντα - γελαδα μια με το μουσκαρι τις - ένα δαμαλει - και χοραφια στις κοτιναις κοματι ένα - στου λαμπιανου ταλωνει κοματι ένα - και στο ποτάμει στο νισι κοματι ένα - και άποξο από το νισι κοματι ένα - και στι λαχιδα κοματι ένα - και αμπελι απουκατο στο σπιτι -ξειναρεια τρια - ουτος εγινε το παρον προικοσυμφονον και αν ηθελε τις κρατησο τιποτα από ότι τις γραφω υμε του αναθεματος.  (http://www.inout.gr/showthread.php?p=503978)</vt:lpstr>
      <vt:lpstr>Διαφάνεια 5</vt:lpstr>
      <vt:lpstr>ΦΩΤΟΓΡΑΦΙΚΟ ΥΛΙΚΟ ΑΠΟ ΓΑΜΟΥΣ ΠΟΥ ΒΑΣΙΣΤΗΚΑΝ ΣΤΗΝ ΠΡΟΙΚΑ</vt:lpstr>
      <vt:lpstr>Προίκα και από τον άντρα.</vt:lpstr>
      <vt:lpstr>Η ΠΡΟΙΚΑ ΣΤΗ ΦΟΝΙΣΣΑ ΤΟΥ ΠΑΠΑΔΙΑΜΑΝΤΗ</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 ΠΡΟΙΚΑ</dc:title>
  <dc:creator>user</dc:creator>
  <cp:lastModifiedBy>user</cp:lastModifiedBy>
  <cp:revision>9</cp:revision>
  <dcterms:created xsi:type="dcterms:W3CDTF">2012-12-17T07:19:14Z</dcterms:created>
  <dcterms:modified xsi:type="dcterms:W3CDTF">2013-01-10T10:56:46Z</dcterms:modified>
</cp:coreProperties>
</file>