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2"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16" name="15 - Θέση αριθμού διαφάνειας"/>
          <p:cNvSpPr>
            <a:spLocks noGrp="1"/>
          </p:cNvSpPr>
          <p:nvPr>
            <p:ph type="sldNum" sz="quarter" idx="11"/>
          </p:nvPr>
        </p:nvSpPr>
        <p:spPr/>
        <p:txBody>
          <a:bodyPr/>
          <a:lstStyle/>
          <a:p>
            <a:fld id="{CDB868F6-58EF-403A-81D9-04015702180E}"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CDB868F6-58EF-403A-81D9-04015702180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CDB868F6-58EF-403A-81D9-04015702180E}"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F863AF3B-32CB-4B3B-9C2E-9470F06C13F8}" type="datetimeFigureOut">
              <a:rPr lang="el-GR" smtClean="0"/>
              <a:pPr/>
              <a:t>13/12/2012</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CDB868F6-58EF-403A-81D9-04015702180E}"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CDB868F6-58EF-403A-81D9-04015702180E}"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CDB868F6-58EF-403A-81D9-04015702180E}"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CDB868F6-58EF-403A-81D9-04015702180E}"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CDB868F6-58EF-403A-81D9-04015702180E}"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CDB868F6-58EF-403A-81D9-04015702180E}"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F863AF3B-32CB-4B3B-9C2E-9470F06C13F8}" type="datetimeFigureOut">
              <a:rPr lang="el-GR" smtClean="0"/>
              <a:pPr/>
              <a:t>13/12/2012</a:t>
            </a:fld>
            <a:endParaRPr lang="el-GR" dirty="0"/>
          </a:p>
        </p:txBody>
      </p:sp>
      <p:sp>
        <p:nvSpPr>
          <p:cNvPr id="9" name="8 - Θέση αριθμού διαφάνειας"/>
          <p:cNvSpPr>
            <a:spLocks noGrp="1"/>
          </p:cNvSpPr>
          <p:nvPr>
            <p:ph type="sldNum" sz="quarter" idx="15"/>
          </p:nvPr>
        </p:nvSpPr>
        <p:spPr/>
        <p:txBody>
          <a:bodyPr/>
          <a:lstStyle/>
          <a:p>
            <a:fld id="{CDB868F6-58EF-403A-81D9-04015702180E}"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F863AF3B-32CB-4B3B-9C2E-9470F06C13F8}" type="datetimeFigureOut">
              <a:rPr lang="el-GR" smtClean="0"/>
              <a:pPr/>
              <a:t>13/12/2012</a:t>
            </a:fld>
            <a:endParaRPr lang="el-GR" dirty="0"/>
          </a:p>
        </p:txBody>
      </p:sp>
      <p:sp>
        <p:nvSpPr>
          <p:cNvPr id="9" name="8 - Θέση αριθμού διαφάνειας"/>
          <p:cNvSpPr>
            <a:spLocks noGrp="1"/>
          </p:cNvSpPr>
          <p:nvPr>
            <p:ph type="sldNum" sz="quarter" idx="11"/>
          </p:nvPr>
        </p:nvSpPr>
        <p:spPr/>
        <p:txBody>
          <a:bodyPr/>
          <a:lstStyle/>
          <a:p>
            <a:fld id="{CDB868F6-58EF-403A-81D9-04015702180E}"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863AF3B-32CB-4B3B-9C2E-9470F06C13F8}" type="datetimeFigureOut">
              <a:rPr lang="el-GR" smtClean="0"/>
              <a:pPr/>
              <a:t>13/12/2012</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DB868F6-58EF-403A-81D9-04015702180E}"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el.wikipedia.org/wiki/%CE%9A%CE%B1%CE%B2%CE%AC%CF%86%CE%B7%CF%82" TargetMode="External"/><Relationship Id="rId3" Type="http://schemas.openxmlformats.org/officeDocument/2006/relationships/hyperlink" Target="http://el.wikipedia.org/wiki/%CE%A3%CE%BA%CE%B9%CE%AC%CE%B8%CE%BF%CF%82" TargetMode="External"/><Relationship Id="rId7" Type="http://schemas.openxmlformats.org/officeDocument/2006/relationships/hyperlink" Target="http://el.wikipedia.org/wiki/1911" TargetMode="External"/><Relationship Id="rId12" Type="http://schemas.openxmlformats.org/officeDocument/2006/relationships/hyperlink" Target="http://el.wikipedia.org/wiki/%CE%A0%CF%81%CE%B5%CF%83%CE%B2%CF%8D%CF%84%CE%B5%CF%81%CE%BF%CF%82"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el.wikipedia.org/wiki/3_%CE%99%CE%B1%CE%BD%CE%BF%CF%85%CE%B1%CF%81%CE%AF%CE%BF%CF%85" TargetMode="External"/><Relationship Id="rId11" Type="http://schemas.openxmlformats.org/officeDocument/2006/relationships/hyperlink" Target="http://el.wikipedia.org/wiki/%CE%94%CE%B9%CE%AE%CE%B3%CE%B7%CE%BC%CE%B1" TargetMode="External"/><Relationship Id="rId5" Type="http://schemas.openxmlformats.org/officeDocument/2006/relationships/hyperlink" Target="http://el.wikipedia.org/wiki/1851" TargetMode="External"/><Relationship Id="rId10" Type="http://schemas.openxmlformats.org/officeDocument/2006/relationships/hyperlink" Target="http://el.wikipedia.org/wiki/%CE%9B%CE%BF%CE%B3%CE%BF%CF%84%CE%B5%CF%87%CE%BD%CE%AF%CE%B1" TargetMode="External"/><Relationship Id="rId4" Type="http://schemas.openxmlformats.org/officeDocument/2006/relationships/hyperlink" Target="http://el.wikipedia.org/wiki/4_%CE%9C%CE%B1%CF%81%CF%84%CE%AF%CE%BF%CF%85" TargetMode="External"/><Relationship Id="rId9" Type="http://schemas.openxmlformats.org/officeDocument/2006/relationships/hyperlink" Target="http://el.wikipedia.org/wiki/%CE%88%CE%BB%CE%BB%CE%B7%CE%BD%CE%B5%CF%8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l.wikipedia.org/wiki/%CE%A0%CE%B1%CE%BD%CE%B5%CF%80%CE%B9%CF%83%CF%84%CE%AE%CE%BC%CE%B9%CE%BF_%CE%91%CE%B8%CE%B7%CE%BD%CF%8E%CE%BD" TargetMode="External"/><Relationship Id="rId3" Type="http://schemas.openxmlformats.org/officeDocument/2006/relationships/hyperlink" Target="http://el.wikipedia.org/wiki/%CE%A0%CE%B5%CE%B9%CF%81%CE%B1%CE%B9%CE%AC%CF%82" TargetMode="External"/><Relationship Id="rId7" Type="http://schemas.openxmlformats.org/officeDocument/2006/relationships/hyperlink" Target="http://el.wikipedia.org/wiki/%CE%9C%CE%BF%CE%BD%CE%B1%CF%87%CE%B9%CF%83%CE%BC%CF%8C%CF%82" TargetMode="External"/><Relationship Id="rId2" Type="http://schemas.openxmlformats.org/officeDocument/2006/relationships/hyperlink" Target="http://el.wikipedia.org/wiki/%CE%A7%CE%B1%CE%BB%CE%BA%CE%AF%CE%B4%CE%B1" TargetMode="External"/><Relationship Id="rId1" Type="http://schemas.openxmlformats.org/officeDocument/2006/relationships/slideLayout" Target="../slideLayouts/slideLayout2.xml"/><Relationship Id="rId6" Type="http://schemas.openxmlformats.org/officeDocument/2006/relationships/hyperlink" Target="http://el.wikipedia.org/wiki/%CE%86%CE%B3%CE%B9%CE%BF_%CE%8C%CF%81%CE%BF%CF%82" TargetMode="External"/><Relationship Id="rId5" Type="http://schemas.openxmlformats.org/officeDocument/2006/relationships/hyperlink" Target="http://el.wikipedia.org/wiki/%CE%91%CE%B8%CE%AE%CE%BD%CE%B1" TargetMode="External"/><Relationship Id="rId4" Type="http://schemas.openxmlformats.org/officeDocument/2006/relationships/hyperlink" Target="http://el.wikipedia.org/wiki/%CE%92%CE%B1%CF%81%CE%B2%CE%AC%CE%BA%CE%B5%CE%B9%CE%B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A1%CE%B5%CE%B1%CE%BB%CE%B9%CF%83%CE%BC%CF%8C%CF%82_(%CE%BB%CE%BF%CE%B3%CE%BF%CF%84%CE%B5%CF%87%CE%BD%CE%AF%CE%B1)" TargetMode="External"/><Relationship Id="rId2" Type="http://schemas.openxmlformats.org/officeDocument/2006/relationships/hyperlink" Target="http://el.wikipedia.org/wiki/%CE%97_%CE%A6%CF%8C%CE%BD%CE%B9%CF%83%CF%83%CE%B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l.wikipedia.org/wiki/%CE%93%CE%B9%CE%AC%CE%BD%CE%BD%CE%B7%CF%82_%CE%92%CE%BB%CE%B1%CF%87%CE%BF%CE%B3%CE%B9%CE%AC%CE%BD%CE%BD%CE%B7%CF%8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428604"/>
            <a:ext cx="8229600" cy="5643570"/>
          </a:xfrm>
        </p:spPr>
        <p:txBody>
          <a:bodyPr/>
          <a:lstStyle/>
          <a:p>
            <a:pPr algn="ctr">
              <a:buNone/>
            </a:pPr>
            <a:endParaRPr lang="el-GR" dirty="0" smtClean="0"/>
          </a:p>
          <a:p>
            <a:pPr algn="ctr">
              <a:buNone/>
            </a:pPr>
            <a:endParaRPr lang="el-GR" dirty="0" smtClean="0"/>
          </a:p>
          <a:p>
            <a:pPr algn="ctr">
              <a:buNone/>
            </a:pPr>
            <a:endParaRPr lang="el-GR" dirty="0" smtClean="0"/>
          </a:p>
          <a:p>
            <a:pPr algn="ctr">
              <a:buNone/>
            </a:pPr>
            <a:r>
              <a:rPr lang="el-GR" dirty="0" smtClean="0"/>
              <a:t>ΓΕΝΙΚΟ ΛΥΚΕΙΟ ΟΙΧΑΛΙΑΣ 2012-2013</a:t>
            </a:r>
          </a:p>
          <a:p>
            <a:pPr algn="ctr">
              <a:buNone/>
            </a:pPr>
            <a:r>
              <a:rPr lang="el-GR" dirty="0" smtClean="0"/>
              <a:t>ΚΕΙΜΕΝΑ ΝΕΟΕΛΛΗΝΙΚΗΣ ΛΟΓΟΤΕΧΝΙΑΣ</a:t>
            </a:r>
          </a:p>
          <a:p>
            <a:pPr algn="ctr">
              <a:buNone/>
            </a:pPr>
            <a:r>
              <a:rPr lang="el-GR" dirty="0" smtClean="0"/>
              <a:t>Α’ ΛΥΚΕΙΟΥ</a:t>
            </a:r>
          </a:p>
          <a:p>
            <a:pPr algn="ctr">
              <a:buNone/>
            </a:pPr>
            <a:r>
              <a:rPr lang="el-GR" dirty="0" smtClean="0"/>
              <a:t>ΥΠΕΥΘΥΝΗ ΚΑΘΗΓΗΤΡΙΑ</a:t>
            </a:r>
            <a:r>
              <a:rPr lang="en-US" dirty="0" smtClean="0"/>
              <a:t>:</a:t>
            </a:r>
            <a:r>
              <a:rPr lang="el-GR" dirty="0" smtClean="0"/>
              <a:t> </a:t>
            </a:r>
          </a:p>
          <a:p>
            <a:pPr algn="ctr">
              <a:buNone/>
            </a:pPr>
            <a:r>
              <a:rPr lang="el-GR" dirty="0" smtClean="0"/>
              <a:t>ΓΡΑΜΜΕΝΟΥ ΕΥΑΓΓΕΛΙΑ</a:t>
            </a:r>
          </a:p>
          <a:p>
            <a:pPr algn="ctr">
              <a:buNone/>
            </a:pPr>
            <a:endParaRPr lang="el-GR" dirty="0"/>
          </a:p>
        </p:txBody>
      </p:sp>
    </p:spTree>
  </p:cSld>
  <p:clrMapOvr>
    <a:masterClrMapping/>
  </p:clrMapOvr>
  <p:transition spd="slow">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Φράσεις-κλειδιά</a:t>
            </a:r>
            <a:endParaRPr lang="el-GR" dirty="0"/>
          </a:p>
        </p:txBody>
      </p:sp>
      <p:sp>
        <p:nvSpPr>
          <p:cNvPr id="5" name="4 - Θέση κειμένου"/>
          <p:cNvSpPr>
            <a:spLocks noGrp="1"/>
          </p:cNvSpPr>
          <p:nvPr>
            <p:ph type="body" sz="half" idx="2"/>
          </p:nvPr>
        </p:nvSpPr>
        <p:spPr/>
        <p:txBody>
          <a:bodyPr>
            <a:normAutofit fontScale="25000" lnSpcReduction="20000"/>
          </a:bodyPr>
          <a:lstStyle/>
          <a:p>
            <a:r>
              <a:rPr lang="el-GR" sz="4200" i="1" dirty="0" smtClean="0"/>
              <a:t>«Η Χαδούλα, η λεγομένη Φράγκισσα, ή άλλως Φραγκογιαννού, ήτο γυνή σχεδόν εξηκοντούτις, καλοκαμωμένη, με αδρούς χαρακτήρας, με ήθος ανδρικόν, και με δύο μικράς άκρας μύστακος άνω των χειλέων της. Εις τους λογισμούς της, συγκεφαλαιούσα όλην την ζωήν της, έβλεπεν ότι ποτέ δεν είχε κάμει άλλο τίποτε ειμή να υπηρετή τους άλλους. Όταν ήτο παιδίσκη, υπηρέτει τους γονείς της. Όταν υπανδρεύθη, έγινε σκλάβα του συζύγου της – και όμως, ως εκ του χαρακτήρος της και της αδυναμίας εκείνου, ήτο συγχρόνως και κηδεμών αυτού· όταν απέκτησε τέκνα, έγινε δούλα των τέκνων της· όταν τα τέκνα της απέκτησαν τέκνα, έγινε πάλιν δουλεύτρια των εγγόνων της».</a:t>
            </a:r>
            <a:r>
              <a:rPr lang="el-GR" sz="2500" dirty="0" smtClean="0"/>
              <a:t/>
            </a:r>
            <a:br>
              <a:rPr lang="el-GR" sz="2500" dirty="0" smtClean="0"/>
            </a:br>
            <a:r>
              <a:rPr lang="el-GR" dirty="0" smtClean="0"/>
              <a:t/>
            </a:r>
            <a:br>
              <a:rPr lang="el-GR" dirty="0" smtClean="0"/>
            </a:br>
            <a:endParaRPr lang="el-GR" dirty="0" smtClean="0"/>
          </a:p>
          <a:p>
            <a:r>
              <a:rPr lang="el-GR" dirty="0" smtClean="0"/>
              <a:t/>
            </a:r>
            <a:br>
              <a:rPr lang="el-GR" dirty="0" smtClean="0"/>
            </a:br>
            <a:endParaRPr lang="el-GR" dirty="0" smtClean="0"/>
          </a:p>
          <a:p>
            <a:endParaRPr lang="el-GR" dirty="0"/>
          </a:p>
        </p:txBody>
      </p:sp>
      <p:pic>
        <p:nvPicPr>
          <p:cNvPr id="8" name="7 - Θέση εικόνας" descr="tumblr_m1hh67HWBD1qbusup.jpg"/>
          <p:cNvPicPr>
            <a:picLocks noGrp="1" noChangeAspect="1"/>
          </p:cNvPicPr>
          <p:nvPr>
            <p:ph type="pic" idx="1"/>
          </p:nvPr>
        </p:nvPicPr>
        <p:blipFill>
          <a:blip r:embed="rId2"/>
          <a:srcRect t="19157" b="19157"/>
          <a:stretch>
            <a:fillRect/>
          </a:stretch>
        </p:blipFill>
        <p:spPr/>
      </p:pic>
    </p:spTree>
  </p:cSld>
  <p:clrMapOvr>
    <a:masterClrMapping/>
  </p:clrMapOvr>
  <p:transition spd="slow">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half" idx="1"/>
          </p:nvPr>
        </p:nvSpPr>
        <p:spPr>
          <a:xfrm>
            <a:off x="457200" y="428604"/>
            <a:ext cx="4059936" cy="5667396"/>
          </a:xfrm>
        </p:spPr>
        <p:txBody>
          <a:bodyPr>
            <a:noAutofit/>
          </a:bodyPr>
          <a:lstStyle/>
          <a:p>
            <a:pPr>
              <a:buNone/>
            </a:pPr>
            <a:r>
              <a:rPr lang="el-GR" sz="1050" dirty="0" smtClean="0"/>
              <a:t>Την στιγμήν εκείνην, άρχισε το θυγάτριον να βήχη και να κλαυθμυρίζη. Η γραία αφού είχε συλλογισθή όλα τ' ανωτέρω, όσον και αν είχεν εξαφθή από τα κύματα των αναμνήσεων, ησθάνθη αίφνης ζάλην, από τον σάλον οιονεί και την ναυτίαν της ζωής της και άρχισε να ναρκώνεται, κ' ενύσταζεν ακρατήτως.</a:t>
            </a:r>
          </a:p>
          <a:p>
            <a:pPr>
              <a:buNone/>
            </a:pPr>
            <a:r>
              <a:rPr lang="el-GR" sz="1050" dirty="0" smtClean="0"/>
              <a:t>Το μικρόν κοράσιον έβηχε κ' έκλαιε κ' εθορύβει «ως να ήτον μεγάλος άνθρωπος». Η μάμμη του εσκίρτησεν, εστράφη, κ' έχανε πάλιν τον ύπνον της.</a:t>
            </a:r>
          </a:p>
          <a:p>
            <a:pPr>
              <a:buNone/>
            </a:pPr>
            <a:r>
              <a:rPr lang="el-GR" sz="1050" dirty="0" smtClean="0"/>
              <a:t>Η λεχώνα εκοιμάτο βαθέως, και ούτε ήκουσε τον βήχα και τα κλαύματα.</a:t>
            </a:r>
          </a:p>
          <a:p>
            <a:pPr>
              <a:buNone/>
            </a:pPr>
            <a:r>
              <a:rPr lang="el-GR" sz="1050" dirty="0" smtClean="0"/>
              <a:t>Η γραία ήνοιξε βλοσυρά όμματα, κ' έκαμε χειρονομίαν ανυπομονησίας και απειλής.</a:t>
            </a:r>
          </a:p>
          <a:p>
            <a:pPr>
              <a:buNone/>
            </a:pPr>
            <a:r>
              <a:rPr lang="el-GR" sz="1050" dirty="0" smtClean="0"/>
              <a:t>— Ε! θα σκάσης; είπε.</a:t>
            </a:r>
          </a:p>
          <a:p>
            <a:pPr>
              <a:buNone/>
            </a:pPr>
            <a:r>
              <a:rPr lang="el-GR" sz="1050" dirty="0" smtClean="0"/>
              <a:t>Της Φραγκογιαννούς άρχισε πράγματι «να ψηλώνη ο νους της». Είχε «παραλογίσει» επί τέλους. Επόμενον ήτο, διότι είχεν εξαρθή εις ανώτερα ζητήματα. Έκλινεν επί του λίκνου. Έχωσε τους δύο μακρούς, σκληρούς δακτύλους μέσα εις το στόμα του μικρού, διά να «το σκάση».</a:t>
            </a:r>
          </a:p>
          <a:p>
            <a:pPr>
              <a:buNone/>
            </a:pPr>
            <a:r>
              <a:rPr lang="el-GR" sz="1050" dirty="0" smtClean="0"/>
              <a:t>Ήξευρον ότι δεν ήτο τόσον συνήθεια «να σκάζουν» τα πολύ μικρά παιδία. Αλλ' είχε «παραλογίσει» πλέον. Δεν ενόει καλά τί έκαμνε, και δεν ωμολόγει εις εαυτήν τι ήθελε να κάμη.</a:t>
            </a:r>
          </a:p>
          <a:p>
            <a:pPr>
              <a:buNone/>
            </a:pPr>
            <a:r>
              <a:rPr lang="el-GR" sz="1050" dirty="0" smtClean="0"/>
              <a:t>Και παρέτεινε το σκάσιμον επί μακρόν· είτα εξάγουσα τους δακτύλους της από το μικρόν του οποίου είχε κοπή η αναπνοή, έδραξεν έξωθεν τον λαιμόν του βρέφους, και τον έσφιγξεν επ' ολίγα δευτερόλεπτα.</a:t>
            </a:r>
          </a:p>
          <a:p>
            <a:pPr>
              <a:buNone/>
            </a:pPr>
            <a:r>
              <a:rPr lang="el-GR" sz="1050" dirty="0" smtClean="0"/>
              <a:t>Αυτό ήτο όλον.</a:t>
            </a:r>
          </a:p>
          <a:p>
            <a:pPr>
              <a:buNone/>
            </a:pPr>
            <a:r>
              <a:rPr lang="el-GR" sz="1050" dirty="0" smtClean="0"/>
              <a:t>Η Φραγκογιαννού δεν είχεν ενθυμηθή την στιγμήν εκείνη το όνειρον της Αμέρσας, το οποίον αύτη ελθούσα προ μιας ώρας, μεταξύ του δευτέρου και του τρίτου λαλήματος του πετεινού, είχε διηγηθή εις την μητέρα της!</a:t>
            </a:r>
          </a:p>
          <a:p>
            <a:pPr>
              <a:buNone/>
            </a:pPr>
            <a:r>
              <a:rPr lang="el-GR" sz="1050" dirty="0" smtClean="0"/>
              <a:t>Είχε «ψηλώσει» ο νους της!</a:t>
            </a:r>
          </a:p>
          <a:p>
            <a:endParaRPr lang="el-GR" sz="1050" dirty="0"/>
          </a:p>
        </p:txBody>
      </p:sp>
      <p:pic>
        <p:nvPicPr>
          <p:cNvPr id="8" name="7 - Θέση περιεχομένου" descr="image241.png"/>
          <p:cNvPicPr>
            <a:picLocks noGrp="1" noChangeAspect="1"/>
          </p:cNvPicPr>
          <p:nvPr>
            <p:ph sz="half" idx="2"/>
          </p:nvPr>
        </p:nvPicPr>
        <p:blipFill>
          <a:blip r:embed="rId2"/>
          <a:stretch>
            <a:fillRect/>
          </a:stretch>
        </p:blipFill>
        <p:spPr>
          <a:xfrm>
            <a:off x="4572000" y="1500174"/>
            <a:ext cx="4059238" cy="3500462"/>
          </a:xfrm>
        </p:spPr>
      </p:pic>
    </p:spTree>
  </p:cSld>
  <p:clrMapOvr>
    <a:masterClrMapping/>
  </p:clrMapOvr>
  <p:transition spd="slow">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rzdnccikfq4dc8fe2263a3b.jpg"/>
          <p:cNvPicPr>
            <a:picLocks noGrp="1" noChangeAspect="1"/>
          </p:cNvPicPr>
          <p:nvPr>
            <p:ph type="pic" idx="1"/>
          </p:nvPr>
        </p:nvPicPr>
        <p:blipFill>
          <a:blip r:embed="rId2"/>
          <a:srcRect l="13107" r="13107"/>
          <a:stretch>
            <a:fillRect/>
          </a:stretch>
        </p:blipFill>
        <p:spPr/>
      </p:pic>
      <p:sp>
        <p:nvSpPr>
          <p:cNvPr id="4" name="3 - Θέση κειμένου"/>
          <p:cNvSpPr>
            <a:spLocks noGrp="1"/>
          </p:cNvSpPr>
          <p:nvPr>
            <p:ph type="body" sz="half" idx="2"/>
          </p:nvPr>
        </p:nvSpPr>
        <p:spPr/>
        <p:txBody>
          <a:bodyPr>
            <a:normAutofit fontScale="55000" lnSpcReduction="20000"/>
          </a:bodyPr>
          <a:lstStyle/>
          <a:p>
            <a:r>
              <a:rPr lang="el-GR" sz="2200" dirty="0" smtClean="0"/>
              <a:t>«Τα κορίτσια!... Τα κορίτσια!... Πέσανε μέσα!... Κοίταξε!... Δεν έχετε το νου σας, χριστιανοί;... Πώς κάμανε;... Και τ' αφήνετε μοναχά τους, κοντά στη στέρνα, νερό γεμάτη!... Καλά που βρέθηκα!... Να, τώρα πέρασα κ' εγώ... Ο Θεός μ' έστειλε</a:t>
            </a:r>
            <a:r>
              <a:rPr lang="en-US" sz="2200" dirty="0" smtClean="0"/>
              <a:t>!</a:t>
            </a:r>
            <a:r>
              <a:rPr lang="el-GR" sz="2200" dirty="0" smtClean="0"/>
              <a:t> » «Πριν αύτη φθάση πλησίον της στέρνας, η Γιαννού είχε πιάσει το μικρότερον κοράσιον, το οποίον της εφαίνετο μάλλον πνιγμένον ήδη, και το έσυρε βραδέως προς τα έξω, με την κεφαλήν πάντοτε επίστομα εις το νερό.»</a:t>
            </a:r>
            <a:r>
              <a:rPr lang="el-GR" dirty="0" smtClean="0"/>
              <a:t/>
            </a:r>
            <a:br>
              <a:rPr lang="el-GR" dirty="0" smtClean="0"/>
            </a:br>
            <a:endParaRPr lang="el-GR" dirty="0" smtClean="0"/>
          </a:p>
          <a:p>
            <a:r>
              <a:rPr lang="el-GR" dirty="0" smtClean="0"/>
              <a:t/>
            </a:r>
            <a:br>
              <a:rPr lang="el-GR" dirty="0" smtClean="0"/>
            </a:br>
            <a:endParaRPr lang="el-GR" dirty="0" smtClean="0"/>
          </a:p>
          <a:p>
            <a:endParaRPr lang="el-GR" dirty="0"/>
          </a:p>
        </p:txBody>
      </p:sp>
    </p:spTree>
  </p:cSld>
  <p:clrMapOvr>
    <a:masterClrMapping/>
  </p:clrMapOvr>
  <p:transition spd="slow">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3.jpg"/>
          <p:cNvPicPr>
            <a:picLocks noGrp="1" noChangeAspect="1"/>
          </p:cNvPicPr>
          <p:nvPr>
            <p:ph type="pic" idx="1"/>
          </p:nvPr>
        </p:nvPicPr>
        <p:blipFill>
          <a:blip r:embed="rId2"/>
          <a:srcRect t="19198" b="19198"/>
          <a:stretch>
            <a:fillRect/>
          </a:stretch>
        </p:blipFill>
        <p:spPr>
          <a:xfrm>
            <a:off x="1000100" y="428604"/>
            <a:ext cx="4572032" cy="6062666"/>
          </a:xfrm>
        </p:spPr>
      </p:pic>
      <p:sp>
        <p:nvSpPr>
          <p:cNvPr id="4" name="3 - Θέση κειμένου"/>
          <p:cNvSpPr>
            <a:spLocks noGrp="1"/>
          </p:cNvSpPr>
          <p:nvPr>
            <p:ph type="body" sz="half" idx="2"/>
          </p:nvPr>
        </p:nvSpPr>
        <p:spPr>
          <a:xfrm>
            <a:off x="6143636" y="1142984"/>
            <a:ext cx="2057400" cy="4419600"/>
          </a:xfrm>
        </p:spPr>
        <p:txBody>
          <a:bodyPr>
            <a:normAutofit lnSpcReduction="10000"/>
          </a:bodyPr>
          <a:lstStyle/>
          <a:p>
            <a:r>
              <a:rPr lang="el-GR" dirty="0" smtClean="0"/>
              <a:t>«Κρέμασμα ανάποδα θέλουνε... Χτύπημα με το καλάμι, για να ξεράσουν μαθές!... Καλά που είναι γλυκό το νερό... Πού είναι ο άνδρας σου, χριστιανή μου;... Έτσι τ' αφήνουν, μικρά κορίτσια, μοναχά τους, να παίζουν με το νερό της στέρνας;... Καλά που ήρθα! Ο Θεός μ' έστειλε...»</a:t>
            </a:r>
            <a:endParaRPr lang="el-GR" dirty="0"/>
          </a:p>
        </p:txBody>
      </p:sp>
    </p:spTree>
  </p:cSld>
  <p:clrMapOvr>
    <a:masterClrMapping/>
  </p:clrMapOvr>
  <p:transition spd="slow">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6572264" y="1000108"/>
            <a:ext cx="2057400" cy="5448320"/>
          </a:xfrm>
        </p:spPr>
        <p:txBody>
          <a:bodyPr>
            <a:normAutofit fontScale="70000" lnSpcReduction="20000"/>
          </a:bodyPr>
          <a:lstStyle/>
          <a:p>
            <a:r>
              <a:rPr lang="el-GR" sz="1800" dirty="0" smtClean="0"/>
              <a:t>«Εκάθισε, δίπλα εις του Πουλιού την Βρύση, διά να ξαποστάση και πάρη τον ανασασμόν της. Σχεδόν είχε βεβαιωθή πλέον ότι οι δύο «νομάτοι» δεν είχαν κατορθώσει να διαβώσι το Μονοπάτι στο Κλήμα.</a:t>
            </a:r>
            <a:br>
              <a:rPr lang="el-GR" sz="1800" dirty="0" smtClean="0"/>
            </a:br>
            <a:r>
              <a:rPr lang="el-GR" sz="1800" dirty="0" smtClean="0"/>
              <a:t>Αλλά δεν ησθάνετο ασφάλειαν, η δύστηνος, καθημένη εκεί. Όθεν, μετ' ολίγα λεπτά εσηκώθη, επήρε το καλάθι της, κ' έτρεξεν τον κατήφορον. Τώρα πλέον επήγαινεν αποφασιστικώς εις τον Άι-Σώστην, εις το Ερημητήριον. Καιρός ήτο, αν εγλύτωνε, να εξαγορευθή τα κρίματά της εις τον γέροντα, τον ασκητήν.»</a:t>
            </a:r>
            <a:r>
              <a:rPr lang="el-GR" dirty="0" smtClean="0"/>
              <a:t/>
            </a:r>
            <a:br>
              <a:rPr lang="el-GR" dirty="0" smtClean="0"/>
            </a:br>
            <a:r>
              <a:rPr lang="el-GR" dirty="0" smtClean="0"/>
              <a:t/>
            </a:r>
            <a:br>
              <a:rPr lang="el-GR" dirty="0" smtClean="0"/>
            </a:br>
            <a:endParaRPr lang="el-GR" dirty="0" smtClean="0"/>
          </a:p>
          <a:p>
            <a:endParaRPr lang="el-GR" dirty="0"/>
          </a:p>
        </p:txBody>
      </p:sp>
      <p:pic>
        <p:nvPicPr>
          <p:cNvPr id="7" name="6 - Θέση εικόνας" descr="856070.jpg"/>
          <p:cNvPicPr>
            <a:picLocks noGrp="1" noChangeAspect="1"/>
          </p:cNvPicPr>
          <p:nvPr>
            <p:ph type="pic" idx="1"/>
          </p:nvPr>
        </p:nvPicPr>
        <p:blipFill>
          <a:blip r:embed="rId2"/>
          <a:srcRect l="9418" r="9418"/>
          <a:stretch>
            <a:fillRect/>
          </a:stretch>
        </p:blipFill>
        <p:spPr>
          <a:xfrm>
            <a:off x="428596" y="500042"/>
            <a:ext cx="6019800" cy="5562600"/>
          </a:xfrm>
        </p:spPr>
      </p:pic>
    </p:spTree>
  </p:cSld>
  <p:clrMapOvr>
    <a:masterClrMapping/>
  </p:clrMapOvr>
  <p:transition spd="slow">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image118.png"/>
          <p:cNvPicPr>
            <a:picLocks noGrp="1" noChangeAspect="1"/>
          </p:cNvPicPr>
          <p:nvPr>
            <p:ph type="pic" idx="1"/>
          </p:nvPr>
        </p:nvPicPr>
        <p:blipFill>
          <a:blip r:embed="rId2"/>
          <a:srcRect l="11954" r="11954"/>
          <a:stretch>
            <a:fillRect/>
          </a:stretch>
        </p:blipFill>
        <p:spPr>
          <a:xfrm>
            <a:off x="500034" y="642918"/>
            <a:ext cx="6019800" cy="5562600"/>
          </a:xfrm>
        </p:spPr>
      </p:pic>
      <p:sp>
        <p:nvSpPr>
          <p:cNvPr id="4" name="3 - Θέση κειμένου"/>
          <p:cNvSpPr>
            <a:spLocks noGrp="1"/>
          </p:cNvSpPr>
          <p:nvPr>
            <p:ph type="body" sz="half" idx="2"/>
          </p:nvPr>
        </p:nvSpPr>
        <p:spPr>
          <a:xfrm>
            <a:off x="6643702" y="1142984"/>
            <a:ext cx="2057400" cy="5376882"/>
          </a:xfrm>
        </p:spPr>
        <p:txBody>
          <a:bodyPr>
            <a:normAutofit/>
          </a:bodyPr>
          <a:lstStyle/>
          <a:p>
            <a:r>
              <a:rPr lang="el-GR" dirty="0" smtClean="0"/>
              <a:t>«Η γραία Χαδούλα εύρε τον θάνατο εις το πέραμα του Αγίου Σώστη, εις τον λαιμόν τον ενώνοντα τον βράχον του ερημητηρίου με την ξηράν, εις το ήμισυ του δρόμου, μεταξύ της θείας και της ανθρωπίνης δικαιοσύνης.»</a:t>
            </a:r>
            <a:br>
              <a:rPr lang="el-GR" dirty="0" smtClean="0"/>
            </a:br>
            <a:r>
              <a:rPr lang="el-GR" dirty="0" smtClean="0"/>
              <a:t/>
            </a:r>
            <a:br>
              <a:rPr lang="el-GR" dirty="0" smtClean="0"/>
            </a:br>
            <a:r>
              <a:rPr lang="el-GR" dirty="0" smtClean="0"/>
              <a:t/>
            </a:r>
            <a:br>
              <a:rPr lang="el-GR" dirty="0" smtClean="0"/>
            </a:br>
            <a:endParaRPr lang="el-GR" dirty="0" smtClean="0"/>
          </a:p>
          <a:p>
            <a:endParaRPr lang="el-GR" dirty="0"/>
          </a:p>
        </p:txBody>
      </p:sp>
    </p:spTree>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14480" y="2071678"/>
            <a:ext cx="5715040" cy="3619512"/>
          </a:xfrm>
          <a:noFill/>
        </p:spPr>
        <p:txBody>
          <a:bodyPr/>
          <a:lstStyle/>
          <a:p>
            <a:pPr algn="ctr">
              <a:buNone/>
            </a:pPr>
            <a:r>
              <a:rPr lang="el-GR" sz="2400" dirty="0" smtClean="0"/>
              <a:t>Ζαχοπούλου Χριστίνα</a:t>
            </a:r>
          </a:p>
          <a:p>
            <a:pPr algn="ctr">
              <a:buNone/>
            </a:pPr>
            <a:r>
              <a:rPr lang="el-GR" dirty="0" smtClean="0"/>
              <a:t>Κύργια Σωτηρία-Νεκταρία</a:t>
            </a:r>
          </a:p>
          <a:p>
            <a:pPr algn="ctr">
              <a:buNone/>
            </a:pPr>
            <a:r>
              <a:rPr lang="el-GR" dirty="0" smtClean="0"/>
              <a:t>Αναγνώστου Αριστείδης</a:t>
            </a:r>
          </a:p>
          <a:p>
            <a:pPr algn="ctr">
              <a:buNone/>
            </a:pPr>
            <a:r>
              <a:rPr lang="el-GR" dirty="0" smtClean="0"/>
              <a:t>Αργύρη Αθανασία</a:t>
            </a:r>
          </a:p>
          <a:p>
            <a:pPr algn="ctr">
              <a:buNone/>
            </a:pPr>
            <a:r>
              <a:rPr lang="el-GR" dirty="0" smtClean="0"/>
              <a:t>Καψάλης Αλέξανδρος</a:t>
            </a:r>
          </a:p>
          <a:p>
            <a:endParaRPr lang="el-GR" dirty="0"/>
          </a:p>
        </p:txBody>
      </p:sp>
      <p:sp>
        <p:nvSpPr>
          <p:cNvPr id="3" name="2 - Τίτλος"/>
          <p:cNvSpPr>
            <a:spLocks noGrp="1"/>
          </p:cNvSpPr>
          <p:nvPr>
            <p:ph type="title"/>
          </p:nvPr>
        </p:nvSpPr>
        <p:spPr>
          <a:xfrm>
            <a:off x="500034" y="285728"/>
            <a:ext cx="8229600" cy="1219200"/>
          </a:xfrm>
        </p:spPr>
        <p:txBody>
          <a:bodyPr/>
          <a:lstStyle/>
          <a:p>
            <a:pPr algn="ctr"/>
            <a:r>
              <a:rPr lang="el-GR" dirty="0" smtClean="0"/>
              <a:t>Συνεργάστηκαν</a:t>
            </a:r>
            <a:r>
              <a:rPr smtClean="0"/>
              <a:t>:</a:t>
            </a:r>
            <a:endParaRPr lang="el-GR" dirty="0"/>
          </a:p>
        </p:txBody>
      </p:sp>
    </p:spTree>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857364"/>
            <a:ext cx="8229600" cy="2433646"/>
          </a:xfrm>
        </p:spPr>
        <p:txBody>
          <a:bodyPr>
            <a:normAutofit fontScale="90000"/>
          </a:bodyPr>
          <a:lstStyle/>
          <a:p>
            <a:pPr algn="ctr"/>
            <a:r>
              <a:rPr lang="el-GR" dirty="0" smtClean="0"/>
              <a:t>ΕΥΧΑΡΙΣΤΟΥΜΕ </a:t>
            </a:r>
            <a:br>
              <a:rPr lang="el-GR" dirty="0" smtClean="0"/>
            </a:br>
            <a:r>
              <a:rPr lang="el-GR" dirty="0" smtClean="0"/>
              <a:t>ΓΙΑ ΤΗΝ </a:t>
            </a:r>
            <a:br>
              <a:rPr lang="el-GR" dirty="0" smtClean="0"/>
            </a:br>
            <a:r>
              <a:rPr lang="el-GR" dirty="0" smtClean="0"/>
              <a:t>ΥΠΟΜΟΝΗ  </a:t>
            </a:r>
            <a:br>
              <a:rPr lang="el-GR" dirty="0" smtClean="0"/>
            </a:br>
            <a:r>
              <a:rPr lang="el-GR" dirty="0" smtClean="0"/>
              <a:t>ΣΑΣ</a:t>
            </a:r>
            <a:endParaRPr lang="el-GR" dirty="0"/>
          </a:p>
        </p:txBody>
      </p:sp>
    </p:spTree>
  </p:cSld>
  <p:clrMapOvr>
    <a:masterClrMapping/>
  </p:clrMapOvr>
  <p:transition spd="slow">
    <p:push dir="u"/>
    <p:sndAc>
      <p:stSnd>
        <p:snd r:embed="rId2" name="suction.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ΓΥΝΑΙΚΑ ΠΑΣΧΟΥΣΑ</a:t>
            </a:r>
            <a:endParaRPr lang="el-GR" dirty="0"/>
          </a:p>
        </p:txBody>
      </p:sp>
      <p:sp>
        <p:nvSpPr>
          <p:cNvPr id="2" name="1 - Τίτλος"/>
          <p:cNvSpPr>
            <a:spLocks noGrp="1"/>
          </p:cNvSpPr>
          <p:nvPr>
            <p:ph type="ctrTitle"/>
          </p:nvPr>
        </p:nvSpPr>
        <p:spPr/>
        <p:txBody>
          <a:bodyPr/>
          <a:lstStyle/>
          <a:p>
            <a:r>
              <a:rPr lang="el-GR" dirty="0" smtClean="0"/>
              <a:t>Η ΦΟΝΙΣΣΑ</a:t>
            </a:r>
            <a:endParaRPr lang="el-GR" dirty="0"/>
          </a:p>
        </p:txBody>
      </p:sp>
    </p:spTree>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dirty="0" smtClean="0"/>
              <a:t>Αλέξανδρος Παπαδιαμάντης</a:t>
            </a:r>
            <a:endParaRPr lang="el-GR" dirty="0"/>
          </a:p>
        </p:txBody>
      </p:sp>
      <p:pic>
        <p:nvPicPr>
          <p:cNvPr id="4" name="3 - Θέση περιεχομένου" descr="http://upload.wikimedia.org/wikipedia/commons/thumb/b/be/Papadiamantis_Aleksandros_by_Nirvanas.jpg/250px-Papadiamantis_Aleksandros_by_Nirvanas.jpg"/>
          <p:cNvPicPr>
            <a:picLocks noGrp="1"/>
          </p:cNvPicPr>
          <p:nvPr>
            <p:ph idx="1"/>
          </p:nvPr>
        </p:nvPicPr>
        <p:blipFill>
          <a:blip r:embed="rId2"/>
          <a:srcRect/>
          <a:stretch>
            <a:fillRect/>
          </a:stretch>
        </p:blipFill>
        <p:spPr bwMode="auto">
          <a:xfrm>
            <a:off x="5643570" y="2071678"/>
            <a:ext cx="2643206" cy="3286148"/>
          </a:xfrm>
          <a:prstGeom prst="rect">
            <a:avLst/>
          </a:prstGeom>
          <a:noFill/>
          <a:ln w="9525">
            <a:noFill/>
            <a:miter lim="800000"/>
            <a:headEnd/>
            <a:tailEnd/>
          </a:ln>
        </p:spPr>
      </p:pic>
      <p:sp>
        <p:nvSpPr>
          <p:cNvPr id="5" name="4 - Ορθογώνιο"/>
          <p:cNvSpPr/>
          <p:nvPr/>
        </p:nvSpPr>
        <p:spPr>
          <a:xfrm>
            <a:off x="857224" y="1571613"/>
            <a:ext cx="4500562" cy="4801314"/>
          </a:xfrm>
          <a:prstGeom prst="rect">
            <a:avLst/>
          </a:prstGeom>
        </p:spPr>
        <p:txBody>
          <a:bodyPr wrap="square">
            <a:spAutoFit/>
          </a:bodyPr>
          <a:lstStyle/>
          <a:p>
            <a:r>
              <a:rPr lang="el-GR" sz="1600" dirty="0"/>
              <a:t>Ο </a:t>
            </a:r>
            <a:r>
              <a:rPr lang="el-GR" sz="1600" b="1" dirty="0"/>
              <a:t>Αλέξανδρος Παπαδιαμάντης</a:t>
            </a:r>
            <a:r>
              <a:rPr lang="el-GR" sz="1600" dirty="0"/>
              <a:t> (</a:t>
            </a:r>
            <a:r>
              <a:rPr lang="el-GR" sz="1600" u="sng" dirty="0">
                <a:solidFill>
                  <a:schemeClr val="tx1">
                    <a:lumMod val="95000"/>
                  </a:schemeClr>
                </a:solidFill>
                <a:hlinkClick r:id="rId3" tooltip="Σκιάθος"/>
              </a:rPr>
              <a:t>Σκιάθος</a:t>
            </a:r>
            <a:r>
              <a:rPr lang="el-GR" sz="1600" dirty="0">
                <a:solidFill>
                  <a:schemeClr val="tx1">
                    <a:lumMod val="95000"/>
                  </a:schemeClr>
                </a:solidFill>
              </a:rPr>
              <a:t> </a:t>
            </a:r>
            <a:r>
              <a:rPr lang="el-GR" sz="1600" u="sng" dirty="0">
                <a:solidFill>
                  <a:schemeClr val="tx1">
                    <a:lumMod val="95000"/>
                  </a:schemeClr>
                </a:solidFill>
                <a:hlinkClick r:id="rId4" tooltip="4 Μαρτίου"/>
              </a:rPr>
              <a:t>4 </a:t>
            </a:r>
            <a:r>
              <a:rPr lang="el-GR" sz="1600" u="sng" dirty="0">
                <a:hlinkClick r:id="rId4" tooltip="4 Μαρτίου"/>
              </a:rPr>
              <a:t>Μαρτίου</a:t>
            </a:r>
            <a:r>
              <a:rPr lang="el-GR" sz="1600" dirty="0"/>
              <a:t> </a:t>
            </a:r>
            <a:r>
              <a:rPr lang="el-GR" sz="1600" u="sng" dirty="0">
                <a:hlinkClick r:id="rId5" tooltip="1851"/>
              </a:rPr>
              <a:t>1851</a:t>
            </a:r>
            <a:r>
              <a:rPr lang="el-GR" sz="1600" dirty="0"/>
              <a:t> - </a:t>
            </a:r>
            <a:r>
              <a:rPr lang="el-GR" sz="1600" u="sng" dirty="0">
                <a:hlinkClick r:id="rId3" tooltip="Σκιάθος"/>
              </a:rPr>
              <a:t>Σκιάθος</a:t>
            </a:r>
            <a:r>
              <a:rPr lang="el-GR" sz="1600" dirty="0"/>
              <a:t> </a:t>
            </a:r>
            <a:r>
              <a:rPr lang="el-GR" sz="1600" u="sng" dirty="0">
                <a:hlinkClick r:id="rId6" tooltip="3 Ιανουαρίου"/>
              </a:rPr>
              <a:t>3 Ιανουαρίου</a:t>
            </a:r>
            <a:r>
              <a:rPr lang="el-GR" sz="1600" dirty="0"/>
              <a:t> </a:t>
            </a:r>
            <a:r>
              <a:rPr lang="el-GR" sz="1600" u="sng" dirty="0">
                <a:hlinkClick r:id="rId7" tooltip="1911"/>
              </a:rPr>
              <a:t>1911</a:t>
            </a:r>
            <a:r>
              <a:rPr lang="el-GR" sz="1600" dirty="0"/>
              <a:t>), «η κορυφή των κορυφών» κατά τον </a:t>
            </a:r>
            <a:r>
              <a:rPr lang="el-GR" sz="1600" u="sng" dirty="0">
                <a:hlinkClick r:id="rId8" tooltip="Καβάφης"/>
              </a:rPr>
              <a:t>Κ. Π. Καβάφη</a:t>
            </a:r>
            <a:r>
              <a:rPr lang="el-GR" sz="1600" dirty="0"/>
              <a:t>, είναι ένας από τους σημαντικότερους </a:t>
            </a:r>
            <a:r>
              <a:rPr lang="el-GR" sz="1600" u="sng" dirty="0">
                <a:hlinkClick r:id="rId9" tooltip="Έλληνες"/>
              </a:rPr>
              <a:t>Έλληνες</a:t>
            </a:r>
            <a:r>
              <a:rPr lang="el-GR" sz="1600" dirty="0"/>
              <a:t> </a:t>
            </a:r>
            <a:r>
              <a:rPr lang="el-GR" sz="1600" u="sng" dirty="0">
                <a:hlinkClick r:id="rId10" tooltip="Λογοτεχνία"/>
              </a:rPr>
              <a:t>λογοτέχνες</a:t>
            </a:r>
            <a:r>
              <a:rPr lang="el-GR" sz="1600" dirty="0"/>
              <a:t>, γνωστός και ως «ο άγιος των ελληνικών γραμμάτων». Έγραψε κυρίως </a:t>
            </a:r>
            <a:r>
              <a:rPr lang="el-GR" sz="1600" u="sng" dirty="0">
                <a:hlinkClick r:id="rId11" tooltip="Διήγημα"/>
              </a:rPr>
              <a:t>διηγήματα</a:t>
            </a:r>
            <a:r>
              <a:rPr lang="el-GR" sz="1600" dirty="0"/>
              <a:t>, τα οποία κατέχουν περίοπτη θέση στη νεοελληνική λογοτεχνία. Ο Παπαδιαμάντης γεννήθηκε στη </a:t>
            </a:r>
            <a:r>
              <a:rPr lang="el-GR" sz="1600" u="sng" dirty="0">
                <a:hlinkClick r:id="rId3" tooltip="Σκιάθος"/>
              </a:rPr>
              <a:t>Σκιάθο</a:t>
            </a:r>
            <a:r>
              <a:rPr lang="el-GR" sz="1600" dirty="0"/>
              <a:t> το 1851 και γονείς του ήταν ο </a:t>
            </a:r>
            <a:r>
              <a:rPr lang="el-GR" sz="1600" u="sng" dirty="0">
                <a:hlinkClick r:id="rId12" tooltip="Πρεσβύτερος"/>
              </a:rPr>
              <a:t>ιερέας</a:t>
            </a:r>
            <a:r>
              <a:rPr lang="el-GR" sz="1600" dirty="0"/>
              <a:t> Αδαμάντιος Εμμανουήλ και η Αγγελική (Γκιουλώ) το γένος Μωραϊτίδη. Μεγάλωσε ανάμεσα σε εννιά παιδιά (τα δύο πέθαναν μικρά) και εξοικειώθηκε νωρίς με τα εκκλησιαστικά πράγματα, τη θρησκευτική ατμόσφαιρα, τις λειτουργίες, τα εξωκκλήσια και την ήσυχη ζωή του νησιώτικου περίγυρου. Όλα αυτά διαμόρφωσαν μια χριστιανοπρεπή ιδιοσυγκρασία, που διατήρησε με πείσμα ως το τέλος της ζωής του.</a:t>
            </a:r>
          </a:p>
          <a:p>
            <a:endParaRPr lang="el-GR" dirty="0"/>
          </a:p>
        </p:txBody>
      </p:sp>
    </p:spTree>
  </p:cSld>
  <p:clrMapOvr>
    <a:masterClrMapping/>
  </p:clrMapOvr>
  <p:transition spd="slow">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0000" lnSpcReduction="20000"/>
          </a:bodyPr>
          <a:lstStyle/>
          <a:p>
            <a:pPr>
              <a:buNone/>
            </a:pPr>
            <a:r>
              <a:rPr lang="el-GR" dirty="0" smtClean="0"/>
              <a:t>Τα πρώτα γράμματα τα έμαθε στο νησί του, εσωτερικός στην Ι. Μονή του Ευαγγελισμού. Φοίτησε στο Γυμνάσιο (με πολλές διακοπές, λόγω οικονομικών δυσκολιών) στη </a:t>
            </a:r>
            <a:r>
              <a:rPr lang="el-GR" dirty="0" smtClean="0">
                <a:hlinkClick r:id="rId2" tooltip="Χαλκίδα"/>
              </a:rPr>
              <a:t>Χαλκίδα</a:t>
            </a:r>
            <a:r>
              <a:rPr lang="el-GR" dirty="0" smtClean="0"/>
              <a:t> και στον </a:t>
            </a:r>
            <a:r>
              <a:rPr lang="el-GR" dirty="0" smtClean="0">
                <a:hlinkClick r:id="rId3" tooltip="Πειραιάς"/>
              </a:rPr>
              <a:t>Πειραιά</a:t>
            </a:r>
            <a:r>
              <a:rPr lang="el-GR" dirty="0" smtClean="0"/>
              <a:t> και το τελείωσε στο </a:t>
            </a:r>
            <a:r>
              <a:rPr lang="el-GR" dirty="0" smtClean="0">
                <a:hlinkClick r:id="rId4" tooltip="Βαρβάκειο"/>
              </a:rPr>
              <a:t>Βαρβάκειο</a:t>
            </a:r>
            <a:r>
              <a:rPr lang="el-GR" dirty="0" smtClean="0"/>
              <a:t> της </a:t>
            </a:r>
            <a:r>
              <a:rPr lang="el-GR" dirty="0" smtClean="0">
                <a:hlinkClick r:id="rId5" tooltip="Αθήνα"/>
              </a:rPr>
              <a:t>Αθήνας</a:t>
            </a:r>
            <a:r>
              <a:rPr lang="el-GR" dirty="0" smtClean="0"/>
              <a:t>. Πάντα φτωχός, άρχισε από μαθητής να κερδίζει το ψωμί του με παραδόσεις και προγυμνάσεις μαθητών. Το 1872 επισκέφτηκε το </a:t>
            </a:r>
            <a:r>
              <a:rPr lang="el-GR" dirty="0" smtClean="0">
                <a:hlinkClick r:id="rId6" tooltip="Άγιο Όρος"/>
              </a:rPr>
              <a:t>Άγιο Όρος</a:t>
            </a:r>
            <a:r>
              <a:rPr lang="el-GR" dirty="0" smtClean="0"/>
              <a:t> μαζί με τον φίλο του Νικόλαο Διανέλο, αργότερα μοναχό Νήφωνα, όπου παρέμεινε οκτώ μήνες ως δόκιμος </a:t>
            </a:r>
            <a:r>
              <a:rPr lang="el-GR" dirty="0" smtClean="0">
                <a:hlinkClick r:id="rId7" tooltip="Μοναχισμός"/>
              </a:rPr>
              <a:t>μοναχός</a:t>
            </a:r>
            <a:r>
              <a:rPr lang="el-GR" dirty="0" smtClean="0"/>
              <a:t>. Μη θεωρώντας τον εαυτό του άξιο να φέρει το «αγγελικό σχήμα», επέστρεψε στην Αθήνα και γράφτηκε στη Φιλοσοφική Σχολή του </a:t>
            </a:r>
            <a:r>
              <a:rPr lang="el-GR" dirty="0" smtClean="0">
                <a:hlinkClick r:id="rId8" tooltip="Πανεπιστήμιο Αθηνών"/>
              </a:rPr>
              <a:t>Πανεπιστημίου</a:t>
            </a:r>
            <a:r>
              <a:rPr lang="el-GR" dirty="0" smtClean="0"/>
              <a:t>, την οποία, με όλες τις προσπάθειες που έκανε, δεν την τελείωσε, γιατί η φτώχεια, η ανέχεια και η επισφαλής υγεία του τού στάθηκαν ανυπέρβλητα εμπόδια. Το ότι δεν πήρε το δίπλωμά του στοίχισε στον πατέρα του, ο οποίος τον περίμενε να γυρίσει καθηγητής στο νησί και να βοηθήσει τις τέσσερις αδελφές του. Οι τρεις από αυτές παρέμειναν ανύπαντρες και του παραστάθηκαν με αφοσίωση σε όλες τις δύσκολες στιγμές του - όπως όταν, επί παραδείγματι, απογοητευμένος από τη ζωή της Αθήνας, αναζητούσε καταφύγιο στη Σκιάθο. Ωστόσο, επειδή οι οικονομικές του ανάγκες ήταν πολλές, σύντομα αναγκαζόταν να επιστρέψει στην Αθήνα.</a:t>
            </a:r>
            <a:endParaRPr lang="el-GR" dirty="0"/>
          </a:p>
        </p:txBody>
      </p:sp>
      <p:sp>
        <p:nvSpPr>
          <p:cNvPr id="3" name="2 - Τίτλος"/>
          <p:cNvSpPr>
            <a:spLocks noGrp="1"/>
          </p:cNvSpPr>
          <p:nvPr>
            <p:ph type="title"/>
          </p:nvPr>
        </p:nvSpPr>
        <p:spPr/>
        <p:txBody>
          <a:bodyPr/>
          <a:lstStyle/>
          <a:p>
            <a:pPr algn="ctr"/>
            <a:r>
              <a:rPr lang="el-GR" sz="4000" dirty="0" smtClean="0"/>
              <a:t>Τα</a:t>
            </a:r>
            <a:r>
              <a:rPr lang="el-GR" dirty="0" smtClean="0"/>
              <a:t> </a:t>
            </a:r>
            <a:r>
              <a:rPr lang="el-GR" sz="4000" dirty="0" smtClean="0"/>
              <a:t>πρώτα</a:t>
            </a:r>
            <a:r>
              <a:rPr lang="el-GR" dirty="0" smtClean="0"/>
              <a:t> </a:t>
            </a:r>
            <a:r>
              <a:rPr lang="el-GR" sz="4000" dirty="0" smtClean="0"/>
              <a:t>γράμματα</a:t>
            </a:r>
            <a:endParaRPr lang="el-GR" sz="4000" dirty="0"/>
          </a:p>
        </p:txBody>
      </p:sp>
    </p:spTree>
  </p:cSld>
  <p:clrMapOvr>
    <a:masterClrMapping/>
  </p:clrMapOvr>
  <p:transition spd="slow">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sz="1600" dirty="0" smtClean="0"/>
              <a:t>Μέσα στα περισσότερα διηγήματα του Παπαδιαμάντη, του συγγραφέα και υμνητή «του ρόδινου νησιού του», γίνεται συχνή αναφορά στο φυσικό περιβάλλον της Σκιάθου, στις ρεματιές, τις χαράδρες, τα υψώματα, με διαφορετική το καθένα βλάστηση. Επίσης αναφέρεται συχνά και η θαλασσινή της διαμόρφωση, με τα αμέτρητα λιμανάκια, τους κόρφους και τους κάβους, τους γκρεμούς, τις σπηλιές, τα νησάκια, τις αμμουδιές, τα ακρογιάλια. Αυτές οι αλησμόνητες παιδικές μνήμες κυριαρχούν στη σκέψη του Παπαδιαμάντη και τις κάνει διηγήματα, εμπλουτισμένα με τα θρησκευτικά βιώματά του και με τα βάσανα, τους καημούς και τις μικροχαρές της σκιαθίτικης φτωχολογιάς. Οι ήρωές του είναι ψαράδες, αγρότες, ιερωμένοι, μετανάστες, πολυφαμελίτες, εργένηδες, αναξιοπαθούσες χήρες, όμορφες ορφανές, αλλά και κακάσχημες μάγισσες και διάφορες αγύρτισσες. Ολόκληρη η ουσία της πεζογραφίας του περικλείεται μέσα σε μια φράση του ίδιου : </a:t>
            </a:r>
            <a:r>
              <a:rPr lang="el-GR" sz="1600" i="1" dirty="0" smtClean="0"/>
              <a:t>«Το έπ' έμοι, ενόσω ζω, και αναπνέω καί σωφρονώ, δεν θα παύσω να υμνώ μετά λατρείας τον Χριστόν μου, να περιγράφω μετ' έρωτος την φύσιν, καί να ζωγραφώ μετά στοργής τα γνήσια ελληνικά ήθη»</a:t>
            </a:r>
            <a:r>
              <a:rPr lang="el-GR" sz="1600" dirty="0" smtClean="0"/>
              <a:t>.</a:t>
            </a:r>
            <a:endParaRPr lang="en-US" sz="1600" dirty="0" smtClean="0"/>
          </a:p>
          <a:p>
            <a:pPr>
              <a:buNone/>
            </a:pPr>
            <a:r>
              <a:rPr lang="el-GR" sz="1600" dirty="0" smtClean="0"/>
              <a:t>Η πρώτη του δειλή λογοτεχνική προσπάθεια πραγματώνεται με το μυθιστόρημα </a:t>
            </a:r>
            <a:r>
              <a:rPr lang="el-GR" sz="1600" i="1" dirty="0" smtClean="0"/>
              <a:t>Η μετανάστις</a:t>
            </a:r>
            <a:r>
              <a:rPr lang="el-GR" sz="1600" dirty="0" smtClean="0"/>
              <a:t>. Είναι ένα έργο του ξενιτεμένου ελληνισμού. Επικρίνει τον εκμοντερνισμό των μεταναστών, που κατ' αυτόν ξέχασαν τις γνήσιες ελληνικές παραδόσεις και χάλασαν την ψυχή τους</a:t>
            </a:r>
            <a:r>
              <a:rPr lang="en-US" sz="1600" dirty="0" smtClean="0"/>
              <a:t>.</a:t>
            </a:r>
            <a:endParaRPr lang="el-GR" sz="1600" dirty="0"/>
          </a:p>
        </p:txBody>
      </p:sp>
      <p:sp>
        <p:nvSpPr>
          <p:cNvPr id="3" name="2 - Τίτλος"/>
          <p:cNvSpPr>
            <a:spLocks noGrp="1"/>
          </p:cNvSpPr>
          <p:nvPr>
            <p:ph type="title"/>
          </p:nvPr>
        </p:nvSpPr>
        <p:spPr/>
        <p:txBody>
          <a:bodyPr/>
          <a:lstStyle/>
          <a:p>
            <a:pPr algn="ctr"/>
            <a:r>
              <a:rPr lang="el-GR" dirty="0" smtClean="0"/>
              <a:t>Το έργο του</a:t>
            </a:r>
            <a:endParaRPr lang="el-GR" dirty="0"/>
          </a:p>
        </p:txBody>
      </p:sp>
    </p:spTree>
  </p:cSld>
  <p:clrMapOvr>
    <a:masterClrMapping/>
  </p:clrMapOvr>
  <p:transition spd="slow">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428604"/>
            <a:ext cx="8401080" cy="5667396"/>
          </a:xfrm>
        </p:spPr>
        <p:txBody>
          <a:bodyPr>
            <a:normAutofit/>
          </a:bodyPr>
          <a:lstStyle/>
          <a:p>
            <a:pPr>
              <a:buNone/>
            </a:pPr>
            <a:r>
              <a:rPr lang="en-US" sz="1600" dirty="0" smtClean="0"/>
              <a:t> </a:t>
            </a:r>
            <a:r>
              <a:rPr lang="el-GR" sz="1600" dirty="0" smtClean="0"/>
              <a:t>Στο </a:t>
            </a:r>
            <a:r>
              <a:rPr lang="el-GR" sz="1600" dirty="0" smtClean="0"/>
              <a:t>δεύτερο μυθιστόρημά του </a:t>
            </a:r>
            <a:r>
              <a:rPr lang="el-GR" sz="1600" i="1" dirty="0" smtClean="0"/>
              <a:t>Οι έμποροι των εθνών</a:t>
            </a:r>
            <a:r>
              <a:rPr lang="el-GR" sz="1600" dirty="0" smtClean="0"/>
              <a:t>, ξεπερνάει την πρώτη του προσπάθεια και παρουσιάζει ένα έργο το οποίο δεν στάθηκε μόνο σημαντική προσφορά στην εποχή του, αλλά και σήμερα μπορεί να σταθεί δίπλα στα καλύτερα ιστορικά και ρομαντικά ελληνικά μυθιστορήματα</a:t>
            </a:r>
            <a:r>
              <a:rPr lang="en-US" sz="1600" dirty="0" smtClean="0"/>
              <a:t>.</a:t>
            </a:r>
          </a:p>
          <a:p>
            <a:pPr>
              <a:buNone/>
            </a:pPr>
            <a:r>
              <a:rPr lang="en-US" sz="1600" dirty="0" smtClean="0"/>
              <a:t> </a:t>
            </a:r>
            <a:r>
              <a:rPr lang="el-GR" sz="1600" dirty="0" smtClean="0"/>
              <a:t>Το </a:t>
            </a:r>
            <a:r>
              <a:rPr lang="el-GR" sz="1600" dirty="0" smtClean="0"/>
              <a:t>τρίτο μυθιστόρημα του Παπαδιαμάντη, </a:t>
            </a:r>
            <a:r>
              <a:rPr lang="el-GR" sz="1600" i="1" dirty="0" smtClean="0"/>
              <a:t>Η Γυφτοπούλα</a:t>
            </a:r>
            <a:r>
              <a:rPr lang="el-GR" sz="1600" dirty="0" smtClean="0"/>
              <a:t>, είναι ένα συγγραφικό τόλμημα, και στη σύλληψη, και στη σύνθεση, και στη μορφή</a:t>
            </a:r>
            <a:r>
              <a:rPr lang="en-US" sz="1600" dirty="0" smtClean="0"/>
              <a:t>.</a:t>
            </a:r>
          </a:p>
          <a:p>
            <a:pPr>
              <a:buNone/>
            </a:pPr>
            <a:r>
              <a:rPr lang="en-US" sz="1600" i="1" dirty="0" smtClean="0">
                <a:hlinkClick r:id="rId2" tooltip="Η Φόνισσα"/>
              </a:rPr>
              <a:t> </a:t>
            </a:r>
            <a:r>
              <a:rPr lang="el-GR" sz="1600" i="1" dirty="0" smtClean="0">
                <a:hlinkClick r:id="rId2" tooltip="Η Φόνισσα"/>
              </a:rPr>
              <a:t>Η </a:t>
            </a:r>
            <a:r>
              <a:rPr lang="el-GR" sz="1600" i="1" dirty="0" smtClean="0">
                <a:hlinkClick r:id="rId2" tooltip="Η Φόνισσα"/>
              </a:rPr>
              <a:t>Φόνισσα</a:t>
            </a:r>
            <a:r>
              <a:rPr lang="el-GR" sz="1600" dirty="0" smtClean="0"/>
              <a:t> είναι η δεύτερη νουβέλα του Παπαδιαμάντη και θεωρείται, από τους περισσότερους, το αριστούργημά του. Ανήκει στα έργα της προχωρημένης ωριμότητάς του, της </a:t>
            </a:r>
            <a:r>
              <a:rPr lang="el-GR" sz="1600" dirty="0" smtClean="0">
                <a:hlinkClick r:id="rId3" tooltip="Ρεαλισμός (λογοτεχνία)"/>
              </a:rPr>
              <a:t>ρεαλιστικής</a:t>
            </a:r>
            <a:r>
              <a:rPr lang="el-GR" sz="1600" dirty="0" smtClean="0"/>
              <a:t> περιόδου, και κλείνει μέσα του τα πιο γόνιμα στοιχεία της τέχνης του.</a:t>
            </a:r>
            <a:endParaRPr lang="en-US" sz="1600" dirty="0" smtClean="0"/>
          </a:p>
          <a:p>
            <a:pPr>
              <a:buNone/>
            </a:pPr>
            <a:r>
              <a:rPr lang="el-GR" sz="1600" dirty="0" smtClean="0"/>
              <a:t>Τα </a:t>
            </a:r>
            <a:r>
              <a:rPr lang="el-GR" sz="1600" i="1" dirty="0" smtClean="0"/>
              <a:t>Ρόδινα Ακρογιάλια</a:t>
            </a:r>
            <a:r>
              <a:rPr lang="el-GR" sz="1600" dirty="0" smtClean="0"/>
              <a:t>, με υπότιτλο </a:t>
            </a:r>
            <a:r>
              <a:rPr lang="el-GR" sz="1600" i="1" dirty="0" smtClean="0"/>
              <a:t>Κοινωνικόν μυθιστόρημα</a:t>
            </a:r>
            <a:r>
              <a:rPr lang="el-GR" sz="1600" dirty="0" smtClean="0"/>
              <a:t>, είναι έργο που δείχνει την παρακμή και τα γηρατειά του συγγραφέα. Είναι ένα αφήγημα συμποσιακού τύπου, όπου οι συγκεντρωμένοι φιλοσοφούν ή διηγούνται ιστορίες.</a:t>
            </a:r>
            <a:endParaRPr lang="en-US" sz="1600" dirty="0" smtClean="0"/>
          </a:p>
          <a:p>
            <a:pPr>
              <a:buNone/>
            </a:pPr>
            <a:r>
              <a:rPr lang="el-GR" sz="1600" dirty="0" smtClean="0"/>
              <a:t>Τα διηγήματα του είναι περιγραφικά, φυσιολατρικά, με έντονο χρωματισμό στα εκφραστικά μέσα, με ειδυλλιακή ατμόσφαιρα, υποταγμένα σε κανόνες και σχέδιο. Αυτά είναι: </a:t>
            </a:r>
            <a:r>
              <a:rPr lang="el-GR" sz="1600" i="1" dirty="0" smtClean="0"/>
              <a:t>Το χριστόψωμο</a:t>
            </a:r>
            <a:r>
              <a:rPr lang="el-GR" sz="1600" dirty="0" smtClean="0"/>
              <a:t>, </a:t>
            </a:r>
            <a:r>
              <a:rPr lang="el-GR" sz="1600" i="1" dirty="0" smtClean="0"/>
              <a:t>Η χήρα παπαδιά</a:t>
            </a:r>
            <a:r>
              <a:rPr lang="el-GR" sz="1600" dirty="0" smtClean="0"/>
              <a:t>, </a:t>
            </a:r>
            <a:r>
              <a:rPr lang="el-GR" sz="1600" i="1" dirty="0" smtClean="0"/>
              <a:t>Η τελευταία βαπτιστική</a:t>
            </a:r>
            <a:r>
              <a:rPr lang="el-GR" sz="1600" dirty="0" smtClean="0"/>
              <a:t>, </a:t>
            </a:r>
            <a:r>
              <a:rPr lang="el-GR" sz="1600" i="1" dirty="0" smtClean="0"/>
              <a:t>Η υπηρέτρα</a:t>
            </a:r>
            <a:r>
              <a:rPr lang="el-GR" sz="1600" dirty="0" smtClean="0"/>
              <a:t>, </a:t>
            </a:r>
            <a:r>
              <a:rPr lang="el-GR" sz="1600" i="1" dirty="0" smtClean="0"/>
              <a:t>Ο σημαδιακός</a:t>
            </a:r>
            <a:r>
              <a:rPr lang="el-GR" sz="1600" dirty="0" smtClean="0"/>
              <a:t>, </a:t>
            </a:r>
            <a:r>
              <a:rPr lang="el-GR" sz="1600" i="1" dirty="0" smtClean="0"/>
              <a:t>Η σταχομαζώχτρα</a:t>
            </a:r>
            <a:r>
              <a:rPr lang="el-GR" sz="1600" dirty="0" smtClean="0"/>
              <a:t>, </a:t>
            </a:r>
            <a:r>
              <a:rPr lang="el-GR" sz="1600" i="1" dirty="0" smtClean="0"/>
              <a:t>Εξοχική Λαμπρή</a:t>
            </a:r>
            <a:r>
              <a:rPr lang="el-GR" sz="1600" dirty="0" smtClean="0"/>
              <a:t>, </a:t>
            </a:r>
            <a:r>
              <a:rPr lang="el-GR" sz="1600" i="1" dirty="0" smtClean="0"/>
              <a:t>Η χτυπημένη</a:t>
            </a:r>
            <a:r>
              <a:rPr lang="el-GR" sz="1600" dirty="0" smtClean="0"/>
              <a:t>, </a:t>
            </a:r>
            <a:r>
              <a:rPr lang="el-GR" sz="1600" i="1" dirty="0" smtClean="0"/>
              <a:t>Ο Πανταρώτας</a:t>
            </a:r>
            <a:r>
              <a:rPr lang="el-GR" sz="1600" dirty="0" smtClean="0"/>
              <a:t>, </a:t>
            </a:r>
            <a:r>
              <a:rPr lang="el-GR" sz="1600" i="1" dirty="0" smtClean="0"/>
              <a:t>Η παιδική πασχαλιά</a:t>
            </a:r>
            <a:r>
              <a:rPr lang="el-GR" sz="1600" dirty="0" smtClean="0"/>
              <a:t>, </a:t>
            </a:r>
            <a:r>
              <a:rPr lang="el-GR" sz="1600" i="1" dirty="0" smtClean="0"/>
              <a:t>Η μαυρομαντηλού</a:t>
            </a:r>
            <a:r>
              <a:rPr lang="el-GR" sz="1600" dirty="0" smtClean="0"/>
              <a:t>, </a:t>
            </a:r>
            <a:r>
              <a:rPr lang="el-GR" sz="1600" i="1" dirty="0" smtClean="0"/>
              <a:t>Το Πάσχα ρωμέϊκο</a:t>
            </a:r>
            <a:r>
              <a:rPr lang="el-GR" sz="1600" dirty="0" smtClean="0"/>
              <a:t>, το </a:t>
            </a:r>
            <a:r>
              <a:rPr lang="el-GR" sz="1600" i="1" dirty="0" smtClean="0"/>
              <a:t>Θέρος-έρος</a:t>
            </a:r>
            <a:r>
              <a:rPr lang="el-GR" sz="1600" dirty="0" smtClean="0"/>
              <a:t>, </a:t>
            </a:r>
            <a:r>
              <a:rPr lang="el-GR" sz="1600" i="1" dirty="0" smtClean="0"/>
              <a:t>Ο φτωχός άγιος</a:t>
            </a:r>
            <a:r>
              <a:rPr lang="el-GR" sz="1600" dirty="0" smtClean="0"/>
              <a:t>, </a:t>
            </a:r>
            <a:r>
              <a:rPr lang="el-GR" sz="1600" i="1" dirty="0" smtClean="0"/>
              <a:t>Η νοσταλγός</a:t>
            </a:r>
            <a:r>
              <a:rPr lang="el-GR" sz="1600" dirty="0" smtClean="0"/>
              <a:t>, </a:t>
            </a:r>
            <a:r>
              <a:rPr lang="el-GR" sz="1600" i="1" dirty="0" smtClean="0"/>
              <a:t>Μια ψυχή</a:t>
            </a:r>
            <a:r>
              <a:rPr lang="el-GR" sz="1600" dirty="0" smtClean="0"/>
              <a:t>, </a:t>
            </a:r>
            <a:r>
              <a:rPr lang="el-GR" sz="1600" i="1" dirty="0" smtClean="0"/>
              <a:t>Ο Αμερικάνος</a:t>
            </a:r>
            <a:r>
              <a:rPr lang="el-GR" sz="1600" dirty="0" smtClean="0"/>
              <a:t>, </a:t>
            </a:r>
            <a:r>
              <a:rPr lang="el-GR" sz="1600" i="1" dirty="0" smtClean="0"/>
              <a:t>Στο Χριστό στο Κάστρο, Δαιμόνια στο ρέμα</a:t>
            </a:r>
            <a:r>
              <a:rPr lang="el-GR" sz="1600" dirty="0" smtClean="0"/>
              <a:t>, </a:t>
            </a:r>
            <a:r>
              <a:rPr lang="el-GR" sz="1600" i="1" dirty="0" smtClean="0"/>
              <a:t>Υπό την βασιλικήν δρυν</a:t>
            </a:r>
            <a:r>
              <a:rPr lang="el-GR" sz="1600" dirty="0" smtClean="0"/>
              <a:t>, </a:t>
            </a:r>
            <a:r>
              <a:rPr lang="el-GR" sz="1600" i="1" dirty="0" smtClean="0"/>
              <a:t>Τα κρούσματα</a:t>
            </a:r>
            <a:r>
              <a:rPr lang="el-GR" sz="1600" dirty="0" smtClean="0"/>
              <a:t>, </a:t>
            </a:r>
            <a:r>
              <a:rPr lang="el-GR" sz="1600" i="1" dirty="0" smtClean="0"/>
              <a:t>Της Κοκκώνας το σπίτι</a:t>
            </a:r>
            <a:r>
              <a:rPr lang="el-GR" sz="1600" dirty="0" smtClean="0"/>
              <a:t>, </a:t>
            </a:r>
            <a:r>
              <a:rPr lang="el-GR" sz="1600" i="1" dirty="0" smtClean="0"/>
              <a:t>Το πνίξιμο του παιδιού</a:t>
            </a:r>
            <a:r>
              <a:rPr lang="el-GR" sz="1600" dirty="0" smtClean="0"/>
              <a:t>, </a:t>
            </a:r>
            <a:r>
              <a:rPr lang="el-GR" sz="1600" i="1" dirty="0" smtClean="0"/>
              <a:t>Γουτού-γουπατού</a:t>
            </a:r>
            <a:r>
              <a:rPr lang="el-GR" sz="1600" dirty="0" smtClean="0"/>
              <a:t>, </a:t>
            </a:r>
            <a:r>
              <a:rPr lang="el-GR" sz="1600" i="1" dirty="0" smtClean="0"/>
              <a:t>Ο Χριστός Ανέστη του Γιάννη</a:t>
            </a:r>
            <a:r>
              <a:rPr lang="el-GR" sz="1600" dirty="0" smtClean="0"/>
              <a:t>, </a:t>
            </a:r>
            <a:r>
              <a:rPr lang="el-GR" sz="1600" i="1" dirty="0" smtClean="0"/>
              <a:t>Ω! τα βασανάκια</a:t>
            </a:r>
            <a:r>
              <a:rPr lang="el-GR" sz="1600" dirty="0" smtClean="0"/>
              <a:t> κ.ά.</a:t>
            </a:r>
          </a:p>
          <a:p>
            <a:pPr>
              <a:buNone/>
            </a:pPr>
            <a:r>
              <a:rPr lang="el-GR" sz="1600" dirty="0" smtClean="0"/>
              <a:t>Ο Παπαδιαμάντης δεν ευτύχησε να δει τυπωμένο σε βιβλίο κανένα έργο του.</a:t>
            </a:r>
            <a:endParaRPr lang="el-GR" sz="1600" dirty="0"/>
          </a:p>
        </p:txBody>
      </p:sp>
    </p:spTree>
  </p:cSld>
  <p:clrMapOvr>
    <a:masterClrMapping/>
  </p:clrMapOvr>
  <p:transition spd="slow">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sz="1600" dirty="0" smtClean="0"/>
              <a:t>Η ζωή του Παπαδιαμάντη μέρα με τη μέρα γινόταν δυσκολότερη. Η φτώχεια, το ποτό και η ασυλλόγιστη απλοχεριά του έγιναν αιτία να φτάσει σε απελπιστική κατάσταση, ενώ παράλληλα χειροτέρευε και η υγεία του. Στο νησί του εξακολούθησε να κάνει τις μεταφράσεις που του έστελνε ο </a:t>
            </a:r>
            <a:r>
              <a:rPr lang="el-GR" sz="1600" u="sng" dirty="0" smtClean="0">
                <a:hlinkClick r:id="rId2" tooltip="Γιάννης Βλαχογιάννης"/>
              </a:rPr>
              <a:t>Γιάννης Βλαχογιάννης</a:t>
            </a:r>
            <a:r>
              <a:rPr lang="el-GR" sz="1600" dirty="0" smtClean="0"/>
              <a:t>, για να έχει κάποιον πόρο ζωής, μα ύστερα από λίγο τα χέρια του πρήστηκαν και του ήταν δύσκολο να γράφει. Το ημερήσιο πρόγραμμά του περιλάμβανε πολύ πρωινό ξύπνημα, μια βόλτα στην ακρογιαλιά κι ύστερα εκκλησία. Μαζεύοντας τα ιστορικά του νησιού και τα παλιά χρονικά συνέθεσε τα τελευταία του διηγήματα πιο ώριμα και πιο ολοκληρωμένα. Ο Παπαδιαμάντης πέθανε τον Ιανουάριο του 1911, ύστερα από επιδείνωση της υγείας του. Η κηδεία του τελέστηκε μέσα στο πένθος όλων των απλών ανθρώπων του νησιού. Με την είδηση του θανάτου του, το πένθος έγινε πανελλήνιο.</a:t>
            </a:r>
          </a:p>
          <a:p>
            <a:endParaRPr lang="el-GR" sz="1800" dirty="0" smtClean="0"/>
          </a:p>
          <a:p>
            <a:endParaRPr lang="el-GR" sz="1800" dirty="0"/>
          </a:p>
        </p:txBody>
      </p:sp>
      <p:sp>
        <p:nvSpPr>
          <p:cNvPr id="3" name="2 - Τίτλος"/>
          <p:cNvSpPr>
            <a:spLocks noGrp="1"/>
          </p:cNvSpPr>
          <p:nvPr>
            <p:ph type="title"/>
          </p:nvPr>
        </p:nvSpPr>
        <p:spPr/>
        <p:txBody>
          <a:bodyPr/>
          <a:lstStyle/>
          <a:p>
            <a:pPr algn="ctr"/>
            <a:r>
              <a:rPr lang="el-GR" dirty="0" smtClean="0"/>
              <a:t>Τα τελευταία χρόνια</a:t>
            </a:r>
            <a:endParaRPr lang="el-GR" dirty="0"/>
          </a:p>
        </p:txBody>
      </p:sp>
      <p:pic>
        <p:nvPicPr>
          <p:cNvPr id="4" name="rg_hi" descr="https://encrypted-tbn3.gstatic.com/images?q=tbn:ANd9GcRRRz1dFqBp0WJu7rlYvNgtH8cEdbmsWKK6hvJHg3TxtpP_OQxeTg"/>
          <p:cNvPicPr/>
          <p:nvPr/>
        </p:nvPicPr>
        <p:blipFill>
          <a:blip r:embed="rId3"/>
          <a:srcRect/>
          <a:stretch>
            <a:fillRect/>
          </a:stretch>
        </p:blipFill>
        <p:spPr bwMode="auto">
          <a:xfrm>
            <a:off x="2643174" y="4500570"/>
            <a:ext cx="3429024" cy="1643074"/>
          </a:xfrm>
          <a:prstGeom prst="rect">
            <a:avLst/>
          </a:prstGeom>
          <a:noFill/>
          <a:ln w="9525">
            <a:noFill/>
            <a:miter lim="800000"/>
            <a:headEnd/>
            <a:tailEnd/>
          </a:ln>
        </p:spPr>
      </p:pic>
    </p:spTree>
  </p:cSld>
  <p:clrMapOvr>
    <a:masterClrMapping/>
  </p:clrMapOvr>
  <p:transition spd="slow">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images.jpeg"/>
          <p:cNvPicPr>
            <a:picLocks noGrp="1" noChangeAspect="1"/>
          </p:cNvPicPr>
          <p:nvPr>
            <p:ph idx="1"/>
          </p:nvPr>
        </p:nvPicPr>
        <p:blipFill>
          <a:blip r:embed="rId2"/>
          <a:stretch>
            <a:fillRect/>
          </a:stretch>
        </p:blipFill>
        <p:spPr>
          <a:xfrm>
            <a:off x="2714612" y="785794"/>
            <a:ext cx="3500462" cy="5212645"/>
          </a:xfrm>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55000" lnSpcReduction="20000"/>
          </a:bodyPr>
          <a:lstStyle/>
          <a:p>
            <a:pPr>
              <a:buNone/>
            </a:pPr>
            <a:r>
              <a:rPr lang="el-GR" dirty="0" smtClean="0"/>
              <a:t>Κεντρικό πρόσωπο της ιστορίας είναι η </a:t>
            </a:r>
            <a:r>
              <a:rPr lang="el-GR" i="1" dirty="0" smtClean="0"/>
              <a:t>Φραγκογιαννού</a:t>
            </a:r>
            <a:r>
              <a:rPr lang="el-GR" dirty="0" smtClean="0"/>
              <a:t>, μία ηλικιωμένη χήρα, η οποία έζησε μια βασανισμένη ζωή ως παιδί, ως σύζυγος, ως μητέρα και ως γιαγιά, μαθημένη πάντα να υπηρετεί χωρίς αντιρρήσεις τους ανθρώπους του περιβάλλοντός της. Η πείρα τής δίδαξε ότι η ζωή για μια γυναίκα είναι γεμάτη βάσανα και η θεωρία της ήταν ότι η γέννηση ενός κοριτσιού δεν φέρνει παρά δυστυχία, όχι μόνο στο ίδιο το παιδί, αλλά και στην οικογένειά του, ιδίως αν είναι φτωχή.</a:t>
            </a:r>
          </a:p>
          <a:p>
            <a:pPr>
              <a:buNone/>
            </a:pPr>
            <a:r>
              <a:rPr lang="el-GR" dirty="0" smtClean="0"/>
              <a:t>Ένα βράδυ καθώς ξενυχτάει στην κούνια της άρρωστης νεογέννητης εγγονής της, περνούν απ' το μυαλό της όλες οι δύσκολες στιγμές της ζωής που έζησε. Το μυαλό της θολώνει και σκοτώνει το βρέφος προκαλώντας του ασφυξία, ενώ ο θάνατος θεωρείται από τον γιατρό φυσιολογικός. Αν και αρχικά νιώθει τύψεις, κατά βάθος δεν μετανιώνει για την πράξη της. Αντίθετα, τής γίνεται έμμονη ιδέα ότι η μοίρα την έχει τάξει να σώσει τον κόσμο απαλάσσοντάς τον από μικρά κορίτσια.</a:t>
            </a:r>
          </a:p>
          <a:p>
            <a:pPr>
              <a:buNone/>
            </a:pPr>
            <a:r>
              <a:rPr lang="el-GR" dirty="0" smtClean="0"/>
              <a:t>Τα επόμενα εγκλήματά της έχουν για θύματα τρία μικρά αθώα κοριτσάκια, χωρίς πλέον καθόλου τύψεις, αλλά και χωρίς να είναι σε θέση να συνειδητοποιήσει το κακό που έχει κάνει. Η χωροφυλακή την υποψιάζεται και αποφασίζει να τη συλλάβει, με αφορμή όμως ένα έγκλημα που δεν έχει διαπράξει. Ένα κοριτσάκι πνίγηκε μέσα σ' ένα πηγάδι και κοντά του βρισκόταν η Φραγκογιαννού. Αν και ευχήθηκε να πνιγεί το παιδί, η ίδια ποτέ δεν το έσπρωξε.</a:t>
            </a:r>
          </a:p>
          <a:p>
            <a:pPr>
              <a:buNone/>
            </a:pPr>
            <a:r>
              <a:rPr lang="el-GR" dirty="0" smtClean="0"/>
              <a:t>Στην προσπάθειά της να ξεφύγει από τους χωροφύλακες, η Φραγκογιαννού αποφασίζει να καταφύγει στο ερμητήριο ενός ασκητή και να του εξομολογηθεί τα αμαρτήματά της. Τη στιγμή όμως που προσπαθεί να ξεπεράσει ένα στενό πέρασμα, η παλίρροια την προλαβαίνει και η γερόντισσα πεθαίνει, ανάμεσα στην ανθρώπινη και τη θεία δίκη.</a:t>
            </a:r>
          </a:p>
          <a:p>
            <a:pPr>
              <a:buNone/>
            </a:pPr>
            <a:endParaRPr lang="el-GR" dirty="0"/>
          </a:p>
        </p:txBody>
      </p:sp>
      <p:sp>
        <p:nvSpPr>
          <p:cNvPr id="3" name="2 - Τίτλος"/>
          <p:cNvSpPr>
            <a:spLocks noGrp="1"/>
          </p:cNvSpPr>
          <p:nvPr>
            <p:ph type="title"/>
          </p:nvPr>
        </p:nvSpPr>
        <p:spPr/>
        <p:txBody>
          <a:bodyPr/>
          <a:lstStyle/>
          <a:p>
            <a:pPr algn="ctr"/>
            <a:r>
              <a:rPr lang="el-GR" dirty="0" smtClean="0"/>
              <a:t>Ο μύθος</a:t>
            </a:r>
            <a:endParaRPr lang="el-GR" dirty="0"/>
          </a:p>
        </p:txBody>
      </p:sp>
    </p:spTree>
  </p:cSld>
  <p:clrMapOvr>
    <a:masterClrMapping/>
  </p:clrMapOvr>
  <p:transition spd="slow">
    <p:spli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185</TotalTime>
  <Words>1975</Words>
  <Application>Microsoft Office PowerPoint</Application>
  <PresentationFormat>Προβολή στην οθόνη (4:3)</PresentationFormat>
  <Paragraphs>56</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Χαρτί</vt:lpstr>
      <vt:lpstr>Διαφάνεια 1</vt:lpstr>
      <vt:lpstr>Η ΦΟΝΙΣΣΑ</vt:lpstr>
      <vt:lpstr>Αλέξανδρος Παπαδιαμάντης</vt:lpstr>
      <vt:lpstr>Τα πρώτα γράμματα</vt:lpstr>
      <vt:lpstr>Το έργο του</vt:lpstr>
      <vt:lpstr>Διαφάνεια 6</vt:lpstr>
      <vt:lpstr>Τα τελευταία χρόνια</vt:lpstr>
      <vt:lpstr>Διαφάνεια 8</vt:lpstr>
      <vt:lpstr>Ο μύθος</vt:lpstr>
      <vt:lpstr>Φράσεις-κλειδιά</vt:lpstr>
      <vt:lpstr>Διαφάνεια 11</vt:lpstr>
      <vt:lpstr>Διαφάνεια 12</vt:lpstr>
      <vt:lpstr>Διαφάνεια 13</vt:lpstr>
      <vt:lpstr>Διαφάνεια 14</vt:lpstr>
      <vt:lpstr>Διαφάνεια 15</vt:lpstr>
      <vt:lpstr>Συνεργάστηκαν:</vt:lpstr>
      <vt:lpstr>ΕΥΧΑΡΙΣΤΟΥΜΕ  ΓΙΑ ΤΗΝ  ΥΠΟΜΟΝΗ   ΣΑΣ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ΦΟΝΙΣΣΑ</dc:title>
  <dc:creator>user</dc:creator>
  <cp:lastModifiedBy>user</cp:lastModifiedBy>
  <cp:revision>24</cp:revision>
  <dcterms:created xsi:type="dcterms:W3CDTF">2012-11-27T07:26:10Z</dcterms:created>
  <dcterms:modified xsi:type="dcterms:W3CDTF">2012-12-13T08:36:32Z</dcterms:modified>
</cp:coreProperties>
</file>