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67" r:id="rId2"/>
    <p:sldId id="256" r:id="rId3"/>
    <p:sldId id="257" r:id="rId4"/>
    <p:sldId id="258" r:id="rId5"/>
    <p:sldId id="259" r:id="rId6"/>
    <p:sldId id="260" r:id="rId7"/>
    <p:sldId id="261" r:id="rId8"/>
    <p:sldId id="262" r:id="rId9"/>
    <p:sldId id="264" r:id="rId10"/>
    <p:sldId id="265" r:id="rId11"/>
    <p:sldId id="266" r:id="rId12"/>
    <p:sldId id="263"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1" d="100"/>
          <a:sy n="71" d="100"/>
        </p:scale>
        <p:origin x="-1338"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44D0E5-1D0B-494B-A3FF-57F52ECCD5DA}" type="datetimeFigureOut">
              <a:rPr lang="el-GR" smtClean="0"/>
              <a:pPr/>
              <a:t>20/12/2012</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47AE7-59FA-4DCC-A10A-78164EA4D3F4}"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20000"/>
          </a:bodyPr>
          <a:lstStyle/>
          <a:p>
            <a:pPr algn="l"/>
            <a:endParaRPr lang="el-GR" dirty="0"/>
          </a:p>
        </p:txBody>
      </p:sp>
      <p:sp>
        <p:nvSpPr>
          <p:cNvPr id="4" name="3 - Θέση αριθμού διαφάνειας"/>
          <p:cNvSpPr>
            <a:spLocks noGrp="1"/>
          </p:cNvSpPr>
          <p:nvPr>
            <p:ph type="sldNum" sz="quarter" idx="10"/>
          </p:nvPr>
        </p:nvSpPr>
        <p:spPr/>
        <p:txBody>
          <a:bodyPr/>
          <a:lstStyle/>
          <a:p>
            <a:fld id="{9F047AE7-59FA-4DCC-A10A-78164EA4D3F4}" type="slidenum">
              <a:rPr lang="el-GR" smtClean="0"/>
              <a:pPr/>
              <a:t>2</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F047AE7-59FA-4DCC-A10A-78164EA4D3F4}" type="slidenum">
              <a:rPr lang="el-GR" smtClean="0"/>
              <a:pPr/>
              <a:t>12</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14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16" name="15 - Θέση αριθμού διαφάνειας"/>
          <p:cNvSpPr>
            <a:spLocks noGrp="1"/>
          </p:cNvSpPr>
          <p:nvPr>
            <p:ph type="sldNum" sz="quarter" idx="11"/>
          </p:nvPr>
        </p:nvSpPr>
        <p:spPr/>
        <p:txBody>
          <a:bodyPr/>
          <a:lstStyle/>
          <a:p>
            <a:fld id="{264EC11A-8837-4E2E-9254-12F87E274766}" type="slidenum">
              <a:rPr lang="el-GR" smtClean="0"/>
              <a:pPr/>
              <a:t>‹#›</a:t>
            </a:fld>
            <a:endParaRPr lang="el-GR" dirty="0"/>
          </a:p>
        </p:txBody>
      </p:sp>
      <p:sp>
        <p:nvSpPr>
          <p:cNvPr id="17" name="16 - Θέση υποσέλιδου"/>
          <p:cNvSpPr>
            <a:spLocks noGrp="1"/>
          </p:cNvSpPr>
          <p:nvPr>
            <p:ph type="ftr" sz="quarter" idx="12"/>
          </p:nvPr>
        </p:nvSpPr>
        <p:spPr/>
        <p:txBody>
          <a:bodyPr/>
          <a:lstStyle/>
          <a:p>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DA5B8409-C5CD-4964-BAFC-203FA3A9C477}" type="datetimeFigureOut">
              <a:rPr lang="el-GR" smtClean="0"/>
              <a:pPr/>
              <a:t>20/12/2012</a:t>
            </a:fld>
            <a:endParaRPr lang="el-GR" dirty="0"/>
          </a:p>
        </p:txBody>
      </p:sp>
      <p:sp>
        <p:nvSpPr>
          <p:cNvPr id="15" name="14 - Θέση αριθμού διαφάνειας"/>
          <p:cNvSpPr>
            <a:spLocks noGrp="1"/>
          </p:cNvSpPr>
          <p:nvPr>
            <p:ph type="sldNum" sz="quarter" idx="15"/>
          </p:nvPr>
        </p:nvSpPr>
        <p:spPr/>
        <p:txBody>
          <a:bodyPr/>
          <a:lstStyle>
            <a:lvl1pPr algn="ctr">
              <a:defRPr/>
            </a:lvl1pPr>
          </a:lstStyle>
          <a:p>
            <a:fld id="{264EC11A-8837-4E2E-9254-12F87E274766}" type="slidenum">
              <a:rPr lang="el-GR" smtClean="0"/>
              <a:pPr/>
              <a:t>‹#›</a:t>
            </a:fld>
            <a:endParaRPr lang="el-GR" dirty="0"/>
          </a:p>
        </p:txBody>
      </p:sp>
      <p:sp>
        <p:nvSpPr>
          <p:cNvPr id="16" name="15 - Θέση υποσέλιδου"/>
          <p:cNvSpPr>
            <a:spLocks noGrp="1"/>
          </p:cNvSpPr>
          <p:nvPr>
            <p:ph type="ftr" sz="quarter" idx="16"/>
          </p:nvPr>
        </p:nvSpPr>
        <p:spPr/>
        <p:txBody>
          <a:bodyPr/>
          <a:lstStyle/>
          <a:p>
            <a:endParaRPr lang="el-GR" dirty="0"/>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7" name="6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DA5B8409-C5CD-4964-BAFC-203FA3A9C477}" type="datetimeFigureOut">
              <a:rPr lang="el-GR" smtClean="0"/>
              <a:pPr/>
              <a:t>20/12/2012</a:t>
            </a:fld>
            <a:endParaRPr lang="el-GR" dirty="0"/>
          </a:p>
        </p:txBody>
      </p:sp>
      <p:sp>
        <p:nvSpPr>
          <p:cNvPr id="9" name="8 - Θέση αριθμού διαφάνειας"/>
          <p:cNvSpPr>
            <a:spLocks noGrp="1"/>
          </p:cNvSpPr>
          <p:nvPr>
            <p:ph type="sldNum" sz="quarter" idx="15"/>
          </p:nvPr>
        </p:nvSpPr>
        <p:spPr/>
        <p:txBody>
          <a:bodyPr/>
          <a:lstStyle/>
          <a:p>
            <a:fld id="{264EC11A-8837-4E2E-9254-12F87E274766}" type="slidenum">
              <a:rPr lang="el-GR" smtClean="0"/>
              <a:pPr/>
              <a:t>‹#›</a:t>
            </a:fld>
            <a:endParaRPr lang="el-GR" dirty="0"/>
          </a:p>
        </p:txBody>
      </p:sp>
      <p:sp>
        <p:nvSpPr>
          <p:cNvPr id="10" name="9 - Θέση υποσέλιδου"/>
          <p:cNvSpPr>
            <a:spLocks noGrp="1"/>
          </p:cNvSpPr>
          <p:nvPr>
            <p:ph type="ftr" sz="quarter" idx="16"/>
          </p:nvPr>
        </p:nvSpPr>
        <p:spPr/>
        <p:txBody>
          <a:bodyPr/>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DA5B8409-C5CD-4964-BAFC-203FA3A9C477}" type="datetimeFigureOut">
              <a:rPr lang="el-GR" smtClean="0"/>
              <a:pPr/>
              <a:t>20/12/2012</a:t>
            </a:fld>
            <a:endParaRPr lang="el-GR" dirty="0"/>
          </a:p>
        </p:txBody>
      </p:sp>
      <p:sp>
        <p:nvSpPr>
          <p:cNvPr id="9" name="8 - Θέση αριθμού διαφάνειας"/>
          <p:cNvSpPr>
            <a:spLocks noGrp="1"/>
          </p:cNvSpPr>
          <p:nvPr>
            <p:ph type="sldNum" sz="quarter" idx="11"/>
          </p:nvPr>
        </p:nvSpPr>
        <p:spPr/>
        <p:txBody>
          <a:bodyPr/>
          <a:lstStyle/>
          <a:p>
            <a:fld id="{264EC11A-8837-4E2E-9254-12F87E274766}" type="slidenum">
              <a:rPr lang="el-GR" smtClean="0"/>
              <a:pPr/>
              <a:t>‹#›</a:t>
            </a:fld>
            <a:endParaRPr lang="el-GR" dirty="0"/>
          </a:p>
        </p:txBody>
      </p:sp>
      <p:sp>
        <p:nvSpPr>
          <p:cNvPr id="10" name="9 - Θέση υποσέλιδου"/>
          <p:cNvSpPr>
            <a:spLocks noGrp="1"/>
          </p:cNvSpPr>
          <p:nvPr>
            <p:ph type="ftr" sz="quarter" idx="12"/>
          </p:nvPr>
        </p:nvSpPr>
        <p:spPr/>
        <p:txBody>
          <a:bodyPr/>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A5B8409-C5CD-4964-BAFC-203FA3A9C477}" type="datetimeFigureOut">
              <a:rPr lang="el-GR" smtClean="0"/>
              <a:pPr/>
              <a:t>20/12/2012</a:t>
            </a:fld>
            <a:endParaRPr lang="el-GR" dirty="0"/>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dirty="0"/>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64EC11A-8837-4E2E-9254-12F87E274766}" type="slidenum">
              <a:rPr lang="el-GR" smtClean="0"/>
              <a:pPr/>
              <a:t>‹#›</a:t>
            </a:fld>
            <a:endParaRPr lang="el-GR" dirty="0"/>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857232"/>
            <a:ext cx="8229600" cy="5238768"/>
          </a:xfrm>
        </p:spPr>
        <p:txBody>
          <a:bodyPr/>
          <a:lstStyle/>
          <a:p>
            <a:pPr algn="ctr">
              <a:buNone/>
            </a:pPr>
            <a:endParaRPr lang="el-GR" sz="3600" dirty="0" smtClean="0"/>
          </a:p>
          <a:p>
            <a:pPr algn="ctr">
              <a:buNone/>
            </a:pPr>
            <a:endParaRPr lang="el-GR" sz="3600" dirty="0" smtClean="0"/>
          </a:p>
          <a:p>
            <a:pPr algn="ctr">
              <a:buNone/>
            </a:pPr>
            <a:r>
              <a:rPr lang="el-GR" sz="3600" dirty="0" smtClean="0"/>
              <a:t>ΓΕΝΙΚΟ ΛΥΚΕΙΟ ΟΙΧΑΛΙΑΣ </a:t>
            </a:r>
          </a:p>
          <a:p>
            <a:pPr algn="ctr">
              <a:buNone/>
            </a:pPr>
            <a:r>
              <a:rPr lang="el-GR" dirty="0" smtClean="0"/>
              <a:t>2012 – 2013</a:t>
            </a:r>
          </a:p>
          <a:p>
            <a:pPr algn="ctr">
              <a:buNone/>
            </a:pPr>
            <a:endParaRPr lang="el-GR" dirty="0" smtClean="0"/>
          </a:p>
          <a:p>
            <a:pPr algn="ctr">
              <a:buNone/>
            </a:pPr>
            <a:r>
              <a:rPr lang="el-GR" dirty="0" smtClean="0"/>
              <a:t>‘Α ΛΥΚΕΙΟΥ </a:t>
            </a:r>
          </a:p>
          <a:p>
            <a:pPr algn="ctr">
              <a:buNone/>
            </a:pPr>
            <a:endParaRPr lang="el-GR" dirty="0" smtClean="0"/>
          </a:p>
          <a:p>
            <a:pPr algn="ctr">
              <a:buNone/>
            </a:pPr>
            <a:r>
              <a:rPr lang="el-GR" dirty="0" smtClean="0"/>
              <a:t>ΥΠΕΥΘΥΝΗ ΚΑΘΗΓΗΤΡΙΑ</a:t>
            </a:r>
            <a:r>
              <a:rPr lang="en-US" dirty="0" smtClean="0"/>
              <a:t>:</a:t>
            </a:r>
          </a:p>
          <a:p>
            <a:pPr algn="ctr">
              <a:buNone/>
            </a:pPr>
            <a:r>
              <a:rPr lang="el-GR" dirty="0" smtClean="0"/>
              <a:t>ΓΡΑΜΜΕΝΟΥ ΕΥΑΓΓΕΛΙΑ</a:t>
            </a:r>
          </a:p>
          <a:p>
            <a:pPr algn="ctr">
              <a:buNone/>
            </a:pPr>
            <a:endParaRPr lang="el-GR" dirty="0" smtClean="0"/>
          </a:p>
          <a:p>
            <a:pPr algn="ctr">
              <a:buNone/>
            </a:pPr>
            <a:endParaRPr lang="el-GR" dirty="0"/>
          </a:p>
        </p:txBody>
      </p:sp>
    </p:spTree>
  </p:cSld>
  <p:clrMapOvr>
    <a:masterClrMapping/>
  </p:clrMapOvr>
  <p:transition spd="slow" advClick="0" advTm="2000">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μίζερη καθημερινότητα</a:t>
            </a:r>
            <a:endParaRPr lang="el-GR" dirty="0"/>
          </a:p>
        </p:txBody>
      </p:sp>
      <p:pic>
        <p:nvPicPr>
          <p:cNvPr id="5" name="4 - Θέση εικόνας" descr="i mizeri kathimerinotita.jpg"/>
          <p:cNvPicPr>
            <a:picLocks noGrp="1" noChangeAspect="1"/>
          </p:cNvPicPr>
          <p:nvPr>
            <p:ph type="pic" idx="1"/>
          </p:nvPr>
        </p:nvPicPr>
        <p:blipFill>
          <a:blip r:embed="rId2"/>
          <a:srcRect l="9418" r="9418"/>
          <a:stretch>
            <a:fillRect/>
          </a:stretch>
        </p:blipFill>
        <p:spPr/>
      </p:pic>
      <p:sp>
        <p:nvSpPr>
          <p:cNvPr id="4" name="3 - Θέση κειμένου"/>
          <p:cNvSpPr>
            <a:spLocks noGrp="1"/>
          </p:cNvSpPr>
          <p:nvPr>
            <p:ph type="body" sz="half" idx="2"/>
          </p:nvPr>
        </p:nvSpPr>
        <p:spPr/>
        <p:txBody>
          <a:bodyPr/>
          <a:lstStyle/>
          <a:p>
            <a:endParaRPr lang="el-GR"/>
          </a:p>
        </p:txBody>
      </p:sp>
    </p:spTree>
  </p:cSld>
  <p:clrMapOvr>
    <a:masterClrMapping/>
  </p:clrMapOvr>
  <p:transition spd="slow" advClick="0" advTm="2000">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Ρήνη και ο Ανδρέας</a:t>
            </a:r>
            <a:endParaRPr lang="el-GR" dirty="0"/>
          </a:p>
        </p:txBody>
      </p:sp>
      <p:pic>
        <p:nvPicPr>
          <p:cNvPr id="5" name="4 - Θέση εικόνας" descr="168664_171285116248736_427193_n.jpg"/>
          <p:cNvPicPr>
            <a:picLocks noGrp="1" noChangeAspect="1"/>
          </p:cNvPicPr>
          <p:nvPr>
            <p:ph type="pic" idx="1"/>
          </p:nvPr>
        </p:nvPicPr>
        <p:blipFill>
          <a:blip r:embed="rId2"/>
          <a:srcRect l="13107" r="13107"/>
          <a:stretch>
            <a:fillRect/>
          </a:stretch>
        </p:blipFill>
        <p:spPr/>
      </p:pic>
      <p:sp>
        <p:nvSpPr>
          <p:cNvPr id="4" name="3 - Θέση κειμένου"/>
          <p:cNvSpPr>
            <a:spLocks noGrp="1"/>
          </p:cNvSpPr>
          <p:nvPr>
            <p:ph type="body" sz="half" idx="2"/>
          </p:nvPr>
        </p:nvSpPr>
        <p:spPr/>
        <p:txBody>
          <a:bodyPr/>
          <a:lstStyle/>
          <a:p>
            <a:endParaRPr lang="el-GR"/>
          </a:p>
        </p:txBody>
      </p:sp>
    </p:spTree>
  </p:cSld>
  <p:clrMapOvr>
    <a:masterClrMapping/>
  </p:clrMapOvr>
  <p:transition spd="slow" advClick="0" advTm="4000">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Βισβίκης Χρήστος,</a:t>
            </a:r>
          </a:p>
          <a:p>
            <a:r>
              <a:rPr lang="el-GR" dirty="0" smtClean="0"/>
              <a:t>Ευαγγέλου Ευάγγελος</a:t>
            </a:r>
          </a:p>
          <a:p>
            <a:r>
              <a:rPr lang="el-GR" dirty="0" smtClean="0"/>
              <a:t>Καραγιάννης Νίκος</a:t>
            </a:r>
          </a:p>
          <a:p>
            <a:r>
              <a:rPr lang="el-GR" dirty="0" smtClean="0"/>
              <a:t>Καψάλη Ευθυμία</a:t>
            </a:r>
          </a:p>
          <a:p>
            <a:endParaRPr lang="el-GR" dirty="0" smtClean="0"/>
          </a:p>
          <a:p>
            <a:endParaRPr lang="el-GR" dirty="0" smtClean="0"/>
          </a:p>
          <a:p>
            <a:endParaRPr lang="el-GR" dirty="0" smtClean="0"/>
          </a:p>
          <a:p>
            <a:endParaRPr lang="el-GR" dirty="0" smtClean="0"/>
          </a:p>
          <a:p>
            <a:pPr algn="ctr"/>
            <a:r>
              <a:rPr lang="el-GR" dirty="0" smtClean="0"/>
              <a:t>ΕΥΧΑΡΙΣΤΟΥΜΕ!!!</a:t>
            </a:r>
            <a:endParaRPr lang="el-GR" dirty="0"/>
          </a:p>
        </p:txBody>
      </p:sp>
      <p:sp>
        <p:nvSpPr>
          <p:cNvPr id="3" name="2 - Τίτλος"/>
          <p:cNvSpPr>
            <a:spLocks noGrp="1"/>
          </p:cNvSpPr>
          <p:nvPr>
            <p:ph type="title"/>
          </p:nvPr>
        </p:nvSpPr>
        <p:spPr/>
        <p:txBody>
          <a:bodyPr/>
          <a:lstStyle/>
          <a:p>
            <a:pPr algn="ctr"/>
            <a:r>
              <a:rPr lang="el-GR" dirty="0" smtClean="0"/>
              <a:t>Οι μαθητές </a:t>
            </a:r>
            <a:endParaRPr lang="el-GR" dirty="0"/>
          </a:p>
        </p:txBody>
      </p:sp>
    </p:spTree>
  </p:cSld>
  <p:clrMapOvr>
    <a:masterClrMapping/>
  </p:clrMapOvr>
  <p:transition spd="slow" advClick="0" advTm="3000">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ln>
                  <a:solidFill>
                    <a:schemeClr val="tx1"/>
                  </a:solidFill>
                </a:ln>
                <a:solidFill>
                  <a:schemeClr val="tx1"/>
                </a:solidFill>
              </a:rPr>
              <a:t>Ανάθεμα την, την προίκα. Μου χάλασε την ζωή μου</a:t>
            </a:r>
            <a:endParaRPr lang="el-GR" dirty="0">
              <a:ln>
                <a:solidFill>
                  <a:schemeClr val="tx1"/>
                </a:solidFill>
              </a:ln>
              <a:solidFill>
                <a:schemeClr val="tx1"/>
              </a:solidFill>
            </a:endParaRPr>
          </a:p>
        </p:txBody>
      </p:sp>
      <p:sp>
        <p:nvSpPr>
          <p:cNvPr id="2" name="1 - Τίτλος"/>
          <p:cNvSpPr>
            <a:spLocks noGrp="1"/>
          </p:cNvSpPr>
          <p:nvPr>
            <p:ph type="ctrTitle"/>
          </p:nvPr>
        </p:nvSpPr>
        <p:spPr/>
        <p:txBody>
          <a:bodyPr/>
          <a:lstStyle/>
          <a:p>
            <a:r>
              <a:rPr lang="el-GR" dirty="0" smtClean="0"/>
              <a:t>Η ΠΡΟΙΚΑ</a:t>
            </a:r>
            <a:r>
              <a:rPr lang="en-US" dirty="0" smtClean="0"/>
              <a:t>:</a:t>
            </a:r>
            <a:r>
              <a:rPr lang="el-GR" dirty="0" smtClean="0"/>
              <a:t> πίκρα ή δώρο</a:t>
            </a:r>
            <a:endParaRPr lang="el-GR" dirty="0"/>
          </a:p>
        </p:txBody>
      </p:sp>
    </p:spTree>
  </p:cSld>
  <p:clrMapOvr>
    <a:masterClrMapping/>
  </p:clrMapOvr>
  <p:transition spd="slow" advClick="0" advTm="2000">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sz="1700" dirty="0" smtClean="0"/>
              <a:t>Ο θεσμός της προίκας υπήρχε από τα αρχαία χρόνια και αποτελούσε τη συμβολή της γυναίκας στον κοινό βίο. Οι σύνηθεις λόγοι που επιβαλλόταν ήταν αρχικά οικονομικοί και στη συνέχεια κοινωνικοί. Πέρα από τα φυσικά προσόντα της νύφης, αιτία γάμου αποτελούσε και η προίκα. Η προίκα ήταν ένα συμβόλαιο γάμου,έγγραφο και ενυπόγραφο,το οποίο επιβεβαιωνόταν από το προικοσύμφωνο. Ήταν μια ενέργεια στην οποία το συναίσθημα είχε ανύπαρκτο ρόλο στην διαδικασία λήψεως της απόφασης.</a:t>
            </a:r>
          </a:p>
          <a:p>
            <a:r>
              <a:rPr lang="el-GR" sz="1700" dirty="0" smtClean="0"/>
              <a:t>Οι γονείς κάθε κοπέλας προσπαθούσαν από τα μικρά χρόνια της μέχρι τη στιγμή που θα την ζητούσε κάποιος να συλλέξουν όση περισσότερη προίκα μπορούσαν για να παντρευτεί.Συνήθως η προίκα αποτελούνταν από ρούχα,αλλά οι πιο εύποροι έδιναν κοσμήματα, κτήματα γης,ζώα καθώς και κατοικίες. Στην ουσία η προίκα ήταν μια αποζημίωση στον άντρα,καθώς εξασφάλιζε την ελάφρυνση της οικογένειας σε πολλούς τομείς και του συζύγου από τα βάρη της.</a:t>
            </a:r>
          </a:p>
          <a:p>
            <a:endParaRPr lang="el-GR" dirty="0"/>
          </a:p>
        </p:txBody>
      </p:sp>
      <p:sp>
        <p:nvSpPr>
          <p:cNvPr id="2" name="1 - Τίτλος"/>
          <p:cNvSpPr>
            <a:spLocks noGrp="1"/>
          </p:cNvSpPr>
          <p:nvPr>
            <p:ph type="title"/>
          </p:nvPr>
        </p:nvSpPr>
        <p:spPr/>
        <p:txBody>
          <a:bodyPr/>
          <a:lstStyle/>
          <a:p>
            <a:r>
              <a:rPr lang="el-GR" dirty="0" smtClean="0"/>
              <a:t>Ο θεσμός της προίκας</a:t>
            </a:r>
            <a:endParaRPr lang="el-GR" dirty="0"/>
          </a:p>
        </p:txBody>
      </p:sp>
    </p:spTree>
  </p:cSld>
  <p:clrMapOvr>
    <a:masterClrMapping/>
  </p:clrMapOvr>
  <p:transition spd="slow" advClick="0" advTm="5000">
    <p:checker dir="vert"/>
    <p:sndAc>
      <p:stSnd>
        <p:snd r:embed="rId2" name="breeze.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740452"/>
          </a:xfrm>
        </p:spPr>
        <p:txBody>
          <a:bodyPr>
            <a:normAutofit fontScale="77500" lnSpcReduction="20000"/>
          </a:bodyPr>
          <a:lstStyle/>
          <a:p>
            <a:r>
              <a:rPr lang="el-GR" dirty="0" smtClean="0"/>
              <a:t>Ωστόσο ο θεσμός της προίκας δεν είχε θετικά αποτελέσματα στις ζωές των γυναικών, αφού ο γάμος τους δεν ήταν τίποτα παραπάνω από μια συνθηκολόγηση μεταξύ των εμπλεκόντων οικογενειών μόνο για λόγους οικονομικούς. Ο ρόλος της γυναίκας μέσα στην οικογένεια ήταν απαξιωμένος,υποταγμένος στον άντρα σαν αφεντικό,ελάσσονος σημασίας,ταπεινωτικός,εξευτελιστικός,υπόδουλος και δεν διέθετε δικαιώματα. Ήταν ένα άβουλο ον που αποτελούσε μέσο απόκτησης περιουσίας και καλύτερης ευπορίας του άντρα.</a:t>
            </a:r>
          </a:p>
          <a:p>
            <a:r>
              <a:rPr lang="el-GR" dirty="0" smtClean="0"/>
              <a:t>Πέρα από το λόγο της προίκας, οι γυναίκες βρίσκονταν στον πάτο της κοινωνικής πυραμίδας λόγω της πανίσχυρης τότε κυριαρχίας του αρσενικού φύλου.Απόρροια αυτής της δύναμης,που κατείχαν οι άρρενες της εποχής, ήταν τα βασανιστήρια,οι τραυματισμοί ή ακόμη και δολοφονία,σε περιπτώσεις που η προίκα των κοριτσιών δεν τους ικανοποιούσε οικονομικά ή δεν εκπλήρωναν τα συζυγικά τους καθήκοντα. Εν έτη 2012,οι αντιλήψεις γύρω από το θεσμό της προίκας και η εφαρμογή της, έχουν εκλείψει στην Ελλάδα. Ωστόσο σε κάποιες χώρες/περιοχές της γης,όπως στην Ινία, τηρείται ο θεσμός αυτός ακόμη και σήμερα. Οι σημερινοί άνθρωποι δεν πιστεύουν στην προίκα καθώς υποστηρίζει τον υποβιβασμό της θέσης της γυναίκας και την απόλυτη εξάρτησή της από τον σύζυγό της. Επιπλέον,δηλώνεται έτσι η κατώτερη θέση της,καταρρίπτεται η ισοτιμία ανάμεσα στα δύο φύλα και χαρακτηρίζεται η γυναίκα ως δεύτερης κατηγορίας άνθρωπος.</a:t>
            </a:r>
          </a:p>
          <a:p>
            <a:pPr>
              <a:buNone/>
            </a:pPr>
            <a:endParaRPr lang="el-GR" dirty="0"/>
          </a:p>
        </p:txBody>
      </p:sp>
      <p:sp>
        <p:nvSpPr>
          <p:cNvPr id="2" name="1 - Τίτλος"/>
          <p:cNvSpPr>
            <a:spLocks noGrp="1"/>
          </p:cNvSpPr>
          <p:nvPr>
            <p:ph type="title"/>
          </p:nvPr>
        </p:nvSpPr>
        <p:spPr>
          <a:xfrm flipV="1">
            <a:off x="457200" y="214290"/>
            <a:ext cx="6686568" cy="53204"/>
          </a:xfrm>
        </p:spPr>
        <p:txBody>
          <a:bodyPr>
            <a:normAutofit fontScale="90000"/>
          </a:bodyPr>
          <a:lstStyle/>
          <a:p>
            <a:r>
              <a:rPr lang="el-GR" dirty="0" smtClean="0"/>
              <a:t>    </a:t>
            </a:r>
            <a:endParaRPr lang="el-GR" dirty="0"/>
          </a:p>
        </p:txBody>
      </p:sp>
    </p:spTree>
  </p:cSld>
  <p:clrMapOvr>
    <a:masterClrMapping/>
  </p:clrMapOvr>
  <p:transition spd="slow" advClick="0" advTm="5000">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Ο γάμος στην αρχαία Ελλάδα</a:t>
            </a:r>
            <a:endParaRPr lang="el-GR" sz="3600" dirty="0"/>
          </a:p>
        </p:txBody>
      </p:sp>
      <p:pic>
        <p:nvPicPr>
          <p:cNvPr id="4" name="3 - Θέση περιεχομένου" descr="1_1-cebccf80cebbcebfceba.jpg"/>
          <p:cNvPicPr>
            <a:picLocks noGrp="1" noChangeAspect="1"/>
          </p:cNvPicPr>
          <p:nvPr>
            <p:ph sz="half" idx="1"/>
          </p:nvPr>
        </p:nvPicPr>
        <p:blipFill>
          <a:blip r:embed="rId2"/>
          <a:stretch>
            <a:fillRect/>
          </a:stretch>
        </p:blipFill>
        <p:spPr>
          <a:xfrm>
            <a:off x="624497" y="1524000"/>
            <a:ext cx="3724644" cy="4572000"/>
          </a:xfrm>
        </p:spPr>
      </p:pic>
      <p:sp>
        <p:nvSpPr>
          <p:cNvPr id="5" name="4 - Θέση περιεχομένου"/>
          <p:cNvSpPr>
            <a:spLocks noGrp="1"/>
          </p:cNvSpPr>
          <p:nvPr>
            <p:ph sz="half" idx="2"/>
          </p:nvPr>
        </p:nvSpPr>
        <p:spPr/>
        <p:txBody>
          <a:bodyPr>
            <a:normAutofit/>
          </a:bodyPr>
          <a:lstStyle/>
          <a:p>
            <a:r>
              <a:rPr lang="el-GR" dirty="0" smtClean="0"/>
              <a:t>Στην κοινωνία της αρχαίας Ελλάδας ο γαμπρός ήταν αυτός που έδινε προίκα. Αυτή συνήθως περιελάμβανε ρευστό, ρουχισμό, πολύτιμα αντικείμενα και δούλους, και έφτανε το λιγότερο στο ένα δέκατο της περιουσίας του πατέρα της νύφης.</a:t>
            </a:r>
            <a:endParaRPr lang="el-GR" dirty="0"/>
          </a:p>
        </p:txBody>
      </p:sp>
    </p:spTree>
  </p:cSld>
  <p:clrMapOvr>
    <a:masterClrMapping/>
  </p:clrMapOvr>
  <p:transition spd="slow" advClick="0" advTm="4000">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 θεσμός της προίκας στις μέρες μας</a:t>
            </a:r>
            <a:endParaRPr lang="el-GR" sz="3200" dirty="0"/>
          </a:p>
        </p:txBody>
      </p:sp>
      <p:pic>
        <p:nvPicPr>
          <p:cNvPr id="5" name="4 - Θέση περιεχομένου" descr="real-wedding-classic-outdoor-wedding-ideas-629.jpg"/>
          <p:cNvPicPr>
            <a:picLocks noGrp="1" noChangeAspect="1"/>
          </p:cNvPicPr>
          <p:nvPr>
            <p:ph sz="half" idx="1"/>
          </p:nvPr>
        </p:nvPicPr>
        <p:blipFill>
          <a:blip r:embed="rId2"/>
          <a:stretch>
            <a:fillRect/>
          </a:stretch>
        </p:blipFill>
        <p:spPr>
          <a:xfrm>
            <a:off x="457200" y="2143116"/>
            <a:ext cx="4257676" cy="2857520"/>
          </a:xfrm>
        </p:spPr>
      </p:pic>
      <p:sp>
        <p:nvSpPr>
          <p:cNvPr id="4" name="3 - Θέση περιεχομένου"/>
          <p:cNvSpPr>
            <a:spLocks noGrp="1"/>
          </p:cNvSpPr>
          <p:nvPr>
            <p:ph sz="half" idx="2"/>
          </p:nvPr>
        </p:nvSpPr>
        <p:spPr/>
        <p:txBody>
          <a:bodyPr>
            <a:normAutofit/>
          </a:bodyPr>
          <a:lstStyle/>
          <a:p>
            <a:r>
              <a:rPr lang="el-GR" sz="1400" dirty="0" smtClean="0">
                <a:latin typeface="Arial"/>
                <a:ea typeface="Times New Roman"/>
              </a:rPr>
              <a:t>Μέτα την κατάργηση του θεσμού της προίκας ισχύουν τα ακόλουθα : Οι προίκες που είχαν αντικείμενο ακίνητο και είχαν δοθεί από παλιά μέχρι σήμερα επιστρέφονται αυτοδίκαια στις γυναίκες από την ισχύ του νόμου, χωρίς να χρειαστεί καμία άλλη διαδικασία. Το ίδια προβλέπεται και για προίκες που σώζονται στην περιουσία του άνδρα και το αντικείμενό τους είναι κινητά. Προίκες που είχαν ως αντικείμενο χρήματα επιστέφονται μόνο  εάν το συμφωνήσουν μεταξύ τους οι σύζυγοι. Μετά την κατάργηση του θεσμού αυτού, για να βοηθηθούν οι νέοι στο ξεκίνημα και στη διατήρηση της οικογενειακής τους ζωής αλλά και της επαγγελματικής τους δραστηριότητας προβλέπεται μείωση της φορολογίας για περιουσιακές παροχές γονιών προς τα παιδιά τους, αγόρια και κορίτσια</a:t>
            </a:r>
            <a:endParaRPr lang="el-GR" sz="1400" dirty="0"/>
          </a:p>
        </p:txBody>
      </p:sp>
    </p:spTree>
  </p:cSld>
  <p:clrMapOvr>
    <a:masterClrMapping/>
  </p:clrMapOvr>
  <p:transition spd="slow" advClick="0" advTm="4000">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Προικοσύμφωνα</a:t>
            </a:r>
            <a:endParaRPr lang="el-GR" dirty="0"/>
          </a:p>
        </p:txBody>
      </p:sp>
      <p:pic>
        <p:nvPicPr>
          <p:cNvPr id="5" name="4 - Θέση περιεχομένου" descr="proika1.jpg"/>
          <p:cNvPicPr>
            <a:picLocks noGrp="1" noChangeAspect="1"/>
          </p:cNvPicPr>
          <p:nvPr>
            <p:ph sz="half" idx="1"/>
          </p:nvPr>
        </p:nvPicPr>
        <p:blipFill>
          <a:blip r:embed="rId2"/>
          <a:stretch>
            <a:fillRect/>
          </a:stretch>
        </p:blipFill>
        <p:spPr>
          <a:xfrm>
            <a:off x="692636" y="1524000"/>
            <a:ext cx="3588366" cy="4572000"/>
          </a:xfrm>
        </p:spPr>
      </p:pic>
      <p:sp>
        <p:nvSpPr>
          <p:cNvPr id="4" name="3 - Θέση περιεχομένου"/>
          <p:cNvSpPr>
            <a:spLocks noGrp="1"/>
          </p:cNvSpPr>
          <p:nvPr>
            <p:ph sz="half" idx="2"/>
          </p:nvPr>
        </p:nvSpPr>
        <p:spPr/>
        <p:txBody>
          <a:bodyPr>
            <a:normAutofit fontScale="92500" lnSpcReduction="20000"/>
          </a:bodyPr>
          <a:lstStyle/>
          <a:p>
            <a:r>
              <a:rPr lang="el-GR" dirty="0" smtClean="0"/>
              <a:t>Τα προικοσύμφωνα έχουν την αρχή τους στον τόπο μας από το 1830 ίσως. Κι αυτό δημιουργήθηκε από ζητήματα χωρισμού του αντρόγυνου ή θανάτου της γυναίκας, χωρίς ν' αφήσει απογόνους, οπότε η προίκα έπρεπε να επιστραφεί στο πατρικό της σπίτι. Τα προικοσύμφωνα κανένα άλλο σκοπό δεν είχαν. Ο γαμπρός δεν θα ’δινε λογαριασμό στον κόσμο για την προίκα, που έπαιρνε. </a:t>
            </a:r>
            <a:endParaRPr lang="el-GR" dirty="0"/>
          </a:p>
        </p:txBody>
      </p:sp>
    </p:spTree>
  </p:cSld>
  <p:clrMapOvr>
    <a:masterClrMapping/>
  </p:clrMapOvr>
  <p:transition spd="slow" advClick="0" advTm="4000">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r>
              <a:rPr lang="el-GR" dirty="0" smtClean="0"/>
              <a:t>… στην Δύση</a:t>
            </a:r>
            <a:endParaRPr lang="el-GR" dirty="0"/>
          </a:p>
        </p:txBody>
      </p:sp>
      <p:pic>
        <p:nvPicPr>
          <p:cNvPr id="7" name="6 - Θέση περιεχομένου" descr="gunaika.jpg"/>
          <p:cNvPicPr>
            <a:picLocks noGrp="1" noChangeAspect="1"/>
          </p:cNvPicPr>
          <p:nvPr>
            <p:ph sz="half" idx="2"/>
          </p:nvPr>
        </p:nvPicPr>
        <p:blipFill>
          <a:blip r:embed="rId2"/>
          <a:stretch>
            <a:fillRect/>
          </a:stretch>
        </p:blipFill>
        <p:spPr>
          <a:xfrm>
            <a:off x="428596" y="2428868"/>
            <a:ext cx="3857652" cy="3214710"/>
          </a:xfrm>
        </p:spPr>
      </p:pic>
      <p:pic>
        <p:nvPicPr>
          <p:cNvPr id="8" name="7 - Θέση περιεχομένου" descr="gynaika.jpg"/>
          <p:cNvPicPr>
            <a:picLocks noGrp="1" noChangeAspect="1"/>
          </p:cNvPicPr>
          <p:nvPr>
            <p:ph sz="quarter" idx="4"/>
          </p:nvPr>
        </p:nvPicPr>
        <p:blipFill>
          <a:blip r:embed="rId3"/>
          <a:stretch>
            <a:fillRect/>
          </a:stretch>
        </p:blipFill>
        <p:spPr>
          <a:xfrm>
            <a:off x="4500562" y="2428868"/>
            <a:ext cx="4071966" cy="3214710"/>
          </a:xfrm>
        </p:spPr>
      </p:pic>
      <p:sp>
        <p:nvSpPr>
          <p:cNvPr id="5" name="4 - Τίτλος"/>
          <p:cNvSpPr>
            <a:spLocks noGrp="1"/>
          </p:cNvSpPr>
          <p:nvPr>
            <p:ph type="title"/>
          </p:nvPr>
        </p:nvSpPr>
        <p:spPr/>
        <p:txBody>
          <a:bodyPr/>
          <a:lstStyle/>
          <a:p>
            <a:pPr algn="ctr"/>
            <a:r>
              <a:rPr lang="el-GR" dirty="0" smtClean="0"/>
              <a:t>Εργαζόμενες γυναίκες…</a:t>
            </a:r>
            <a:endParaRPr lang="el-GR" dirty="0"/>
          </a:p>
        </p:txBody>
      </p:sp>
      <p:sp>
        <p:nvSpPr>
          <p:cNvPr id="6" name="5 - Θέση κειμένου"/>
          <p:cNvSpPr>
            <a:spLocks noGrp="1"/>
          </p:cNvSpPr>
          <p:nvPr>
            <p:ph type="body" idx="3"/>
          </p:nvPr>
        </p:nvSpPr>
        <p:spPr/>
        <p:txBody>
          <a:bodyPr/>
          <a:lstStyle/>
          <a:p>
            <a:r>
              <a:rPr lang="el-GR" dirty="0" smtClean="0"/>
              <a:t>… στην Ανατολή</a:t>
            </a:r>
            <a:endParaRPr lang="el-GR" dirty="0"/>
          </a:p>
        </p:txBody>
      </p:sp>
    </p:spTree>
  </p:cSld>
  <p:clrMapOvr>
    <a:masterClrMapping/>
  </p:clrMapOvr>
  <p:transition spd="slow" advClick="0" advTm="4000">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Ανδροκρατούμενη Κοινωνία</a:t>
            </a:r>
            <a:endParaRPr lang="el-GR" dirty="0"/>
          </a:p>
        </p:txBody>
      </p:sp>
      <p:pic>
        <p:nvPicPr>
          <p:cNvPr id="5" name="4 - Θέση εικόνας" descr="androkratoumeni koinonia.jpg"/>
          <p:cNvPicPr>
            <a:picLocks noGrp="1" noChangeAspect="1"/>
          </p:cNvPicPr>
          <p:nvPr>
            <p:ph type="pic" idx="1"/>
          </p:nvPr>
        </p:nvPicPr>
        <p:blipFill>
          <a:blip r:embed="rId2"/>
          <a:srcRect l="7985" r="7985"/>
          <a:stretch>
            <a:fillRect/>
          </a:stretch>
        </p:blipFill>
        <p:spPr/>
      </p:pic>
      <p:sp>
        <p:nvSpPr>
          <p:cNvPr id="4" name="3 - Θέση κειμένου"/>
          <p:cNvSpPr>
            <a:spLocks noGrp="1"/>
          </p:cNvSpPr>
          <p:nvPr>
            <p:ph type="body" sz="half" idx="2"/>
          </p:nvPr>
        </p:nvSpPr>
        <p:spPr/>
        <p:txBody>
          <a:bodyPr/>
          <a:lstStyle/>
          <a:p>
            <a:endParaRPr lang="el-GR"/>
          </a:p>
        </p:txBody>
      </p:sp>
    </p:spTree>
  </p:cSld>
  <p:clrMapOvr>
    <a:masterClrMapping/>
  </p:clrMapOvr>
  <p:transition spd="slow" advClick="0" advTm="4000">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142</TotalTime>
  <Words>663</Words>
  <Application>Microsoft Office PowerPoint</Application>
  <PresentationFormat>Προβολή στην οθόνη (4:3)</PresentationFormat>
  <Paragraphs>41</Paragraphs>
  <Slides>12</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Χαρτί</vt:lpstr>
      <vt:lpstr>Διαφάνεια 1</vt:lpstr>
      <vt:lpstr>Η ΠΡΟΙΚΑ: πίκρα ή δώρο</vt:lpstr>
      <vt:lpstr>Ο θεσμός της προίκας</vt:lpstr>
      <vt:lpstr>    </vt:lpstr>
      <vt:lpstr>Ο γάμος στην αρχαία Ελλάδα</vt:lpstr>
      <vt:lpstr>Ο θεσμός της προίκας στις μέρες μας</vt:lpstr>
      <vt:lpstr>Προικοσύμφωνα</vt:lpstr>
      <vt:lpstr>Εργαζόμενες γυναίκες…</vt:lpstr>
      <vt:lpstr>Ανδροκρατούμενη Κοινωνία</vt:lpstr>
      <vt:lpstr>Η μίζερη καθημερινότητα</vt:lpstr>
      <vt:lpstr>Η Ρήνη και ο Ανδρέας</vt:lpstr>
      <vt:lpstr>Οι μαθητές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ΠΡΟΙΚΑ: πίκρα ή δώρο</dc:title>
  <dc:creator>user</dc:creator>
  <cp:lastModifiedBy>user</cp:lastModifiedBy>
  <cp:revision>25</cp:revision>
  <dcterms:created xsi:type="dcterms:W3CDTF">2012-11-27T07:36:01Z</dcterms:created>
  <dcterms:modified xsi:type="dcterms:W3CDTF">2012-12-20T09:16:31Z</dcterms:modified>
</cp:coreProperties>
</file>