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3"/>
  </p:notesMasterIdLst>
  <p:sldIdLst>
    <p:sldId id="269" r:id="rId2"/>
    <p:sldId id="256" r:id="rId3"/>
    <p:sldId id="268" r:id="rId4"/>
    <p:sldId id="265" r:id="rId5"/>
    <p:sldId id="258" r:id="rId6"/>
    <p:sldId id="257" r:id="rId7"/>
    <p:sldId id="259" r:id="rId8"/>
    <p:sldId id="262" r:id="rId9"/>
    <p:sldId id="263" r:id="rId10"/>
    <p:sldId id="261" r:id="rId11"/>
    <p:sldId id="264"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54" autoAdjust="0"/>
  </p:normalViewPr>
  <p:slideViewPr>
    <p:cSldViewPr>
      <p:cViewPr varScale="1">
        <p:scale>
          <a:sx n="70" d="100"/>
          <a:sy n="70" d="100"/>
        </p:scale>
        <p:origin x="-1368" y="-10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0E7A1D-AAD4-4193-A221-2B780237967F}" type="datetimeFigureOut">
              <a:rPr lang="el-GR" smtClean="0"/>
              <a:pPr/>
              <a:t>10/1/2013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64F23D-B48B-4232-B999-964B866FC375}"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664F23D-B48B-4232-B999-964B866FC375}" type="slidenum">
              <a:rPr lang="el-GR" smtClean="0"/>
              <a:pPr/>
              <a:t>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5B33DC23-3CD2-4722-8066-76852EB9334D}" type="datetimeFigureOut">
              <a:rPr lang="el-GR" smtClean="0"/>
              <a:pPr/>
              <a:t>10/1/2013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3B7D6FA-A990-4E84-AB67-3E29E80C2F2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B33DC23-3CD2-4722-8066-76852EB9334D}" type="datetimeFigureOut">
              <a:rPr lang="el-GR" smtClean="0"/>
              <a:pPr/>
              <a:t>10/1/2013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3B7D6FA-A990-4E84-AB67-3E29E80C2F2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B33DC23-3CD2-4722-8066-76852EB9334D}" type="datetimeFigureOut">
              <a:rPr lang="el-GR" smtClean="0"/>
              <a:pPr/>
              <a:t>10/1/2013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3B7D6FA-A990-4E84-AB67-3E29E80C2F2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B33DC23-3CD2-4722-8066-76852EB9334D}" type="datetimeFigureOut">
              <a:rPr lang="el-GR" smtClean="0"/>
              <a:pPr/>
              <a:t>10/1/2013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3B7D6FA-A990-4E84-AB67-3E29E80C2F2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B33DC23-3CD2-4722-8066-76852EB9334D}" type="datetimeFigureOut">
              <a:rPr lang="el-GR" smtClean="0"/>
              <a:pPr/>
              <a:t>10/1/2013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3B7D6FA-A990-4E84-AB67-3E29E80C2F2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B33DC23-3CD2-4722-8066-76852EB9334D}" type="datetimeFigureOut">
              <a:rPr lang="el-GR" smtClean="0"/>
              <a:pPr/>
              <a:t>10/1/2013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3B7D6FA-A990-4E84-AB67-3E29E80C2F2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5B33DC23-3CD2-4722-8066-76852EB9334D}" type="datetimeFigureOut">
              <a:rPr lang="el-GR" smtClean="0"/>
              <a:pPr/>
              <a:t>10/1/2013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73B7D6FA-A990-4E84-AB67-3E29E80C2F2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5B33DC23-3CD2-4722-8066-76852EB9334D}" type="datetimeFigureOut">
              <a:rPr lang="el-GR" smtClean="0"/>
              <a:pPr/>
              <a:t>10/1/2013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73B7D6FA-A990-4E84-AB67-3E29E80C2F2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B33DC23-3CD2-4722-8066-76852EB9334D}" type="datetimeFigureOut">
              <a:rPr lang="el-GR" smtClean="0"/>
              <a:pPr/>
              <a:t>10/1/2013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3B7D6FA-A990-4E84-AB67-3E29E80C2F2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B33DC23-3CD2-4722-8066-76852EB9334D}" type="datetimeFigureOut">
              <a:rPr lang="el-GR" smtClean="0"/>
              <a:pPr/>
              <a:t>10/1/2013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3B7D6FA-A990-4E84-AB67-3E29E80C2F2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B33DC23-3CD2-4722-8066-76852EB9334D}" type="datetimeFigureOut">
              <a:rPr lang="el-GR" smtClean="0"/>
              <a:pPr/>
              <a:t>10/1/2013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3B7D6FA-A990-4E84-AB67-3E29E80C2F2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3DC23-3CD2-4722-8066-76852EB9334D}" type="datetimeFigureOut">
              <a:rPr lang="el-GR" smtClean="0"/>
              <a:pPr/>
              <a:t>10/1/2013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7D6FA-A990-4E84-AB67-3E29E80C2F2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54692"/>
          </a:xfrm>
        </p:spPr>
        <p:txBody>
          <a:bodyPr>
            <a:normAutofit fontScale="90000"/>
          </a:bodyPr>
          <a:lstStyle/>
          <a:p>
            <a:r>
              <a:rPr lang="el-GR" i="1" dirty="0" smtClean="0">
                <a:latin typeface="Comic Sans MS" pitchFamily="66" charset="0"/>
              </a:rPr>
              <a:t>Γενικό Λύκειο Οιχαλίας-Τρικάλων</a:t>
            </a:r>
            <a:br>
              <a:rPr lang="el-GR" i="1" dirty="0" smtClean="0">
                <a:latin typeface="Comic Sans MS" pitchFamily="66" charset="0"/>
              </a:rPr>
            </a:br>
            <a:r>
              <a:rPr lang="el-GR" i="1" dirty="0" smtClean="0">
                <a:latin typeface="Comic Sans MS" pitchFamily="66" charset="0"/>
              </a:rPr>
              <a:t>Σχολικό έτος 2012-2013</a:t>
            </a:r>
            <a:r>
              <a:rPr lang="el-GR" dirty="0" smtClean="0">
                <a:latin typeface="Comic Sans MS" pitchFamily="66" charset="0"/>
              </a:rPr>
              <a:t/>
            </a:r>
            <a:br>
              <a:rPr lang="el-GR" dirty="0" smtClean="0">
                <a:latin typeface="Comic Sans MS" pitchFamily="66" charset="0"/>
              </a:rPr>
            </a:br>
            <a:r>
              <a:rPr lang="el-GR" dirty="0" smtClean="0">
                <a:latin typeface="Comic Sans MS" pitchFamily="66" charset="0"/>
              </a:rPr>
              <a:t/>
            </a:r>
            <a:br>
              <a:rPr lang="el-GR" dirty="0" smtClean="0">
                <a:latin typeface="Comic Sans MS" pitchFamily="66" charset="0"/>
              </a:rPr>
            </a:br>
            <a:r>
              <a:rPr lang="el-GR" sz="3100" i="1" dirty="0" smtClean="0">
                <a:latin typeface="Comic Sans MS" pitchFamily="66" charset="0"/>
              </a:rPr>
              <a:t>Υπεύθυνη καθηγήτρια</a:t>
            </a:r>
            <a:r>
              <a:rPr lang="en-US" sz="3100" i="1" dirty="0" smtClean="0">
                <a:latin typeface="Comic Sans MS" pitchFamily="66" charset="0"/>
              </a:rPr>
              <a:t>:</a:t>
            </a:r>
            <a:r>
              <a:rPr lang="el-GR" sz="3100" i="1" dirty="0" smtClean="0">
                <a:latin typeface="Comic Sans MS" pitchFamily="66" charset="0"/>
              </a:rPr>
              <a:t> Λυγούρα Ανδρομάχη  </a:t>
            </a:r>
            <a:br>
              <a:rPr lang="el-GR" sz="3100" i="1" dirty="0" smtClean="0">
                <a:latin typeface="Comic Sans MS" pitchFamily="66" charset="0"/>
              </a:rPr>
            </a:br>
            <a:r>
              <a:rPr lang="el-GR" sz="3100" i="1" dirty="0" smtClean="0">
                <a:latin typeface="Comic Sans MS" pitchFamily="66" charset="0"/>
              </a:rPr>
              <a:t/>
            </a:r>
            <a:br>
              <a:rPr lang="el-GR" sz="3100" i="1" dirty="0" smtClean="0">
                <a:latin typeface="Comic Sans MS" pitchFamily="66" charset="0"/>
              </a:rPr>
            </a:br>
            <a:r>
              <a:rPr lang="el-GR" sz="3600" i="1" u="sng" dirty="0" smtClean="0">
                <a:latin typeface="Comic Sans MS" pitchFamily="66" charset="0"/>
              </a:rPr>
              <a:t>ΕΡΓΑΣΙΑ ΤΩΝ ΜΑΘΗΤΩΝ </a:t>
            </a:r>
            <a:r>
              <a:rPr lang="el-GR" sz="3100" dirty="0" smtClean="0">
                <a:latin typeface="Comic Sans MS" pitchFamily="66" charset="0"/>
              </a:rPr>
              <a:t/>
            </a:r>
            <a:br>
              <a:rPr lang="el-GR" sz="3100" dirty="0" smtClean="0">
                <a:latin typeface="Comic Sans MS" pitchFamily="66" charset="0"/>
              </a:rPr>
            </a:br>
            <a:r>
              <a:rPr lang="el-GR" sz="3100" i="1" dirty="0" smtClean="0">
                <a:latin typeface="Comic Sans MS" pitchFamily="66" charset="0"/>
              </a:rPr>
              <a:t>Μπασιάκα Χρυσοβαλάντω</a:t>
            </a:r>
            <a:br>
              <a:rPr lang="el-GR" sz="3100" i="1" dirty="0" smtClean="0">
                <a:latin typeface="Comic Sans MS" pitchFamily="66" charset="0"/>
              </a:rPr>
            </a:br>
            <a:r>
              <a:rPr lang="el-GR" sz="3100" i="1" dirty="0" smtClean="0">
                <a:latin typeface="Comic Sans MS" pitchFamily="66" charset="0"/>
              </a:rPr>
              <a:t>Οικονόμου Βιβή</a:t>
            </a:r>
            <a:br>
              <a:rPr lang="el-GR" sz="3100" i="1" dirty="0" smtClean="0">
                <a:latin typeface="Comic Sans MS" pitchFamily="66" charset="0"/>
              </a:rPr>
            </a:br>
            <a:r>
              <a:rPr lang="el-GR" sz="3100" i="1" dirty="0" smtClean="0">
                <a:latin typeface="Comic Sans MS" pitchFamily="66" charset="0"/>
              </a:rPr>
              <a:t>Παπαστεφάνου Χρήστος</a:t>
            </a:r>
            <a:br>
              <a:rPr lang="el-GR" sz="3100" i="1" dirty="0" smtClean="0">
                <a:latin typeface="Comic Sans MS" pitchFamily="66" charset="0"/>
              </a:rPr>
            </a:br>
            <a:r>
              <a:rPr lang="el-GR" sz="3100" i="1" dirty="0" smtClean="0">
                <a:latin typeface="Comic Sans MS" pitchFamily="66" charset="0"/>
              </a:rPr>
              <a:t>Ρίζος Θανάσης </a:t>
            </a:r>
            <a:r>
              <a:rPr lang="el-GR" i="1" dirty="0" smtClean="0">
                <a:latin typeface="Comic Sans MS" pitchFamily="66" charset="0"/>
              </a:rPr>
              <a:t/>
            </a:r>
            <a:br>
              <a:rPr lang="el-GR" i="1" dirty="0" smtClean="0">
                <a:latin typeface="Comic Sans MS" pitchFamily="66" charset="0"/>
              </a:rPr>
            </a:br>
            <a:endParaRPr lang="el-GR" i="1" dirty="0">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i="1" dirty="0" smtClean="0"/>
              <a:t>ΠΡΟΣΕΥΧΗ ΤΗΣ ΦΟΝΙΣΣΑΣ ΣΤΟΝ ΑΪ</a:t>
            </a:r>
            <a:br>
              <a:rPr lang="el-GR" sz="3600" i="1" dirty="0" smtClean="0"/>
            </a:br>
            <a:r>
              <a:rPr lang="el-GR" sz="3600" i="1" dirty="0" smtClean="0"/>
              <a:t> </a:t>
            </a:r>
            <a:r>
              <a:rPr lang="el-GR" sz="3600" i="1" dirty="0" smtClean="0"/>
              <a:t>ΓΙΑΝΝΗ ΓΙΑ ΣΥΓΧΩΡΕΣΗ!</a:t>
            </a:r>
            <a:endParaRPr lang="el-GR" sz="3600" i="1" dirty="0"/>
          </a:p>
        </p:txBody>
      </p:sp>
      <p:pic>
        <p:nvPicPr>
          <p:cNvPr id="2050" name="Picture 2" descr="E:\ΦΟΝΙΣΣΑ Α ΛΥΚΕΙΟΥ ΤΜΗΜΑ Α2 ΝSN\PICT7765.JPG"/>
          <p:cNvPicPr>
            <a:picLocks noGrp="1" noChangeAspect="1" noChangeArrowheads="1"/>
          </p:cNvPicPr>
          <p:nvPr>
            <p:ph idx="1"/>
          </p:nvPr>
        </p:nvPicPr>
        <p:blipFill>
          <a:blip r:embed="rId2"/>
          <a:srcRect/>
          <a:stretch>
            <a:fillRect/>
          </a:stretch>
        </p:blipFill>
        <p:spPr bwMode="auto">
          <a:xfrm>
            <a:off x="1000100" y="1500174"/>
            <a:ext cx="3111600" cy="4525963"/>
          </a:xfrm>
          <a:prstGeom prst="rect">
            <a:avLst/>
          </a:prstGeom>
          <a:noFill/>
        </p:spPr>
      </p:pic>
      <p:sp>
        <p:nvSpPr>
          <p:cNvPr id="4" name="3 - Ορθογώνιο"/>
          <p:cNvSpPr/>
          <p:nvPr/>
        </p:nvSpPr>
        <p:spPr>
          <a:xfrm>
            <a:off x="4286248" y="1357298"/>
            <a:ext cx="4572000" cy="4801314"/>
          </a:xfrm>
          <a:prstGeom prst="rect">
            <a:avLst/>
          </a:prstGeom>
        </p:spPr>
        <p:txBody>
          <a:bodyPr>
            <a:spAutoFit/>
          </a:bodyPr>
          <a:lstStyle/>
          <a:p>
            <a:r>
              <a:rPr lang="el-GR" i="1" dirty="0" smtClean="0"/>
              <a:t>Εισήλθεν εις τον έρημον ναΐσκον, άναψεν εν κηρίον, το οποίον είχεν</a:t>
            </a:r>
          </a:p>
          <a:p>
            <a:r>
              <a:rPr lang="el-GR" i="1" dirty="0" smtClean="0"/>
              <a:t>εις το καλάθι της μαζί με ολίγα πυρεία, κ' έκαμε τρεις στρωτάς</a:t>
            </a:r>
          </a:p>
          <a:p>
            <a:r>
              <a:rPr lang="el-GR" i="1" dirty="0" smtClean="0"/>
              <a:t>γονυκλισίας εμπρός εις την τοιχογραφίαν την ημιεφθαρμένην. Είτα,</a:t>
            </a:r>
          </a:p>
          <a:p>
            <a:r>
              <a:rPr lang="el-GR" i="1" dirty="0" smtClean="0"/>
              <a:t>ανακυκλούσα εις τον νουν την έμμονον ιδέαν, ήτις της είχε κολλήσει,</a:t>
            </a:r>
          </a:p>
          <a:p>
            <a:r>
              <a:rPr lang="el-GR" i="1" dirty="0" smtClean="0"/>
              <a:t>χωρίς να την εκφράζη μεγαλοφώνως, είπε με φωνήν, την οποίαν θα</a:t>
            </a:r>
          </a:p>
          <a:p>
            <a:r>
              <a:rPr lang="el-GR" i="1" dirty="0" smtClean="0"/>
              <a:t>ηδύνατο ν' ακούση τις, αν παρίστατο μάρτυς της σκηνής εκείνης: «Αν</a:t>
            </a:r>
          </a:p>
          <a:p>
            <a:r>
              <a:rPr lang="el-GR" i="1" dirty="0" smtClean="0"/>
              <a:t>έκαμα καλά, Αϊ-Γιάννη μου, να μου δώσης σημείο σήμερα... να κάμω μία</a:t>
            </a:r>
          </a:p>
          <a:p>
            <a:r>
              <a:rPr lang="el-GR" i="1" dirty="0" smtClean="0"/>
              <a:t>καλή πράξη, ένα ψυχικό, για να γαληνιάσ' η ψυχή μου κ' η καρδούλα</a:t>
            </a:r>
          </a:p>
          <a:p>
            <a:r>
              <a:rPr lang="el-GR" i="1" dirty="0" smtClean="0"/>
              <a:t>μου!...»</a:t>
            </a:r>
            <a:endParaRPr lang="el-GR"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ΤΕΛΟΣ ΤΗΣ </a:t>
            </a:r>
            <a:r>
              <a:rPr lang="el-GR" dirty="0" smtClean="0"/>
              <a:t>ΦΟΝΙΣΣΑΣ</a:t>
            </a:r>
            <a:r>
              <a:rPr lang="el-GR" dirty="0" smtClean="0"/>
              <a:t>…</a:t>
            </a:r>
            <a:r>
              <a:rPr lang="el-GR" dirty="0" smtClean="0"/>
              <a:t/>
            </a:r>
            <a:br>
              <a:rPr lang="el-GR" dirty="0" smtClean="0"/>
            </a:br>
            <a:endParaRPr lang="el-GR" dirty="0"/>
          </a:p>
        </p:txBody>
      </p:sp>
      <p:pic>
        <p:nvPicPr>
          <p:cNvPr id="5" name="4 - Θέση εικόνας" descr="siloueta_3.jpg"/>
          <p:cNvPicPr>
            <a:picLocks noGrp="1" noChangeAspect="1"/>
          </p:cNvPicPr>
          <p:nvPr>
            <p:ph type="pic" idx="1"/>
          </p:nvPr>
        </p:nvPicPr>
        <p:blipFill>
          <a:blip r:embed="rId2"/>
          <a:srcRect l="12500" r="12500"/>
          <a:stretch>
            <a:fillRect/>
          </a:stretch>
        </p:blipFill>
        <p:spPr/>
      </p:pic>
      <p:sp>
        <p:nvSpPr>
          <p:cNvPr id="4" name="3 - Θέση κειμένου"/>
          <p:cNvSpPr>
            <a:spLocks noGrp="1"/>
          </p:cNvSpPr>
          <p:nvPr>
            <p:ph type="body" sz="half" idx="2"/>
          </p:nvPr>
        </p:nvSpPr>
        <p:spPr>
          <a:xfrm>
            <a:off x="1792288" y="5143512"/>
            <a:ext cx="5486400" cy="1028688"/>
          </a:xfrm>
        </p:spPr>
        <p:txBody>
          <a:bodyPr>
            <a:normAutofit fontScale="62500" lnSpcReduction="20000"/>
          </a:bodyPr>
          <a:lstStyle/>
          <a:p>
            <a:r>
              <a:rPr lang="el-GR" sz="2200" b="1" i="1" dirty="0" smtClean="0"/>
              <a:t>«Η γραία Χαδούλα εύρε τον θάνατο εις το πέραμα του Αγίου Σώστη, εις τον λαιμόν τον ενώνοντα τον βράχον του ερημητηρίου με την ξηράν, εις το ήμισυ του δρόμου, μεταξύ της θείας και της ανθρωπίνης δικαιοσύνης.»</a:t>
            </a:r>
            <a:r>
              <a:rPr lang="el-GR" sz="2200" dirty="0" smtClean="0"/>
              <a:t/>
            </a:r>
            <a:br>
              <a:rPr lang="el-GR" sz="2200" dirty="0" smtClean="0"/>
            </a:br>
            <a:r>
              <a:rPr lang="el-GR" dirty="0" smtClean="0"/>
              <a:t/>
            </a:r>
            <a:br>
              <a:rPr lang="el-GR" dirty="0" smtClean="0"/>
            </a:br>
            <a:endParaRPr lang="el-GR"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72126.jpg"/>
          <p:cNvPicPr>
            <a:picLocks noChangeAspect="1"/>
          </p:cNvPicPr>
          <p:nvPr/>
        </p:nvPicPr>
        <p:blipFill>
          <a:blip r:embed="rId2"/>
          <a:stretch>
            <a:fillRect/>
          </a:stretch>
        </p:blipFill>
        <p:spPr>
          <a:xfrm>
            <a:off x="4214810" y="1714488"/>
            <a:ext cx="3428989" cy="4286280"/>
          </a:xfrm>
          <a:prstGeom prst="rect">
            <a:avLst/>
          </a:prstGeom>
        </p:spPr>
      </p:pic>
      <p:sp>
        <p:nvSpPr>
          <p:cNvPr id="2" name="1 - Τίτλος"/>
          <p:cNvSpPr>
            <a:spLocks noGrp="1"/>
          </p:cNvSpPr>
          <p:nvPr>
            <p:ph type="title"/>
          </p:nvPr>
        </p:nvSpPr>
        <p:spPr/>
        <p:txBody>
          <a:bodyPr/>
          <a:lstStyle/>
          <a:p>
            <a:r>
              <a:rPr lang="en-US" dirty="0" smtClean="0"/>
              <a:t>H </a:t>
            </a:r>
            <a:r>
              <a:rPr lang="el-GR" dirty="0" smtClean="0"/>
              <a:t>ΦΟΝΙΣΣΑ </a:t>
            </a:r>
            <a:r>
              <a:rPr lang="el-GR" sz="1800" dirty="0" smtClean="0"/>
              <a:t>του ΠΑΠΑΔΙΑΜΑΝΤΗ </a:t>
            </a:r>
            <a:endParaRPr lang="el-GR" dirty="0"/>
          </a:p>
        </p:txBody>
      </p:sp>
      <p:pic>
        <p:nvPicPr>
          <p:cNvPr id="5" name="4 - Θέση περιεχομένου" descr="1neb55a.jpg"/>
          <p:cNvPicPr>
            <a:picLocks noGrp="1" noChangeAspect="1"/>
          </p:cNvPicPr>
          <p:nvPr>
            <p:ph sz="half" idx="1"/>
          </p:nvPr>
        </p:nvPicPr>
        <p:blipFill>
          <a:blip r:embed="rId3"/>
          <a:stretch>
            <a:fillRect/>
          </a:stretch>
        </p:blipFill>
        <p:spPr>
          <a:xfrm>
            <a:off x="1174860" y="1600200"/>
            <a:ext cx="2603279" cy="45259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2285992"/>
            <a:ext cx="7772400" cy="1470025"/>
          </a:xfrm>
        </p:spPr>
        <p:txBody>
          <a:bodyPr>
            <a:normAutofit fontScale="90000"/>
          </a:bodyPr>
          <a:lstStyle/>
          <a:p>
            <a:r>
              <a:rPr lang="el-GR" dirty="0" smtClean="0"/>
              <a:t>Ο Παπαδιαμάντης και το έργο του</a:t>
            </a:r>
            <a:br>
              <a:rPr lang="el-GR" dirty="0" smtClean="0"/>
            </a:br>
            <a:endParaRPr lang="el-GR" dirty="0"/>
          </a:p>
        </p:txBody>
      </p:sp>
      <p:sp>
        <p:nvSpPr>
          <p:cNvPr id="3" name="2 - Υπότιτλος"/>
          <p:cNvSpPr>
            <a:spLocks noGrp="1"/>
          </p:cNvSpPr>
          <p:nvPr>
            <p:ph type="subTitle" idx="1"/>
          </p:nvPr>
        </p:nvSpPr>
        <p:spPr>
          <a:xfrm>
            <a:off x="1500166" y="3286124"/>
            <a:ext cx="6400800" cy="3143272"/>
          </a:xfrm>
          <a:solidFill>
            <a:schemeClr val="bg1"/>
          </a:solidFill>
        </p:spPr>
        <p:txBody>
          <a:bodyPr>
            <a:normAutofit fontScale="47500" lnSpcReduction="20000"/>
          </a:bodyPr>
          <a:lstStyle/>
          <a:p>
            <a:r>
              <a:rPr lang="el-GR" sz="3100" dirty="0" smtClean="0">
                <a:solidFill>
                  <a:schemeClr val="tx1"/>
                </a:solidFill>
              </a:rPr>
              <a:t>Η Φόνισσα, από τα καλύτερα έργα του Αλέξανδρου Παπαδιαμάντη, είναι ένα εκτενές διήγημα (νουβέλα) και δημοσιεύτηκε για πρώτη φορά σε συνέχειες, στο περιοδικό Παναθήναια το 1903, με υπότιτλο: «Κοινωνικόν μυθιστόρημα». Κεντρικό πρόσωπο είναι η Χαδούλα ή Φραγκογιαννού. Η Φραγκογιαννού κυριαρχείται από την εγκληματική ιδέα της βρεφοκτονίας και διαπράττει μια σειρά από φόνους μικρών κοριτσιών.</a:t>
            </a:r>
            <a:br>
              <a:rPr lang="el-GR" sz="3100" dirty="0" smtClean="0">
                <a:solidFill>
                  <a:schemeClr val="tx1"/>
                </a:solidFill>
              </a:rPr>
            </a:br>
            <a:r>
              <a:rPr lang="el-GR" sz="3100" dirty="0" smtClean="0">
                <a:solidFill>
                  <a:schemeClr val="tx1"/>
                </a:solidFill>
              </a:rPr>
              <a:t/>
            </a:r>
            <a:br>
              <a:rPr lang="el-GR" sz="3100" dirty="0" smtClean="0">
                <a:solidFill>
                  <a:schemeClr val="tx1"/>
                </a:solidFill>
              </a:rPr>
            </a:br>
            <a:r>
              <a:rPr lang="el-GR" sz="3100" dirty="0" smtClean="0">
                <a:solidFill>
                  <a:schemeClr val="tx1"/>
                </a:solidFill>
              </a:rPr>
              <a:t>Η νουβέλα αυτή του Παπαδιαμάντη είναι γραμμένη στο πνεύμα του ρεαλισμού με έκδηλα όμως στοιχεία νατουραλισμού. Η επιλογή ως ηρωίδας μιας γυναίκας που προχωρά σε αλλεπάλληλες δολοφονίες κοριτσιών με την πεποίθηση πως επιτελεί θεάρεστο έργο, εντάσσει το κείμενο αυτό στα νατουραλιστικά έργα, όπου κυρίαρχα στοιχεία είναι: «η επιλογή ιδιαίτερα προκλητικών θεμάτων από το περιθώριο της κοινωνικής ζωής.</a:t>
            </a:r>
            <a:r>
              <a:rPr lang="el-GR" dirty="0" smtClean="0"/>
              <a:t> </a:t>
            </a:r>
            <a:br>
              <a:rPr lang="el-GR" dirty="0" smtClean="0"/>
            </a:br>
            <a:r>
              <a:rPr lang="el-GR" dirty="0" smtClean="0"/>
              <a:t/>
            </a:r>
            <a:br>
              <a:rPr lang="el-GR" dirty="0" smtClean="0"/>
            </a:br>
            <a:endParaRPr lang="el-GR" dirty="0"/>
          </a:p>
        </p:txBody>
      </p:sp>
      <p:pic>
        <p:nvPicPr>
          <p:cNvPr id="1026" name="Picture 2" descr="C:\Documents and Settings\user\Επιφάνεια εργασίας\ΦΟΝΙΣΣΑ Α ΛΥΚΕΙΟΥ ΤΜΗΜΑ Α2 ΝSN\0 Παπαδιαμάντης Αλέξανδρος.jpg"/>
          <p:cNvPicPr>
            <a:picLocks noChangeAspect="1" noChangeArrowheads="1"/>
          </p:cNvPicPr>
          <p:nvPr/>
        </p:nvPicPr>
        <p:blipFill>
          <a:blip r:embed="rId2"/>
          <a:srcRect/>
          <a:stretch>
            <a:fillRect/>
          </a:stretch>
        </p:blipFill>
        <p:spPr bwMode="auto">
          <a:xfrm>
            <a:off x="2500298" y="357166"/>
            <a:ext cx="4333906" cy="200026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543956" cy="2857496"/>
          </a:xfrm>
        </p:spPr>
        <p:txBody>
          <a:bodyPr>
            <a:noAutofit/>
          </a:bodyPr>
          <a:lstStyle/>
          <a:p>
            <a:r>
              <a:rPr lang="el-GR" sz="1600" b="1" i="1" dirty="0" smtClean="0"/>
              <a:t>Ο</a:t>
            </a:r>
            <a:r>
              <a:rPr lang="el-GR" sz="1600" b="1" i="1" dirty="0" smtClean="0"/>
              <a:t> </a:t>
            </a:r>
            <a:r>
              <a:rPr lang="el-GR" sz="1600" b="1" i="1" dirty="0" smtClean="0"/>
              <a:t>αφηγητής ιχνογραφεί την εικόνα της ηρωίδας και παράλληλα μας δίνει τους πικρούς συλλογισμούς που έχουν έρθει στην επιφάνεια από τον ακούσιο απολογισμό της ζωής της, τις νύχτες αυτές που μένει άγρυπνη. Η Φραγκογιαννού συνειδητοποιεί πως πάντοτε βρίσκεται να υπηρετεί τους ανθρώπους της οικογένειάς της, χωρίς ποτέ η ίδια να έχει την ευκαιρία να χαρεί τη ζωή της. Ο αρνητικός απολογισμός -που ούτως ή άλλως θα προέκυπτε αρνητικός για οποιαδήποτε γυναίκα εκείνης της εποχής (τέλη 19ου αρχές 20ου αιώνα)- δημιουργεί βαρύ συναισθηματικό κλίμα για την ηρωίδα και προετοιμάζει τον αναγνώστη για την πορεία που θα καταλήξει στη δικαίωση του τίτλου του διηγήματος</a:t>
            </a:r>
            <a:r>
              <a:rPr lang="el-GR" sz="1600" b="1" i="1" dirty="0" smtClean="0"/>
              <a:t>.</a:t>
            </a:r>
            <a:r>
              <a:rPr lang="el-GR" sz="1600" b="1" i="1" dirty="0" smtClean="0"/>
              <a:t/>
            </a:r>
            <a:br>
              <a:rPr lang="el-GR" sz="1600" b="1" i="1" dirty="0" smtClean="0"/>
            </a:br>
            <a:r>
              <a:rPr lang="el-GR" sz="1600" dirty="0" smtClean="0"/>
              <a:t/>
            </a:r>
            <a:br>
              <a:rPr lang="el-GR" sz="1600" dirty="0" smtClean="0"/>
            </a:br>
            <a:endParaRPr lang="el-GR" sz="1600" dirty="0"/>
          </a:p>
        </p:txBody>
      </p:sp>
      <p:pic>
        <p:nvPicPr>
          <p:cNvPr id="4" name="3 - Θέση περιεχομένου" descr="Fonissa_tou_Alexandrou_Papadiamanti__sto_theatro_Kefallinias_11.jpg"/>
          <p:cNvPicPr>
            <a:picLocks noGrp="1" noChangeAspect="1"/>
          </p:cNvPicPr>
          <p:nvPr>
            <p:ph idx="1"/>
          </p:nvPr>
        </p:nvPicPr>
        <p:blipFill>
          <a:blip r:embed="rId2"/>
          <a:stretch>
            <a:fillRect/>
          </a:stretch>
        </p:blipFill>
        <p:spPr>
          <a:xfrm>
            <a:off x="2071670" y="2357430"/>
            <a:ext cx="5500726" cy="3714776"/>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1800" b="0" dirty="0" smtClean="0"/>
              <a:t>(..) θα ητον ικανή να είπη τα «πάθη της τραγούδια» αποπάνω από την κούνιαν του μικρού. (…)</a:t>
            </a:r>
            <a:endParaRPr lang="el-GR" sz="1800" b="0" dirty="0"/>
          </a:p>
        </p:txBody>
      </p:sp>
      <p:pic>
        <p:nvPicPr>
          <p:cNvPr id="5" name="4 - Θέση περιεχομένου" descr="1.jpg"/>
          <p:cNvPicPr>
            <a:picLocks noGrp="1" noChangeAspect="1"/>
          </p:cNvPicPr>
          <p:nvPr>
            <p:ph idx="1"/>
          </p:nvPr>
        </p:nvPicPr>
        <p:blipFill>
          <a:blip r:embed="rId2"/>
          <a:stretch>
            <a:fillRect/>
          </a:stretch>
        </p:blipFill>
        <p:spPr>
          <a:xfrm>
            <a:off x="3500430" y="1071546"/>
            <a:ext cx="5225690" cy="4071966"/>
          </a:xfrm>
        </p:spPr>
      </p:pic>
      <p:sp>
        <p:nvSpPr>
          <p:cNvPr id="4" name="3 - Θέση κειμένου"/>
          <p:cNvSpPr>
            <a:spLocks noGrp="1"/>
          </p:cNvSpPr>
          <p:nvPr>
            <p:ph type="body" sz="half" idx="2"/>
          </p:nvPr>
        </p:nvSpPr>
        <p:spPr/>
        <p:txBody>
          <a:bodyPr>
            <a:normAutofit/>
          </a:bodyPr>
          <a:lstStyle/>
          <a:p>
            <a:r>
              <a:rPr lang="el-GR" dirty="0" smtClean="0"/>
              <a:t>…ο άνθρωπος δεν συμφέρει να κάμνη πολλά κορίτσια και ότι το καλύτερο είναι να μη πανδρεύται κανείς!Η δε συνήθως ευχή της προς τα μικρά κοράσια ήτο ‘’να μη σώσουν, να μην πάνε παραπάνω..’’</a:t>
            </a:r>
          </a:p>
          <a:p>
            <a:r>
              <a:rPr lang="el-GR" dirty="0" smtClean="0"/>
              <a:t> </a:t>
            </a:r>
          </a:p>
          <a:p>
            <a:r>
              <a:rPr lang="el-GR" dirty="0" smtClean="0"/>
              <a:t>Λοιπόν όλοι αυτοί οι γονείς όλα τα ανδρόγυνα, όλαι αι χήραι, ανάγκη πάσα  και χρέους απαραίτητον, να υπανδρεύσουν όλας αυτάς τας κόρας-και τας πέντε και τας εξ , και τας επτά! Και να δώσουν εις όλας προίκα. Πάσα πτωχή οικογένειαν, πάσα μήτηρ χήρα (…) ώφειλεν εξ άπαντος να αποκαταστήση όλα τα θήλεα ταύτα, και να δώση πέντε,εξ ή επτά προίκας!Ω θεέ μου!</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00232" y="3929066"/>
            <a:ext cx="5214974" cy="1081082"/>
          </a:xfrm>
        </p:spPr>
        <p:txBody>
          <a:bodyPr>
            <a:noAutofit/>
          </a:bodyPr>
          <a:lstStyle/>
          <a:p>
            <a:r>
              <a:rPr lang="el-GR" sz="1400" b="0" dirty="0" smtClean="0"/>
              <a:t>Μισοπλαγιασμένη κοντά  εις την εστίαν, με σφαλιστά τα όμματα, την κεφαλήν ακουμβώσα εις το κράσπεδον της εστίας, το λεγόμενον «φουγοπόδαρο», η θεια- Χαδούλα, η κοινώς Γιαννού η Φράγκισσα, δεν εκοιμάτο ,αλλ’ εθησίαζε τον ύπνο πλησίον εις τον λίκνον της ασθενούσης μικράς εγγονής της..</a:t>
            </a:r>
            <a:endParaRPr lang="el-GR" sz="1400" b="0" dirty="0"/>
          </a:p>
        </p:txBody>
      </p:sp>
      <p:pic>
        <p:nvPicPr>
          <p:cNvPr id="6" name="5 - Θέση περιεχομένου" descr="image241.png"/>
          <p:cNvPicPr>
            <a:picLocks noGrp="1" noChangeAspect="1"/>
          </p:cNvPicPr>
          <p:nvPr>
            <p:ph type="pic" idx="1"/>
          </p:nvPr>
        </p:nvPicPr>
        <p:blipFill>
          <a:blip r:embed="rId3"/>
          <a:srcRect l="2708" r="2708"/>
          <a:stretch>
            <a:fillRect/>
          </a:stretch>
        </p:blipFill>
        <p:spPr>
          <a:xfrm>
            <a:off x="1571604" y="571480"/>
            <a:ext cx="6357982" cy="3143272"/>
          </a:xfrm>
        </p:spPr>
      </p:pic>
      <p:sp>
        <p:nvSpPr>
          <p:cNvPr id="4" name="3 - Θέση κειμένου"/>
          <p:cNvSpPr>
            <a:spLocks noGrp="1"/>
          </p:cNvSpPr>
          <p:nvPr>
            <p:ph type="body" sz="half" idx="2"/>
          </p:nvPr>
        </p:nvSpPr>
        <p:spPr>
          <a:xfrm>
            <a:off x="1785918" y="5143512"/>
            <a:ext cx="5643602" cy="1276372"/>
          </a:xfrm>
        </p:spPr>
        <p:txBody>
          <a:bodyPr>
            <a:noAutofit/>
          </a:bodyPr>
          <a:lstStyle/>
          <a:p>
            <a:r>
              <a:rPr lang="el-GR" sz="1200" b="1" i="1" dirty="0" smtClean="0"/>
              <a:t>…Την στιγμήν εκείνην, άρχισεν το θυγάτριον να βήχη και να κλαυθμυρίζη. (…)</a:t>
            </a:r>
          </a:p>
          <a:p>
            <a:r>
              <a:rPr lang="el-GR" sz="1200" b="1" i="1" dirty="0" smtClean="0"/>
              <a:t>-Ε! Θα σκάσεις; Είπε.</a:t>
            </a:r>
          </a:p>
          <a:p>
            <a:r>
              <a:rPr lang="el-GR" sz="1200" b="1" i="1" dirty="0" smtClean="0"/>
              <a:t>Της Φραγκογιαννούς άρχισε πράγματι «να ψηλώνει ο νους της». Είχε παραλογίσει επί τέλους.Επομένον,ήτο,διότι είχεν εξαρθή,εις ανώτερα ζητήματα . Έκλινεν επι του λίκνου. Έχωσε τους δυο μακρούς, σκληρούς δαχτύλους μέσα εις το στόμα του μικρού, δια να το σκάση.</a:t>
            </a:r>
            <a:endParaRPr lang="el-GR" sz="1200" b="1"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ΓΕΝΙΚΟ ΦΩΤΟΓΡΑΦΙΚΟ ΥΛΙΚΟ</a:t>
            </a:r>
            <a:r>
              <a:rPr lang="en-US" dirty="0" smtClean="0"/>
              <a:t/>
            </a:r>
            <a:br>
              <a:rPr lang="en-US" dirty="0" smtClean="0"/>
            </a:br>
            <a:r>
              <a:rPr lang="el-GR" sz="1300" b="1" dirty="0" smtClean="0"/>
              <a:t>οι στιγμές πριν και την ώρα των φόνων.</a:t>
            </a:r>
            <a:r>
              <a:rPr lang="el-GR" sz="1300" dirty="0" smtClean="0"/>
              <a:t/>
            </a:r>
            <a:br>
              <a:rPr lang="el-GR" sz="1300" dirty="0" smtClean="0"/>
            </a:br>
            <a:endParaRPr lang="el-GR" sz="1300" dirty="0"/>
          </a:p>
        </p:txBody>
      </p:sp>
      <p:pic>
        <p:nvPicPr>
          <p:cNvPr id="7" name="6 - Θέση περιεχομένου" descr="1 (4).jpg"/>
          <p:cNvPicPr>
            <a:picLocks noGrp="1" noChangeAspect="1"/>
          </p:cNvPicPr>
          <p:nvPr>
            <p:ph sz="half" idx="1"/>
          </p:nvPr>
        </p:nvPicPr>
        <p:blipFill>
          <a:blip r:embed="rId2"/>
          <a:stretch>
            <a:fillRect/>
          </a:stretch>
        </p:blipFill>
        <p:spPr>
          <a:xfrm>
            <a:off x="1142976" y="1571612"/>
            <a:ext cx="3357586" cy="1857388"/>
          </a:xfrm>
        </p:spPr>
      </p:pic>
      <p:pic>
        <p:nvPicPr>
          <p:cNvPr id="8" name="7 - Θέση περιεχομένου" descr="1 (3).jpg"/>
          <p:cNvPicPr>
            <a:picLocks noGrp="1" noChangeAspect="1"/>
          </p:cNvPicPr>
          <p:nvPr>
            <p:ph sz="half" idx="2"/>
          </p:nvPr>
        </p:nvPicPr>
        <p:blipFill>
          <a:blip r:embed="rId3"/>
          <a:stretch>
            <a:fillRect/>
          </a:stretch>
        </p:blipFill>
        <p:spPr>
          <a:xfrm>
            <a:off x="1142976" y="3643314"/>
            <a:ext cx="3357586" cy="2000264"/>
          </a:xfrm>
        </p:spPr>
      </p:pic>
      <p:pic>
        <p:nvPicPr>
          <p:cNvPr id="1026" name="Picture 2" descr="C:\Documents and Settings\user\Επιφάνεια εργασίας\ΦΟΝΙΣΣΑ Α ΛΥΚΕΙΟΥ ΤΜΗΜΑ Α2 ΝSN\rzdnccikfq4dc8fe2263a3b.jpg"/>
          <p:cNvPicPr>
            <a:picLocks noChangeAspect="1" noChangeArrowheads="1"/>
          </p:cNvPicPr>
          <p:nvPr/>
        </p:nvPicPr>
        <p:blipFill>
          <a:blip r:embed="rId4"/>
          <a:srcRect/>
          <a:stretch>
            <a:fillRect/>
          </a:stretch>
        </p:blipFill>
        <p:spPr bwMode="auto">
          <a:xfrm>
            <a:off x="4714876" y="3643314"/>
            <a:ext cx="3143272" cy="2000264"/>
          </a:xfrm>
          <a:prstGeom prst="rect">
            <a:avLst/>
          </a:prstGeom>
          <a:noFill/>
        </p:spPr>
      </p:pic>
      <p:pic>
        <p:nvPicPr>
          <p:cNvPr id="3" name="Picture 2" descr="E:\ΦΟΝΙΣΣΑ Α ΛΥΚΕΙΟΥ ΤΜΗΜΑ Α2 ΝSN\PICT7714.JPG"/>
          <p:cNvPicPr>
            <a:picLocks noChangeAspect="1" noChangeArrowheads="1"/>
          </p:cNvPicPr>
          <p:nvPr/>
        </p:nvPicPr>
        <p:blipFill>
          <a:blip r:embed="rId5"/>
          <a:srcRect/>
          <a:stretch>
            <a:fillRect/>
          </a:stretch>
        </p:blipFill>
        <p:spPr bwMode="auto">
          <a:xfrm>
            <a:off x="4714876" y="1571612"/>
            <a:ext cx="3143272" cy="18843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dirty="0" smtClean="0"/>
              <a:t>Το κυνηγητό της Φόνισσας</a:t>
            </a:r>
            <a:br>
              <a:rPr lang="el-GR" sz="2400" dirty="0" smtClean="0"/>
            </a:br>
            <a:endParaRPr lang="el-GR" sz="2400" dirty="0"/>
          </a:p>
        </p:txBody>
      </p:sp>
      <p:pic>
        <p:nvPicPr>
          <p:cNvPr id="5" name="4 - Θέση περιεχομένου" descr="1 (1).jpg"/>
          <p:cNvPicPr>
            <a:picLocks noGrp="1" noChangeAspect="1"/>
          </p:cNvPicPr>
          <p:nvPr>
            <p:ph idx="1"/>
          </p:nvPr>
        </p:nvPicPr>
        <p:blipFill>
          <a:blip r:embed="rId2"/>
          <a:stretch>
            <a:fillRect/>
          </a:stretch>
        </p:blipFill>
        <p:spPr>
          <a:xfrm>
            <a:off x="4000496" y="500042"/>
            <a:ext cx="4098755" cy="5357850"/>
          </a:xfrm>
        </p:spPr>
      </p:pic>
      <p:sp>
        <p:nvSpPr>
          <p:cNvPr id="4" name="3 - Θέση κειμένου"/>
          <p:cNvSpPr>
            <a:spLocks noGrp="1"/>
          </p:cNvSpPr>
          <p:nvPr>
            <p:ph type="body" sz="half" idx="2"/>
          </p:nvPr>
        </p:nvSpPr>
        <p:spPr>
          <a:xfrm>
            <a:off x="457200" y="1435100"/>
            <a:ext cx="3008313" cy="5422900"/>
          </a:xfrm>
        </p:spPr>
        <p:txBody>
          <a:bodyPr>
            <a:normAutofit/>
          </a:bodyPr>
          <a:lstStyle/>
          <a:p>
            <a:r>
              <a:rPr lang="el-GR" sz="2000" b="1" i="1" dirty="0" smtClean="0"/>
              <a:t>Ο θάνατος ενός κοριτσιού στον οποίο όμως δεν ενεπλάκει η ηρωίδα κάνει τους χωροφύλακες να την υποψιαστούν. Τότε </a:t>
            </a:r>
            <a:r>
              <a:rPr lang="el-GR" sz="2000" b="1" i="1" dirty="0" smtClean="0"/>
              <a:t>αυτή</a:t>
            </a:r>
            <a:r>
              <a:rPr lang="en-US" sz="2000" b="1" i="1" dirty="0" smtClean="0"/>
              <a:t> </a:t>
            </a:r>
            <a:r>
              <a:rPr lang="el-GR" sz="2000" b="1" i="1" dirty="0" smtClean="0"/>
              <a:t>διαπιστώνει πως οι χωροφύλακες  έχουν αρχίσει να την υποπτεύονται και για να ξεφύγει αρχίζει να τρέχει προς τα βουνά για να βρει καταφύγιο</a:t>
            </a:r>
            <a:r>
              <a:rPr lang="el-GR" b="1" i="1" dirty="0" smtClean="0"/>
              <a:t>! (ΣΧΟΛΙΟ)</a:t>
            </a:r>
            <a:endParaRPr lang="el-GR" b="1"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1600" dirty="0" smtClean="0"/>
              <a:t>Η ΦΟΝΙΣΣΑ ΚΑΤΗΓΟΡΕΙΤΑΙ ΓΙΑ ΤΟΥΣ ΦΟΝΟΥΣ ΚΑΙ ΠΡΟΣΠΑΘΕΙ ΝΑ ΞΕΦΥΓΕΙ ΑΠΟ ΤΟΥΣ ΧΩΡΟΦΥΛΑΚΕΣ!</a:t>
            </a:r>
            <a:endParaRPr lang="el-GR" sz="1600" dirty="0"/>
          </a:p>
        </p:txBody>
      </p:sp>
      <p:pic>
        <p:nvPicPr>
          <p:cNvPr id="5" name="4 - Θέση εικόνας" descr="DFD224830CBF94FAEEE7BA2A03DD70A2.jpg"/>
          <p:cNvPicPr>
            <a:picLocks noGrp="1" noChangeAspect="1"/>
          </p:cNvPicPr>
          <p:nvPr>
            <p:ph type="pic" idx="1"/>
          </p:nvPr>
        </p:nvPicPr>
        <p:blipFill>
          <a:blip r:embed="rId2"/>
          <a:srcRect l="13743" r="13743"/>
          <a:stretch>
            <a:fillRect/>
          </a:stretch>
        </p:blipFill>
        <p:spPr/>
      </p:pic>
      <p:sp>
        <p:nvSpPr>
          <p:cNvPr id="4" name="3 - Θέση κειμένου"/>
          <p:cNvSpPr>
            <a:spLocks noGrp="1"/>
          </p:cNvSpPr>
          <p:nvPr>
            <p:ph type="body" sz="half" idx="2"/>
          </p:nvPr>
        </p:nvSpPr>
        <p:spPr>
          <a:xfrm>
            <a:off x="1792288" y="5367338"/>
            <a:ext cx="5780108" cy="1490662"/>
          </a:xfrm>
        </p:spPr>
        <p:txBody>
          <a:bodyPr>
            <a:normAutofit fontScale="55000" lnSpcReduction="20000"/>
          </a:bodyPr>
          <a:lstStyle/>
          <a:p>
            <a:r>
              <a:rPr lang="el-GR" sz="2600" b="1" i="1" dirty="0" smtClean="0"/>
              <a:t>Η Φραγκογιαννού κατορθώνει να ξεφύγει, προσωρινά, από τους διώκτες της κι αποφασίζει να περάσει στο βραχονήσι όπου βρισκόταν ο παπάς Ακάκιος για να εξομολογηθεί τα κρίματά της. Παρά την πεποίθησή της πως οι πράξεις της αποτελούσαν σημαντική βοήθεια για τις φτωχές οικογένειας, δεν κατόρθωσε να καταπνίξει πλήρως τις ενοχές της και θεωρεί πως θα πρέπει να ζητήσει τη συγχώρεση από το Θεό. </a:t>
            </a:r>
            <a:br>
              <a:rPr lang="el-GR" sz="2600" b="1" i="1"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TotalTime>
  <Words>735</Words>
  <Application>Microsoft Office PowerPoint</Application>
  <PresentationFormat>Προβολή στην οθόνη (4:3)</PresentationFormat>
  <Paragraphs>31</Paragraphs>
  <Slides>11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Γενικό Λύκειο Οιχαλίας-Τρικάλων Σχολικό έτος 2012-2013  Υπεύθυνη καθηγήτρια: Λυγούρα Ανδρομάχη    ΕΡΓΑΣΙΑ ΤΩΝ ΜΑΘΗΤΩΝ  Μπασιάκα Χρυσοβαλάντω Οικονόμου Βιβή Παπαστεφάνου Χρήστος Ρίζος Θανάσης  </vt:lpstr>
      <vt:lpstr>H ΦΟΝΙΣΣΑ του ΠΑΠΑΔΙΑΜΑΝΤΗ </vt:lpstr>
      <vt:lpstr>Ο Παπαδιαμάντης και το έργο του </vt:lpstr>
      <vt:lpstr>Ο αφηγητής ιχνογραφεί την εικόνα της ηρωίδας και παράλληλα μας δίνει τους πικρούς συλλογισμούς που έχουν έρθει στην επιφάνεια από τον ακούσιο απολογισμό της ζωής της, τις νύχτες αυτές που μένει άγρυπνη. Η Φραγκογιαννού συνειδητοποιεί πως πάντοτε βρίσκεται να υπηρετεί τους ανθρώπους της οικογένειάς της, χωρίς ποτέ η ίδια να έχει την ευκαιρία να χαρεί τη ζωή της. Ο αρνητικός απολογισμός -που ούτως ή άλλως θα προέκυπτε αρνητικός για οποιαδήποτε γυναίκα εκείνης της εποχής (τέλη 19ου αρχές 20ου αιώνα)- δημιουργεί βαρύ συναισθηματικό κλίμα για την ηρωίδα και προετοιμάζει τον αναγνώστη για την πορεία που θα καταλήξει στη δικαίωση του τίτλου του διηγήματος.  </vt:lpstr>
      <vt:lpstr>(..) θα ητον ικανή να είπη τα «πάθη της τραγούδια» αποπάνω από την κούνιαν του μικρού. (…)</vt:lpstr>
      <vt:lpstr>Μισοπλαγιασμένη κοντά  εις την εστίαν, με σφαλιστά τα όμματα, την κεφαλήν ακουμβώσα εις το κράσπεδον της εστίας, το λεγόμενον «φουγοπόδαρο», η θεια- Χαδούλα, η κοινώς Γιαννού η Φράγκισσα, δεν εκοιμάτο ,αλλ’ εθησίαζε τον ύπνο πλησίον εις τον λίκνον της ασθενούσης μικράς εγγονής της..</vt:lpstr>
      <vt:lpstr>ΓΕΝΙΚΟ ΦΩΤΟΓΡΑΦΙΚΟ ΥΛΙΚΟ οι στιγμές πριν και την ώρα των φόνων. </vt:lpstr>
      <vt:lpstr>Το κυνηγητό της Φόνισσας </vt:lpstr>
      <vt:lpstr>Η ΦΟΝΙΣΣΑ ΚΑΤΗΓΟΡΕΙΤΑΙ ΓΙΑ ΤΟΥΣ ΦΟΝΟΥΣ ΚΑΙ ΠΡΟΣΠΑΘΕΙ ΝΑ ΞΕΦΥΓΕΙ ΑΠΟ ΤΟΥΣ ΧΩΡΟΦΥΛΑΚΕΣ!</vt:lpstr>
      <vt:lpstr>ΠΡΟΣΕΥΧΗ ΤΗΣ ΦΟΝΙΣΣΑΣ ΣΤΟΝ ΑΪ  ΓΙΑΝΝΗ ΓΙΑ ΣΥΓΧΩΡΕΣΗ!</vt:lpstr>
      <vt:lpstr>ΤΟ ΤΕΛΟΣ ΤΗΣ ΦΟΝΙΣΣΑΣ…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 ΦΟΝΙΣΣΑ του ΠΑΠΑΔΙΑΜΑΝΤΗ </dc:title>
  <dc:creator>user</dc:creator>
  <cp:lastModifiedBy>user</cp:lastModifiedBy>
  <cp:revision>20</cp:revision>
  <dcterms:created xsi:type="dcterms:W3CDTF">2012-12-03T07:14:28Z</dcterms:created>
  <dcterms:modified xsi:type="dcterms:W3CDTF">2013-01-10T10:42:51Z</dcterms:modified>
</cp:coreProperties>
</file>