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70" r:id="rId4"/>
    <p:sldId id="260" r:id="rId5"/>
    <p:sldId id="263" r:id="rId6"/>
    <p:sldId id="261" r:id="rId7"/>
    <p:sldId id="264" r:id="rId8"/>
    <p:sldId id="269" r:id="rId9"/>
    <p:sldId id="262" r:id="rId10"/>
    <p:sldId id="265" r:id="rId11"/>
    <p:sldId id="267" r:id="rId12"/>
    <p:sldId id="266" r:id="rId13"/>
    <p:sldId id="268"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68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441363-EC9C-4DE9-A511-17B7F4055091}" type="datetimeFigureOut">
              <a:rPr lang="el-GR" smtClean="0"/>
              <a:pPr/>
              <a:t>26/4/2013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3310C1-D06F-43B8-B9C2-A73D880DD07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73310C1-D06F-43B8-B9C2-A73D880DD072}"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73310C1-D06F-43B8-B9C2-A73D880DD072}"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73310C1-D06F-43B8-B9C2-A73D880DD072}"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73310C1-D06F-43B8-B9C2-A73D880DD072}"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73310C1-D06F-43B8-B9C2-A73D880DD072}" type="slidenum">
              <a:rPr lang="el-GR" smtClean="0"/>
              <a:pPr/>
              <a:t>13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73310C1-D06F-43B8-B9C2-A73D880DD072}"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73310C1-D06F-43B8-B9C2-A73D880DD072}"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73310C1-D06F-43B8-B9C2-A73D880DD072}"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73310C1-D06F-43B8-B9C2-A73D880DD072}"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73310C1-D06F-43B8-B9C2-A73D880DD072}"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73310C1-D06F-43B8-B9C2-A73D880DD072}"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73310C1-D06F-43B8-B9C2-A73D880DD072}"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73310C1-D06F-43B8-B9C2-A73D880DD072}"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4B23689-D70E-40E5-A32E-0F2E22B6BC4F}" type="datetimeFigureOut">
              <a:rPr lang="el-GR" smtClean="0"/>
              <a:pPr/>
              <a:t>26/4/2013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70E1C91-AA68-42C7-85ED-4CA9D63C527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4B23689-D70E-40E5-A32E-0F2E22B6BC4F}" type="datetimeFigureOut">
              <a:rPr lang="el-GR" smtClean="0"/>
              <a:pPr/>
              <a:t>26/4/2013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70E1C91-AA68-42C7-85ED-4CA9D63C527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4B23689-D70E-40E5-A32E-0F2E22B6BC4F}" type="datetimeFigureOut">
              <a:rPr lang="el-GR" smtClean="0"/>
              <a:pPr/>
              <a:t>26/4/2013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70E1C91-AA68-42C7-85ED-4CA9D63C527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4B23689-D70E-40E5-A32E-0F2E22B6BC4F}" type="datetimeFigureOut">
              <a:rPr lang="el-GR" smtClean="0"/>
              <a:pPr/>
              <a:t>26/4/2013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70E1C91-AA68-42C7-85ED-4CA9D63C527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4B23689-D70E-40E5-A32E-0F2E22B6BC4F}" type="datetimeFigureOut">
              <a:rPr lang="el-GR" smtClean="0"/>
              <a:pPr/>
              <a:t>26/4/2013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70E1C91-AA68-42C7-85ED-4CA9D63C527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4B23689-D70E-40E5-A32E-0F2E22B6BC4F}" type="datetimeFigureOut">
              <a:rPr lang="el-GR" smtClean="0"/>
              <a:pPr/>
              <a:t>26/4/2013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70E1C91-AA68-42C7-85ED-4CA9D63C527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4B23689-D70E-40E5-A32E-0F2E22B6BC4F}" type="datetimeFigureOut">
              <a:rPr lang="el-GR" smtClean="0"/>
              <a:pPr/>
              <a:t>26/4/2013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70E1C91-AA68-42C7-85ED-4CA9D63C527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4B23689-D70E-40E5-A32E-0F2E22B6BC4F}" type="datetimeFigureOut">
              <a:rPr lang="el-GR" smtClean="0"/>
              <a:pPr/>
              <a:t>26/4/2013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70E1C91-AA68-42C7-85ED-4CA9D63C527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4B23689-D70E-40E5-A32E-0F2E22B6BC4F}" type="datetimeFigureOut">
              <a:rPr lang="el-GR" smtClean="0"/>
              <a:pPr/>
              <a:t>26/4/2013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70E1C91-AA68-42C7-85ED-4CA9D63C527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4B23689-D70E-40E5-A32E-0F2E22B6BC4F}" type="datetimeFigureOut">
              <a:rPr lang="el-GR" smtClean="0"/>
              <a:pPr/>
              <a:t>26/4/2013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70E1C91-AA68-42C7-85ED-4CA9D63C527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4B23689-D70E-40E5-A32E-0F2E22B6BC4F}" type="datetimeFigureOut">
              <a:rPr lang="el-GR" smtClean="0"/>
              <a:pPr/>
              <a:t>26/4/2013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70E1C91-AA68-42C7-85ED-4CA9D63C527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23689-D70E-40E5-A32E-0F2E22B6BC4F}" type="datetimeFigureOut">
              <a:rPr lang="el-GR" smtClean="0"/>
              <a:pPr/>
              <a:t>26/4/2013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E1C91-AA68-42C7-85ED-4CA9D63C527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1357298"/>
            <a:ext cx="7772400" cy="1470025"/>
          </a:xfrm>
        </p:spPr>
        <p:txBody>
          <a:bodyPr>
            <a:normAutofit fontScale="90000"/>
          </a:bodyPr>
          <a:lstStyle/>
          <a:p>
            <a:r>
              <a:rPr lang="el-GR" i="1" dirty="0" smtClean="0">
                <a:solidFill>
                  <a:srgbClr val="002060"/>
                </a:solidFill>
                <a:latin typeface="Comic Sans MS" pitchFamily="66" charset="0"/>
              </a:rPr>
              <a:t>ΠΕΡΙΒΑΛΛΟΝΤΙΚ</a:t>
            </a:r>
            <a:r>
              <a:rPr lang="en-US" i="1" dirty="0" smtClean="0">
                <a:solidFill>
                  <a:srgbClr val="002060"/>
                </a:solidFill>
                <a:latin typeface="Comic Sans MS" pitchFamily="66" charset="0"/>
              </a:rPr>
              <a:t>E</a:t>
            </a:r>
            <a:r>
              <a:rPr lang="el-GR" i="1" dirty="0" smtClean="0">
                <a:solidFill>
                  <a:srgbClr val="002060"/>
                </a:solidFill>
                <a:latin typeface="Comic Sans MS" pitchFamily="66" charset="0"/>
              </a:rPr>
              <a:t>Σ ΔΙΑΣΤΑΣΕΙΣ  ΤΩΝ ΑΓΩΝΩΝ</a:t>
            </a:r>
            <a:r>
              <a:rPr lang="el-GR" i="1" dirty="0" smtClean="0">
                <a:latin typeface="Comic Sans MS" pitchFamily="66" charset="0"/>
              </a:rPr>
              <a:t/>
            </a:r>
            <a:br>
              <a:rPr lang="el-GR" i="1" dirty="0" smtClean="0">
                <a:latin typeface="Comic Sans MS" pitchFamily="66" charset="0"/>
              </a:rPr>
            </a:br>
            <a:endParaRPr lang="el-GR" i="1" dirty="0">
              <a:latin typeface="Comic Sans MS" pitchFamily="66" charset="0"/>
            </a:endParaRPr>
          </a:p>
        </p:txBody>
      </p:sp>
      <p:sp>
        <p:nvSpPr>
          <p:cNvPr id="3" name="2 - Υπότιτλος"/>
          <p:cNvSpPr>
            <a:spLocks noGrp="1"/>
          </p:cNvSpPr>
          <p:nvPr>
            <p:ph type="subTitle" idx="1"/>
          </p:nvPr>
        </p:nvSpPr>
        <p:spPr>
          <a:xfrm>
            <a:off x="1428728" y="3429000"/>
            <a:ext cx="6643734" cy="2281238"/>
          </a:xfrm>
          <a:solidFill>
            <a:schemeClr val="bg1"/>
          </a:solidFill>
        </p:spPr>
        <p:txBody>
          <a:bodyPr>
            <a:normAutofit fontScale="62500" lnSpcReduction="20000"/>
          </a:bodyPr>
          <a:lstStyle/>
          <a:p>
            <a:r>
              <a:rPr lang="el-GR" b="1" i="1" u="sng" dirty="0" smtClean="0">
                <a:solidFill>
                  <a:srgbClr val="002060"/>
                </a:solidFill>
                <a:latin typeface="Comic Sans MS" pitchFamily="66" charset="0"/>
              </a:rPr>
              <a:t>ΕΡΓΑΣΙΑ ΤΩΝ:</a:t>
            </a:r>
          </a:p>
          <a:p>
            <a:endParaRPr lang="en-US" i="1" dirty="0" smtClean="0">
              <a:solidFill>
                <a:srgbClr val="002060"/>
              </a:solidFill>
              <a:latin typeface="Comic Sans MS" pitchFamily="66" charset="0"/>
            </a:endParaRPr>
          </a:p>
          <a:p>
            <a:r>
              <a:rPr lang="el-GR" i="1" dirty="0" smtClean="0">
                <a:solidFill>
                  <a:srgbClr val="002060"/>
                </a:solidFill>
                <a:latin typeface="Comic Sans MS" pitchFamily="66" charset="0"/>
              </a:rPr>
              <a:t>ΜΑΓΓΟΥ  ΚΑΤΕΡΙΝΑ</a:t>
            </a:r>
          </a:p>
          <a:p>
            <a:r>
              <a:rPr lang="el-GR" i="1" dirty="0" smtClean="0">
                <a:solidFill>
                  <a:srgbClr val="002060"/>
                </a:solidFill>
                <a:latin typeface="Comic Sans MS" pitchFamily="66" charset="0"/>
              </a:rPr>
              <a:t>ΜΠΑΣΙΑΚΑ ΧΡΥΣΟΒΑΛΑΝΤΩ</a:t>
            </a:r>
          </a:p>
          <a:p>
            <a:r>
              <a:rPr lang="el-GR" i="1" dirty="0" smtClean="0">
                <a:solidFill>
                  <a:srgbClr val="002060"/>
                </a:solidFill>
                <a:latin typeface="Comic Sans MS" pitchFamily="66" charset="0"/>
              </a:rPr>
              <a:t>ΠΑΠΑΓΕΩΡΓΙΟΥ  ΓΙΩΡΓΟΣ</a:t>
            </a:r>
          </a:p>
          <a:p>
            <a:r>
              <a:rPr lang="el-GR" i="1" dirty="0" smtClean="0">
                <a:solidFill>
                  <a:srgbClr val="002060"/>
                </a:solidFill>
                <a:latin typeface="Comic Sans MS" pitchFamily="66" charset="0"/>
              </a:rPr>
              <a:t>ΠΑΠΑΣΤΕΦΑΝΟΥ ΧΡΗΣΤΟΣ </a:t>
            </a:r>
          </a:p>
          <a:p>
            <a:r>
              <a:rPr lang="el-GR" i="1" dirty="0" smtClean="0">
                <a:solidFill>
                  <a:srgbClr val="002060"/>
                </a:solidFill>
                <a:latin typeface="Comic Sans MS" pitchFamily="66" charset="0"/>
              </a:rPr>
              <a:t>ΤΖΑΝΑΣ ΝΙΚΟΣ</a:t>
            </a: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538736" cy="1441438"/>
          </a:xfrm>
        </p:spPr>
        <p:txBody>
          <a:bodyPr>
            <a:normAutofit fontScale="90000"/>
          </a:bodyPr>
          <a:lstStyle/>
          <a:p>
            <a:r>
              <a:rPr lang="el-GR" dirty="0" smtClean="0"/>
              <a:t> </a:t>
            </a:r>
            <a:br>
              <a:rPr lang="el-GR" dirty="0" smtClean="0"/>
            </a:br>
            <a:r>
              <a:rPr lang="el-GR" sz="2700" dirty="0" smtClean="0">
                <a:solidFill>
                  <a:srgbClr val="002060"/>
                </a:solidFill>
              </a:rPr>
              <a:t>ΠΡΟΚΛΗΣΗ ΡΥΠΑΝΣΗΣ ΤΩΝ ΥΔΑΤΩΝ</a:t>
            </a:r>
            <a:r>
              <a:rPr lang="el-GR" dirty="0" smtClean="0">
                <a:solidFill>
                  <a:srgbClr val="002060"/>
                </a:solidFill>
              </a:rPr>
              <a:t/>
            </a:r>
            <a:br>
              <a:rPr lang="el-GR" dirty="0" smtClean="0">
                <a:solidFill>
                  <a:srgbClr val="002060"/>
                </a:solidFill>
              </a:rPr>
            </a:br>
            <a:endParaRPr lang="el-GR" dirty="0">
              <a:solidFill>
                <a:srgbClr val="002060"/>
              </a:solidFill>
            </a:endParaRPr>
          </a:p>
        </p:txBody>
      </p:sp>
      <p:pic>
        <p:nvPicPr>
          <p:cNvPr id="5" name="4 - Θέση περιεχομένου" descr="water-pollution-1_nfbbO_16613.jpg.bmp"/>
          <p:cNvPicPr>
            <a:picLocks noGrp="1" noChangeAspect="1"/>
          </p:cNvPicPr>
          <p:nvPr>
            <p:ph idx="1"/>
          </p:nvPr>
        </p:nvPicPr>
        <p:blipFill>
          <a:blip r:embed="rId3" cstate="print"/>
          <a:stretch>
            <a:fillRect/>
          </a:stretch>
        </p:blipFill>
        <p:spPr>
          <a:xfrm>
            <a:off x="4071934" y="428604"/>
            <a:ext cx="4440241" cy="34324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 Θέση κειμένου"/>
          <p:cNvSpPr>
            <a:spLocks noGrp="1"/>
          </p:cNvSpPr>
          <p:nvPr>
            <p:ph type="body" sz="half" idx="2"/>
          </p:nvPr>
        </p:nvSpPr>
        <p:spPr>
          <a:xfrm>
            <a:off x="428596" y="1428736"/>
            <a:ext cx="3567340" cy="4691063"/>
          </a:xfrm>
        </p:spPr>
        <p:txBody>
          <a:bodyPr>
            <a:normAutofit lnSpcReduction="10000"/>
          </a:bodyPr>
          <a:lstStyle/>
          <a:p>
            <a:r>
              <a:rPr lang="el-GR" dirty="0" smtClean="0"/>
              <a:t> </a:t>
            </a:r>
          </a:p>
          <a:p>
            <a:r>
              <a:rPr lang="el-GR" sz="1500" i="1" dirty="0" smtClean="0">
                <a:solidFill>
                  <a:srgbClr val="002060"/>
                </a:solidFill>
              </a:rPr>
              <a:t>Από τους Ολυμπιακούς Αγώνες πολλά τοξικά απόβλητα που δημιουργήθηκαν κατά την διάρκεια τους και περιείχαν διοξίνες αποτέλεσαν μεγάλο κίνδυνο για όλες τις πηγές ύδρευσης και εξαιτίας των καύσεων τους πολλαπλασιάστηκαν κατά πολύ με αποτέλεσμα την μόλυνση των υδάτων.  Καταστροφή των τοπίων και των φυσικών οικοτόπων, προκαλούν τη θανάτωση οργανισμών και τη μείωση της γενετικής τους ποικιλότητας. Κατά συνέπεια, τα είδη και οι οικότοποι κινδυνεύουν ολοένα και περισσότερο. Από την άλλη, αυξάνεται συνεχώς η ταχύτητα με την οποία εξελίσσεται η τεχνολογία και με την οποία το περιβάλλον καταστρέφεται από τους ανθρώπους. Είναι ένα από τα κυριότερα προβλήματα που αντιμετωπίζει ο πλανήτης και οι Αγώνες τον επιβαρύνουν ακόμη πιο πολύ.</a:t>
            </a:r>
          </a:p>
          <a:p>
            <a:endParaRPr lang="el-GR" dirty="0">
              <a:solidFill>
                <a:srgbClr val="002060"/>
              </a:solidFill>
            </a:endParaRPr>
          </a:p>
        </p:txBody>
      </p:sp>
      <p:pic>
        <p:nvPicPr>
          <p:cNvPr id="6" name="5 - Εικόνα" descr="200px-Olympic_flag.svg.png"/>
          <p:cNvPicPr>
            <a:picLocks noChangeAspect="1"/>
          </p:cNvPicPr>
          <p:nvPr/>
        </p:nvPicPr>
        <p:blipFill>
          <a:blip r:embed="rId4" cstate="print"/>
          <a:stretch>
            <a:fillRect/>
          </a:stretch>
        </p:blipFill>
        <p:spPr>
          <a:xfrm>
            <a:off x="4643438" y="3857628"/>
            <a:ext cx="3101012" cy="2062173"/>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584314"/>
          </a:xfrm>
        </p:spPr>
        <p:txBody>
          <a:bodyPr>
            <a:normAutofit fontScale="90000"/>
          </a:bodyPr>
          <a:lstStyle/>
          <a:p>
            <a:r>
              <a:rPr lang="el-GR" dirty="0" smtClean="0">
                <a:solidFill>
                  <a:srgbClr val="002060"/>
                </a:solidFill>
              </a:rPr>
              <a:t>ΚΑΤΑΣΤΡΟΦΗ ΤΟΥ ΠΕΡΙΒΑΛΛΟΝΤΟΣ ΓΙΑ ΤΗ ΔΗΜΙΟΥΡΓΙΑ ΤΟΥΡΙΣΤΙΚΩΝ ΚΑΙ ΞΕΝΟΔΟΧΕΙΑΚΩΝ ΕΓΚΑΤΑΣΤΑΣΕΩΝ</a:t>
            </a:r>
            <a:r>
              <a:rPr lang="el-GR" dirty="0" smtClean="0"/>
              <a:t/>
            </a:r>
            <a:br>
              <a:rPr lang="el-GR" dirty="0" smtClean="0"/>
            </a:br>
            <a:endParaRPr lang="el-GR" dirty="0"/>
          </a:p>
        </p:txBody>
      </p:sp>
      <p:pic>
        <p:nvPicPr>
          <p:cNvPr id="5" name="4 - Θέση περιεχομένου" descr="assets_LARGE_t_420_148850.JPG"/>
          <p:cNvPicPr>
            <a:picLocks noGrp="1" noChangeAspect="1"/>
          </p:cNvPicPr>
          <p:nvPr>
            <p:ph idx="1"/>
          </p:nvPr>
        </p:nvPicPr>
        <p:blipFill>
          <a:blip r:embed="rId3" cstate="print"/>
          <a:stretch>
            <a:fillRect/>
          </a:stretch>
        </p:blipFill>
        <p:spPr>
          <a:xfrm>
            <a:off x="4214810" y="857232"/>
            <a:ext cx="3571899" cy="2357454"/>
          </a:xfrm>
        </p:spPr>
      </p:pic>
      <p:sp>
        <p:nvSpPr>
          <p:cNvPr id="4" name="3 - Θέση κειμένου"/>
          <p:cNvSpPr>
            <a:spLocks noGrp="1"/>
          </p:cNvSpPr>
          <p:nvPr>
            <p:ph type="body" sz="half" idx="2"/>
          </p:nvPr>
        </p:nvSpPr>
        <p:spPr>
          <a:xfrm>
            <a:off x="500034" y="1785926"/>
            <a:ext cx="3008313" cy="5286388"/>
          </a:xfrm>
        </p:spPr>
        <p:txBody>
          <a:bodyPr>
            <a:normAutofit/>
          </a:bodyPr>
          <a:lstStyle/>
          <a:p>
            <a:r>
              <a:rPr lang="el-GR" i="1" dirty="0" smtClean="0">
                <a:solidFill>
                  <a:srgbClr val="002060"/>
                </a:solidFill>
              </a:rPr>
              <a:t>Η ανάπτυξη τουριστικών εγκαταστάσεων (π.χ. ξενοδοχείων, γηπέδων, πάρκων, δημόσιων κτιρίων) βλάπτει το περιβάλλον. Η κατασκευή πολλών έργων για τις ανάγκες των τουριστικών εγκαταστάσεων των Ολυμπιακών Αγώνων επιβαρύνει σε υπερβολικό βαθμό το περιβάλλον της χώρας που διοργανώνει τους αγώνες. Στα ιστορικά μνημεία και τους αρχαιολογικούς χώρους, εξαιτίας του όγκου των επισκεπτών που δέχονται, εμφανίζονται προβλήματα ηχορύπανσης, συνωστισμού και ρύπανσης από απορρίμματα. Επίσης, παρουσιάζονται πολλές φορές φθορές και καταστροφές στα μνημεία από τους τουρίστες. </a:t>
            </a:r>
            <a:endParaRPr lang="el-GR" dirty="0"/>
          </a:p>
        </p:txBody>
      </p:sp>
      <p:sp>
        <p:nvSpPr>
          <p:cNvPr id="6" name="5 - Βέλος προς τα κάτω"/>
          <p:cNvSpPr/>
          <p:nvPr/>
        </p:nvSpPr>
        <p:spPr>
          <a:xfrm>
            <a:off x="5715008" y="3286124"/>
            <a:ext cx="500066"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6 - Εικόνα" descr="yppo.jpg"/>
          <p:cNvPicPr>
            <a:picLocks noChangeAspect="1"/>
          </p:cNvPicPr>
          <p:nvPr/>
        </p:nvPicPr>
        <p:blipFill>
          <a:blip r:embed="rId4" cstate="print"/>
          <a:stretch>
            <a:fillRect/>
          </a:stretch>
        </p:blipFill>
        <p:spPr>
          <a:xfrm>
            <a:off x="4429124" y="4071942"/>
            <a:ext cx="3214710" cy="241304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928670"/>
            <a:ext cx="3008313" cy="1162050"/>
          </a:xfrm>
        </p:spPr>
        <p:txBody>
          <a:bodyPr>
            <a:noAutofit/>
          </a:bodyPr>
          <a:lstStyle/>
          <a:p>
            <a:r>
              <a:rPr lang="el-GR" dirty="0" smtClean="0">
                <a:solidFill>
                  <a:srgbClr val="002060"/>
                </a:solidFill>
              </a:rPr>
              <a:t>ΚΑΤΑΣΤΡΟΦΗ ΤΟΥ ΠΕΡΙΒΑΛΛΟΝΤΟΣ ΓΙΑ ΤΗ ΔΗΜΙΟΥΡΓΙΑ ΤΩΝ ΟΛΥΜΠΙΑΚΩΝ ΕΡΓΩΝ </a:t>
            </a:r>
            <a:endParaRPr lang="el-GR" dirty="0">
              <a:solidFill>
                <a:srgbClr val="002060"/>
              </a:solidFill>
            </a:endParaRPr>
          </a:p>
        </p:txBody>
      </p:sp>
      <p:pic>
        <p:nvPicPr>
          <p:cNvPr id="5" name="4 - Θέση περιεχομένου" descr="kommena-dentra1.jpg"/>
          <p:cNvPicPr>
            <a:picLocks noGrp="1" noChangeAspect="1"/>
          </p:cNvPicPr>
          <p:nvPr>
            <p:ph idx="1"/>
          </p:nvPr>
        </p:nvPicPr>
        <p:blipFill>
          <a:blip r:embed="rId3" cstate="print"/>
          <a:stretch>
            <a:fillRect/>
          </a:stretch>
        </p:blipFill>
        <p:spPr>
          <a:xfrm>
            <a:off x="4143372" y="785794"/>
            <a:ext cx="3982827" cy="2571768"/>
          </a:xfrm>
        </p:spPr>
      </p:pic>
      <p:sp>
        <p:nvSpPr>
          <p:cNvPr id="4" name="3 - Θέση κειμένου"/>
          <p:cNvSpPr>
            <a:spLocks noGrp="1"/>
          </p:cNvSpPr>
          <p:nvPr>
            <p:ph type="body" sz="half" idx="2"/>
          </p:nvPr>
        </p:nvSpPr>
        <p:spPr>
          <a:xfrm>
            <a:off x="428596" y="2166937"/>
            <a:ext cx="3008313" cy="4691063"/>
          </a:xfrm>
        </p:spPr>
        <p:txBody>
          <a:bodyPr/>
          <a:lstStyle/>
          <a:p>
            <a:r>
              <a:rPr lang="el-GR" i="1" dirty="0" smtClean="0">
                <a:solidFill>
                  <a:srgbClr val="002060"/>
                </a:solidFill>
              </a:rPr>
              <a:t>Έχουμε αύξηση των απορριμμάτων, καταπάτηση χώρων φυσικού κάλλους, αύξηση της οικοδομικής δραστηριότητας  και γενική καταστροφή του περιβάλλοντος για τη δημιουργία των Ολυμπιακών έργων. Η δημιουργία μιας ελκυστικής τουριστικής εικόνας για τη χώρα προορισμού αυξάνει την ευαισθησία και το ενδιαφέρον για περιβαλλοντικά ζητήματα. Κυριαρχεί η λογική να δημιουργηθούν μεγάλες ξενοδοχειακές μονάδες και παρεμβάσεις σε όλη την πόλη που διαδραματίζονται οι Αγώνες , κάτι που θα αποτελέσει ένα ακόμα βήμα προς την καταστροφή του περιβάλλοντος.</a:t>
            </a:r>
          </a:p>
          <a:p>
            <a:endParaRPr lang="el-GR" dirty="0">
              <a:solidFill>
                <a:srgbClr val="002060"/>
              </a:solidFill>
            </a:endParaRPr>
          </a:p>
        </p:txBody>
      </p:sp>
      <p:sp>
        <p:nvSpPr>
          <p:cNvPr id="6" name="5 - Βέλος προς τα κάτω"/>
          <p:cNvSpPr/>
          <p:nvPr/>
        </p:nvSpPr>
        <p:spPr>
          <a:xfrm>
            <a:off x="5786446" y="3429000"/>
            <a:ext cx="428628"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6 - Εικόνα" descr="e3724d44cf5864ff42e7d5aaf17275bb_XL.jpg"/>
          <p:cNvPicPr>
            <a:picLocks noChangeAspect="1"/>
          </p:cNvPicPr>
          <p:nvPr/>
        </p:nvPicPr>
        <p:blipFill>
          <a:blip r:embed="rId4" cstate="print"/>
          <a:stretch>
            <a:fillRect/>
          </a:stretch>
        </p:blipFill>
        <p:spPr>
          <a:xfrm>
            <a:off x="4286248" y="4286256"/>
            <a:ext cx="3452815" cy="215668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928670"/>
            <a:ext cx="7758138" cy="4786346"/>
          </a:xfrm>
          <a:solidFill>
            <a:schemeClr val="bg1"/>
          </a:solidFill>
        </p:spPr>
        <p:txBody>
          <a:bodyPr>
            <a:normAutofit/>
          </a:bodyPr>
          <a:lstStyle/>
          <a:p>
            <a:r>
              <a:rPr lang="el-GR" sz="4800" i="1" dirty="0" smtClean="0">
                <a:solidFill>
                  <a:srgbClr val="002060"/>
                </a:solidFill>
                <a:latin typeface="Comic Sans MS" pitchFamily="66" charset="0"/>
              </a:rPr>
              <a:t>ΤΕΛΟΣ ΠΑΡΟΥΣΙΑΣΗΣ</a:t>
            </a:r>
            <a:endParaRPr lang="el-GR" sz="4800" i="1" dirty="0">
              <a:solidFill>
                <a:srgbClr val="002060"/>
              </a:solidFill>
              <a:latin typeface="Comic Sans MS" pitchFamily="66" charset="0"/>
            </a:endParaRPr>
          </a:p>
        </p:txBody>
      </p:sp>
      <p:pic>
        <p:nvPicPr>
          <p:cNvPr id="1026" name="Picture 2"/>
          <p:cNvPicPr>
            <a:picLocks noChangeAspect="1" noChangeArrowheads="1"/>
          </p:cNvPicPr>
          <p:nvPr/>
        </p:nvPicPr>
        <p:blipFill>
          <a:blip r:embed="rId3" cstate="print"/>
          <a:srcRect/>
          <a:stretch>
            <a:fillRect/>
          </a:stretch>
        </p:blipFill>
        <p:spPr bwMode="auto">
          <a:xfrm>
            <a:off x="2267744" y="4077072"/>
            <a:ext cx="4572000" cy="533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85728"/>
            <a:ext cx="3008313" cy="1162050"/>
          </a:xfrm>
        </p:spPr>
        <p:txBody>
          <a:bodyPr>
            <a:normAutofit/>
          </a:bodyPr>
          <a:lstStyle/>
          <a:p>
            <a:r>
              <a:rPr lang="el-GR" sz="2400" i="1" dirty="0" smtClean="0">
                <a:solidFill>
                  <a:srgbClr val="002060"/>
                </a:solidFill>
              </a:rPr>
              <a:t>ΠΕΡΙΕΧΟΜΕΝΑ</a:t>
            </a:r>
            <a:endParaRPr lang="el-GR" sz="2400" i="1" dirty="0">
              <a:solidFill>
                <a:srgbClr val="002060"/>
              </a:solidFill>
            </a:endParaRPr>
          </a:p>
        </p:txBody>
      </p:sp>
      <p:sp>
        <p:nvSpPr>
          <p:cNvPr id="3" name="2 - Θέση περιεχομένου"/>
          <p:cNvSpPr>
            <a:spLocks noGrp="1"/>
          </p:cNvSpPr>
          <p:nvPr>
            <p:ph idx="1"/>
          </p:nvPr>
        </p:nvSpPr>
        <p:spPr>
          <a:xfrm>
            <a:off x="3786182" y="571480"/>
            <a:ext cx="5111750" cy="5853113"/>
          </a:xfrm>
        </p:spPr>
        <p:txBody>
          <a:bodyPr/>
          <a:lstStyle/>
          <a:p>
            <a:r>
              <a:rPr lang="el-GR" dirty="0" smtClean="0">
                <a:solidFill>
                  <a:srgbClr val="002060"/>
                </a:solidFill>
              </a:rPr>
              <a:t>ΘΕΤΙΚΕΣ ΠΕΡΙΒΑΛΛΟΝΤΙΚΕΣ ΕΠΙΠΤΩΣΕΙΣ </a:t>
            </a:r>
          </a:p>
          <a:p>
            <a:endParaRPr lang="el-GR" dirty="0" smtClean="0">
              <a:solidFill>
                <a:srgbClr val="002060"/>
              </a:solidFill>
            </a:endParaRPr>
          </a:p>
          <a:p>
            <a:endParaRPr lang="el-GR" dirty="0" smtClean="0">
              <a:solidFill>
                <a:srgbClr val="002060"/>
              </a:solidFill>
            </a:endParaRPr>
          </a:p>
          <a:p>
            <a:pPr>
              <a:buNone/>
            </a:pPr>
            <a:endParaRPr lang="el-GR" dirty="0" smtClean="0">
              <a:solidFill>
                <a:srgbClr val="002060"/>
              </a:solidFill>
            </a:endParaRPr>
          </a:p>
          <a:p>
            <a:r>
              <a:rPr lang="el-GR" dirty="0" smtClean="0">
                <a:solidFill>
                  <a:srgbClr val="002060"/>
                </a:solidFill>
              </a:rPr>
              <a:t>ΑΡΝΗΤΙΚΕΣ ΠΕΡΙΒΑΛΛΟΝΤΙΚΕΣ ΕΠΙΠΤΩΣΕΙΣ </a:t>
            </a:r>
            <a:endParaRPr lang="el-GR" dirty="0">
              <a:solidFill>
                <a:srgbClr val="002060"/>
              </a:solidFill>
            </a:endParaRPr>
          </a:p>
        </p:txBody>
      </p:sp>
      <p:sp>
        <p:nvSpPr>
          <p:cNvPr id="4" name="3 - Θέση κειμένου"/>
          <p:cNvSpPr>
            <a:spLocks noGrp="1"/>
          </p:cNvSpPr>
          <p:nvPr>
            <p:ph type="body" sz="half" idx="2"/>
          </p:nvPr>
        </p:nvSpPr>
        <p:spPr/>
        <p:txBody>
          <a:bodyPr/>
          <a:lstStyle/>
          <a:p>
            <a:endParaRPr lang="el-GR" dirty="0"/>
          </a:p>
        </p:txBody>
      </p:sp>
      <p:pic>
        <p:nvPicPr>
          <p:cNvPr id="5" name="4 - Εικόνα" descr="200px-Olympic_flag.svg.png"/>
          <p:cNvPicPr>
            <a:picLocks noChangeAspect="1"/>
          </p:cNvPicPr>
          <p:nvPr/>
        </p:nvPicPr>
        <p:blipFill>
          <a:blip r:embed="rId3" cstate="print"/>
          <a:stretch>
            <a:fillRect/>
          </a:stretch>
        </p:blipFill>
        <p:spPr>
          <a:xfrm>
            <a:off x="285720" y="2714620"/>
            <a:ext cx="3240292" cy="2428892"/>
          </a:xfrm>
          <a:prstGeom prst="rect">
            <a:avLst/>
          </a:prstGeom>
        </p:spPr>
      </p:pic>
    </p:spTree>
  </p:cSld>
  <p:clrMapOvr>
    <a:masterClrMapping/>
  </p:clrMapOvr>
  <p:transition>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357290" y="3789040"/>
            <a:ext cx="6200764" cy="2283166"/>
          </a:xfrm>
        </p:spPr>
        <p:txBody>
          <a:bodyPr>
            <a:normAutofit fontScale="90000"/>
          </a:bodyPr>
          <a:lstStyle/>
          <a:p>
            <a:r>
              <a:rPr lang="en-US" sz="2200" b="0" i="1" dirty="0" smtClean="0">
                <a:solidFill>
                  <a:srgbClr val="002060"/>
                </a:solidFill>
                <a:latin typeface="Comic Sans MS" pitchFamily="66" charset="0"/>
              </a:rPr>
              <a:t/>
            </a:r>
            <a:br>
              <a:rPr lang="en-US" sz="2200" b="0" i="1" dirty="0" smtClean="0">
                <a:solidFill>
                  <a:srgbClr val="002060"/>
                </a:solidFill>
                <a:latin typeface="Comic Sans MS" pitchFamily="66" charset="0"/>
              </a:rPr>
            </a:br>
            <a:r>
              <a:rPr lang="en-US" sz="2200" i="1" dirty="0" smtClean="0">
                <a:solidFill>
                  <a:srgbClr val="002060"/>
                </a:solidFill>
                <a:latin typeface="Comic Sans MS" pitchFamily="66" charset="0"/>
              </a:rPr>
              <a:t/>
            </a:r>
            <a:br>
              <a:rPr lang="en-US" sz="2200" i="1" dirty="0" smtClean="0">
                <a:solidFill>
                  <a:srgbClr val="002060"/>
                </a:solidFill>
                <a:latin typeface="Comic Sans MS" pitchFamily="66" charset="0"/>
              </a:rPr>
            </a:br>
            <a:r>
              <a:rPr lang="en-US" sz="2200" i="1" dirty="0" smtClean="0">
                <a:solidFill>
                  <a:srgbClr val="002060"/>
                </a:solidFill>
                <a:latin typeface="Comic Sans MS" pitchFamily="66" charset="0"/>
              </a:rPr>
              <a:t/>
            </a:r>
            <a:br>
              <a:rPr lang="en-US" sz="2200" i="1" dirty="0" smtClean="0">
                <a:solidFill>
                  <a:srgbClr val="002060"/>
                </a:solidFill>
                <a:latin typeface="Comic Sans MS" pitchFamily="66" charset="0"/>
              </a:rPr>
            </a:br>
            <a:r>
              <a:rPr lang="en-US" sz="2200" i="1" dirty="0" smtClean="0">
                <a:solidFill>
                  <a:srgbClr val="002060"/>
                </a:solidFill>
                <a:latin typeface="Comic Sans MS" pitchFamily="66" charset="0"/>
              </a:rPr>
              <a:t/>
            </a:r>
            <a:br>
              <a:rPr lang="en-US" sz="2200" i="1" dirty="0" smtClean="0">
                <a:solidFill>
                  <a:srgbClr val="002060"/>
                </a:solidFill>
                <a:latin typeface="Comic Sans MS" pitchFamily="66" charset="0"/>
              </a:rPr>
            </a:br>
            <a:r>
              <a:rPr lang="en-US" sz="2200" i="1" dirty="0" smtClean="0">
                <a:solidFill>
                  <a:srgbClr val="002060"/>
                </a:solidFill>
                <a:latin typeface="Comic Sans MS" pitchFamily="66" charset="0"/>
              </a:rPr>
              <a:t/>
            </a:r>
            <a:br>
              <a:rPr lang="en-US" sz="2200" i="1" dirty="0" smtClean="0">
                <a:solidFill>
                  <a:srgbClr val="002060"/>
                </a:solidFill>
                <a:latin typeface="Comic Sans MS" pitchFamily="66" charset="0"/>
              </a:rPr>
            </a:br>
            <a:r>
              <a:rPr lang="en-US" sz="2200" i="1" dirty="0" smtClean="0">
                <a:solidFill>
                  <a:srgbClr val="002060"/>
                </a:solidFill>
                <a:latin typeface="Comic Sans MS" pitchFamily="66" charset="0"/>
              </a:rPr>
              <a:t/>
            </a:r>
            <a:br>
              <a:rPr lang="en-US" sz="2200" i="1" dirty="0" smtClean="0">
                <a:solidFill>
                  <a:srgbClr val="002060"/>
                </a:solidFill>
                <a:latin typeface="Comic Sans MS" pitchFamily="66" charset="0"/>
              </a:rPr>
            </a:br>
            <a:r>
              <a:rPr lang="en-US" sz="2200" i="1" dirty="0" smtClean="0">
                <a:solidFill>
                  <a:srgbClr val="002060"/>
                </a:solidFill>
                <a:latin typeface="Comic Sans MS" pitchFamily="66" charset="0"/>
              </a:rPr>
              <a:t/>
            </a:r>
            <a:br>
              <a:rPr lang="en-US" sz="2200" i="1" dirty="0" smtClean="0">
                <a:solidFill>
                  <a:srgbClr val="002060"/>
                </a:solidFill>
                <a:latin typeface="Comic Sans MS" pitchFamily="66" charset="0"/>
              </a:rPr>
            </a:br>
            <a:r>
              <a:rPr lang="el-GR" sz="2200" b="0" i="1" dirty="0" smtClean="0">
                <a:solidFill>
                  <a:srgbClr val="002060"/>
                </a:solidFill>
                <a:latin typeface="Comic Sans MS" pitchFamily="66" charset="0"/>
              </a:rPr>
              <a:t>-ΚΥΚΛΟΦΟΡΙΑΚΟ</a:t>
            </a:r>
            <a:br>
              <a:rPr lang="el-GR" sz="2200" b="0" i="1" dirty="0" smtClean="0">
                <a:solidFill>
                  <a:srgbClr val="002060"/>
                </a:solidFill>
                <a:latin typeface="Comic Sans MS" pitchFamily="66" charset="0"/>
              </a:rPr>
            </a:br>
            <a:r>
              <a:rPr lang="el-GR" sz="2200" b="0" i="1" dirty="0" smtClean="0">
                <a:solidFill>
                  <a:srgbClr val="002060"/>
                </a:solidFill>
                <a:latin typeface="Comic Sans MS" pitchFamily="66" charset="0"/>
              </a:rPr>
              <a:t>-ΚΑΘΑΡΙΟΤΗΤΑ / ΑΝΑΚΥΚΛΩΣΗ</a:t>
            </a:r>
            <a:br>
              <a:rPr lang="el-GR" sz="2200" b="0" i="1" dirty="0" smtClean="0">
                <a:solidFill>
                  <a:srgbClr val="002060"/>
                </a:solidFill>
                <a:latin typeface="Comic Sans MS" pitchFamily="66" charset="0"/>
              </a:rPr>
            </a:br>
            <a:r>
              <a:rPr lang="el-GR" sz="2200" b="0" i="1" dirty="0" smtClean="0">
                <a:solidFill>
                  <a:srgbClr val="002060"/>
                </a:solidFill>
                <a:latin typeface="Comic Sans MS" pitchFamily="66" charset="0"/>
              </a:rPr>
              <a:t>-ΠΕΡΙΒΑΛΛΟΝ</a:t>
            </a:r>
            <a:br>
              <a:rPr lang="el-GR" sz="2200" b="0" i="1" dirty="0" smtClean="0">
                <a:solidFill>
                  <a:srgbClr val="002060"/>
                </a:solidFill>
                <a:latin typeface="Comic Sans MS" pitchFamily="66" charset="0"/>
              </a:rPr>
            </a:br>
            <a:r>
              <a:rPr lang="el-GR" sz="2200" b="0" i="1" dirty="0" smtClean="0">
                <a:solidFill>
                  <a:srgbClr val="002060"/>
                </a:solidFill>
                <a:latin typeface="Comic Sans MS" pitchFamily="66" charset="0"/>
              </a:rPr>
              <a:t>-ΠΟΛΙΤΙΣΤΙΚΑ ΜΝΗΜΕΙΑ</a:t>
            </a:r>
            <a:r>
              <a:rPr lang="el-GR" dirty="0" smtClean="0">
                <a:solidFill>
                  <a:srgbClr val="002060"/>
                </a:solidFill>
              </a:rPr>
              <a:t/>
            </a:r>
            <a:br>
              <a:rPr lang="el-GR" dirty="0" smtClean="0">
                <a:solidFill>
                  <a:srgbClr val="002060"/>
                </a:solidFill>
              </a:rPr>
            </a:br>
            <a:r>
              <a:rPr lang="el-GR" dirty="0" smtClean="0">
                <a:solidFill>
                  <a:srgbClr val="002060"/>
                </a:solidFill>
              </a:rPr>
              <a:t/>
            </a:r>
            <a:br>
              <a:rPr lang="el-GR" dirty="0" smtClean="0">
                <a:solidFill>
                  <a:srgbClr val="002060"/>
                </a:solidFill>
              </a:rPr>
            </a:br>
            <a:r>
              <a:rPr lang="el-GR" dirty="0" smtClean="0"/>
              <a:t/>
            </a:r>
            <a:br>
              <a:rPr lang="el-GR" dirty="0" smtClean="0"/>
            </a:br>
            <a:endParaRPr lang="el-GR" dirty="0"/>
          </a:p>
        </p:txBody>
      </p:sp>
      <p:sp>
        <p:nvSpPr>
          <p:cNvPr id="3" name="2 - Θέση κειμένου"/>
          <p:cNvSpPr>
            <a:spLocks noGrp="1"/>
          </p:cNvSpPr>
          <p:nvPr>
            <p:ph type="subTitle" idx="1"/>
          </p:nvPr>
        </p:nvSpPr>
        <p:spPr>
          <a:xfrm>
            <a:off x="1357290" y="1357298"/>
            <a:ext cx="6400800" cy="1752600"/>
          </a:xfrm>
        </p:spPr>
        <p:txBody>
          <a:bodyPr>
            <a:noAutofit/>
          </a:bodyPr>
          <a:lstStyle/>
          <a:p>
            <a:r>
              <a:rPr lang="el-GR" sz="2800" i="1" dirty="0" smtClean="0">
                <a:solidFill>
                  <a:srgbClr val="002060"/>
                </a:solidFill>
                <a:latin typeface="Comic Sans MS" pitchFamily="66" charset="0"/>
              </a:rPr>
              <a:t>ΘΕΤΙΚΕΣ ΕΠΙΠΤΩΣΕΙΣ ΤΩΝ ΟΛΥΜΠΙΑΚΩΝ ΑΓΩΝΩΝ ΣΤΟ ΠΕΡΙΒΑΛΛΟΝ</a:t>
            </a:r>
            <a:endParaRPr lang="el-GR" sz="2800" i="1" dirty="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solidFill>
                  <a:srgbClr val="002060"/>
                </a:solidFill>
              </a:rPr>
              <a:t>ΚΥΚΛΟΦΟΡΙΑΚΟ</a:t>
            </a:r>
            <a:endParaRPr lang="el-GR" sz="2800" dirty="0">
              <a:solidFill>
                <a:srgbClr val="002060"/>
              </a:solidFill>
            </a:endParaRPr>
          </a:p>
        </p:txBody>
      </p:sp>
      <p:sp>
        <p:nvSpPr>
          <p:cNvPr id="4" name="3 - Θέση κειμένου"/>
          <p:cNvSpPr>
            <a:spLocks noGrp="1"/>
          </p:cNvSpPr>
          <p:nvPr>
            <p:ph type="body" sz="half" idx="2"/>
          </p:nvPr>
        </p:nvSpPr>
        <p:spPr/>
        <p:txBody>
          <a:bodyPr/>
          <a:lstStyle/>
          <a:p>
            <a:r>
              <a:rPr lang="en-US" dirty="0" smtClean="0"/>
              <a:t> </a:t>
            </a:r>
          </a:p>
        </p:txBody>
      </p:sp>
      <p:pic>
        <p:nvPicPr>
          <p:cNvPr id="1026" name="Picture 2" descr="C:\Documents and Settings\user\Τα έγγραφά μου\ΣΧ.ΕΤΟΣ 12-13\A2 -The Five Friendlies-\beijinod_230708.jpg"/>
          <p:cNvPicPr>
            <a:picLocks noGrp="1" noChangeAspect="1" noChangeArrowheads="1"/>
          </p:cNvPicPr>
          <p:nvPr>
            <p:ph idx="1"/>
          </p:nvPr>
        </p:nvPicPr>
        <p:blipFill>
          <a:blip r:embed="rId3" cstate="print"/>
          <a:srcRect/>
          <a:stretch>
            <a:fillRect/>
          </a:stretch>
        </p:blipFill>
        <p:spPr bwMode="auto">
          <a:xfrm>
            <a:off x="5072066" y="3643314"/>
            <a:ext cx="3500462" cy="29163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27" name="Picture 3" descr="C:\Documents and Settings\user\Τα έγγραφά μου\ΣΧ.ΕΤΟΣ 12-13\A2 -The Five Friendlies-\001372a9a93f0a5ea68d563.jpg"/>
          <p:cNvPicPr>
            <a:picLocks noChangeAspect="1" noChangeArrowheads="1"/>
          </p:cNvPicPr>
          <p:nvPr/>
        </p:nvPicPr>
        <p:blipFill>
          <a:blip r:embed="rId4" cstate="print"/>
          <a:srcRect/>
          <a:stretch>
            <a:fillRect/>
          </a:stretch>
        </p:blipFill>
        <p:spPr bwMode="auto">
          <a:xfrm>
            <a:off x="5143504" y="428604"/>
            <a:ext cx="3151423" cy="2743208"/>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6" name="5 - Ορθογώνιο"/>
          <p:cNvSpPr/>
          <p:nvPr/>
        </p:nvSpPr>
        <p:spPr>
          <a:xfrm>
            <a:off x="214282" y="2285992"/>
            <a:ext cx="4572000" cy="3416320"/>
          </a:xfrm>
          <a:prstGeom prst="rect">
            <a:avLst/>
          </a:prstGeom>
        </p:spPr>
        <p:txBody>
          <a:bodyPr>
            <a:spAutoFit/>
          </a:bodyPr>
          <a:lstStyle/>
          <a:p>
            <a:r>
              <a:rPr lang="el-GR" b="1" dirty="0" smtClean="0">
                <a:solidFill>
                  <a:srgbClr val="002060"/>
                </a:solidFill>
              </a:rPr>
              <a:t>Μείωση της ατμοσφαιρικής  ρύπανσης εξαιτίας της χρήσης των νέων Μέσων Μαζικής Μεταφοράς και της μείωσης της χρήσης  </a:t>
            </a:r>
            <a:r>
              <a:rPr lang="en-US" b="1" dirty="0" smtClean="0">
                <a:solidFill>
                  <a:srgbClr val="002060"/>
                </a:solidFill>
              </a:rPr>
              <a:t>I</a:t>
            </a:r>
            <a:r>
              <a:rPr lang="el-GR" b="1" dirty="0" smtClean="0">
                <a:solidFill>
                  <a:srgbClr val="002060"/>
                </a:solidFill>
              </a:rPr>
              <a:t>.</a:t>
            </a:r>
            <a:r>
              <a:rPr lang="en-US" b="1" dirty="0" smtClean="0">
                <a:solidFill>
                  <a:srgbClr val="002060"/>
                </a:solidFill>
              </a:rPr>
              <a:t>X</a:t>
            </a:r>
            <a:r>
              <a:rPr lang="el-GR" b="1" dirty="0" smtClean="0">
                <a:solidFill>
                  <a:srgbClr val="002060"/>
                </a:solidFill>
              </a:rPr>
              <a:t>. </a:t>
            </a:r>
            <a:r>
              <a:rPr lang="el-GR" sz="1600" b="1" dirty="0" smtClean="0">
                <a:solidFill>
                  <a:srgbClr val="002060"/>
                </a:solidFill>
              </a:rPr>
              <a:t>: </a:t>
            </a:r>
            <a:r>
              <a:rPr lang="el-GR" sz="1600" b="1" i="1" dirty="0" smtClean="0">
                <a:solidFill>
                  <a:srgbClr val="002060"/>
                </a:solidFill>
              </a:rPr>
              <a:t> Η </a:t>
            </a:r>
            <a:r>
              <a:rPr lang="el-GR" i="1" dirty="0" smtClean="0">
                <a:solidFill>
                  <a:srgbClr val="002060"/>
                </a:solidFill>
              </a:rPr>
              <a:t>χρήση των νέων Μέσων Μαζικής Μεταφοράς  (όπως  τρόλεϊ, τραμ , μετρό) από το σύνολο του επιβατικού κοινού και η διαπλάτυνση των οδικών αρτηριών συντελούν σημαντικά στην κυκλοφοριακή αποσυμφόρηση και στη  μείωση των τιμών των ρύπων της ατμόσφαιρας κατά τη διάρκεια των Ολυμπιακών Αγώνων.</a:t>
            </a:r>
            <a:r>
              <a:rPr lang="el-GR" dirty="0" smtClean="0"/>
              <a:t/>
            </a:r>
            <a:br>
              <a:rPr lang="el-GR" dirty="0" smtClean="0"/>
            </a:br>
            <a:endParaRPr lang="el-GR" dirty="0"/>
          </a:p>
        </p:txBody>
      </p:sp>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200px-Olympic_flag.svg.png"/>
          <p:cNvPicPr>
            <a:picLocks noChangeAspect="1"/>
          </p:cNvPicPr>
          <p:nvPr/>
        </p:nvPicPr>
        <p:blipFill>
          <a:blip r:embed="rId3" cstate="print"/>
          <a:stretch>
            <a:fillRect/>
          </a:stretch>
        </p:blipFill>
        <p:spPr>
          <a:xfrm>
            <a:off x="4286248" y="3357562"/>
            <a:ext cx="4238648" cy="2818701"/>
          </a:xfrm>
          <a:prstGeom prst="rect">
            <a:avLst/>
          </a:prstGeom>
        </p:spPr>
      </p:pic>
      <p:sp>
        <p:nvSpPr>
          <p:cNvPr id="2" name="1 - Τίτλος"/>
          <p:cNvSpPr>
            <a:spLocks noGrp="1"/>
          </p:cNvSpPr>
          <p:nvPr>
            <p:ph type="title"/>
          </p:nvPr>
        </p:nvSpPr>
        <p:spPr>
          <a:xfrm>
            <a:off x="457200" y="273050"/>
            <a:ext cx="4978896" cy="707678"/>
          </a:xfrm>
        </p:spPr>
        <p:txBody>
          <a:bodyPr>
            <a:normAutofit/>
          </a:bodyPr>
          <a:lstStyle/>
          <a:p>
            <a:r>
              <a:rPr lang="el-GR" sz="2400" dirty="0" smtClean="0">
                <a:solidFill>
                  <a:srgbClr val="002060"/>
                </a:solidFill>
              </a:rPr>
              <a:t>ΚΑΘΑΡΙΟΤΗΤΑ-ΑΝΑΚΥΚΛΩΣΗ</a:t>
            </a:r>
            <a:endParaRPr lang="el-GR" sz="2400" dirty="0">
              <a:solidFill>
                <a:srgbClr val="002060"/>
              </a:solidFill>
            </a:endParaRPr>
          </a:p>
        </p:txBody>
      </p:sp>
      <p:pic>
        <p:nvPicPr>
          <p:cNvPr id="5" name="4 - Θέση περιεχομένου" descr="68620.jpg"/>
          <p:cNvPicPr>
            <a:picLocks noGrp="1" noChangeAspect="1"/>
          </p:cNvPicPr>
          <p:nvPr>
            <p:ph idx="1"/>
          </p:nvPr>
        </p:nvPicPr>
        <p:blipFill>
          <a:blip r:embed="rId4" cstate="print"/>
          <a:stretch>
            <a:fillRect/>
          </a:stretch>
        </p:blipFill>
        <p:spPr>
          <a:xfrm>
            <a:off x="4572000" y="785794"/>
            <a:ext cx="3309140" cy="2214578"/>
          </a:xfrm>
        </p:spPr>
      </p:pic>
      <p:sp>
        <p:nvSpPr>
          <p:cNvPr id="4" name="3 - Θέση κειμένου"/>
          <p:cNvSpPr>
            <a:spLocks noGrp="1"/>
          </p:cNvSpPr>
          <p:nvPr>
            <p:ph type="body" sz="half" idx="2"/>
          </p:nvPr>
        </p:nvSpPr>
        <p:spPr>
          <a:xfrm>
            <a:off x="428596" y="1196752"/>
            <a:ext cx="4503444" cy="5184576"/>
          </a:xfrm>
        </p:spPr>
        <p:txBody>
          <a:bodyPr>
            <a:noAutofit/>
          </a:bodyPr>
          <a:lstStyle/>
          <a:p>
            <a:pPr algn="just"/>
            <a:r>
              <a:rPr lang="el-GR" sz="1800" dirty="0" smtClean="0">
                <a:solidFill>
                  <a:schemeClr val="accent3">
                    <a:lumMod val="75000"/>
                  </a:schemeClr>
                </a:solidFill>
              </a:rPr>
              <a:t>Εντατικοποίηση των προσπαθειών για την καθαριότητα της πόλης </a:t>
            </a:r>
            <a:r>
              <a:rPr lang="el-GR" sz="1800" dirty="0" smtClean="0">
                <a:solidFill>
                  <a:srgbClr val="002060"/>
                </a:solidFill>
              </a:rPr>
              <a:t>: </a:t>
            </a:r>
            <a:r>
              <a:rPr lang="el-GR" sz="1800" i="1" dirty="0" smtClean="0">
                <a:solidFill>
                  <a:srgbClr val="002060"/>
                </a:solidFill>
              </a:rPr>
              <a:t>Εντείνονται οι προσπάθειες για την καθαριότητα στην πόλη, με τη χρήση περισσότερων απορριμματοφόρων, κάδων απορριμμάτων κ.α. Ένα χρόνο μετά από τους Ολυμπιακούς Αγώνες, οι πρακτικές εκείνες που υιοθετήθηκαν για την καθαριότητα της πόλης κατά τη διάρκεια των Αγώνων, εξακολουθούν να εφαρμόζονται, καθιστώντας την πόλη περισσότερο βιώσιμη, σε σχέση με το χρονικό διάστημα πριν από τους Ολυμπιακούς Αγώνες.</a:t>
            </a:r>
            <a:br>
              <a:rPr lang="el-GR" sz="1800" i="1" dirty="0" smtClean="0">
                <a:solidFill>
                  <a:srgbClr val="002060"/>
                </a:solidFill>
              </a:rPr>
            </a:br>
            <a:endParaRPr lang="el-GR" sz="1800" i="1" dirty="0" smtClean="0">
              <a:solidFill>
                <a:srgbClr val="002060"/>
              </a:solidFill>
            </a:endParaRPr>
          </a:p>
          <a:p>
            <a:r>
              <a:rPr lang="el-GR" sz="1800" dirty="0" smtClean="0">
                <a:solidFill>
                  <a:schemeClr val="accent3">
                    <a:lumMod val="75000"/>
                  </a:schemeClr>
                </a:solidFill>
              </a:rPr>
              <a:t>Εντατικοποίηση των προσπαθειών για ανακύκλωση</a:t>
            </a:r>
            <a:r>
              <a:rPr lang="el-GR" sz="1800" dirty="0" smtClean="0">
                <a:solidFill>
                  <a:srgbClr val="002060"/>
                </a:solidFill>
              </a:rPr>
              <a:t>: </a:t>
            </a:r>
            <a:r>
              <a:rPr lang="el-GR" sz="1800" i="1" dirty="0" smtClean="0">
                <a:solidFill>
                  <a:srgbClr val="002060"/>
                </a:solidFill>
              </a:rPr>
              <a:t>Οι Ολυμπιακοί </a:t>
            </a:r>
            <a:r>
              <a:rPr lang="el-GR" sz="1800" i="1" smtClean="0">
                <a:solidFill>
                  <a:srgbClr val="002060"/>
                </a:solidFill>
              </a:rPr>
              <a:t>Αγώνες </a:t>
            </a:r>
            <a:r>
              <a:rPr lang="el-GR" sz="1800" i="1" smtClean="0">
                <a:solidFill>
                  <a:srgbClr val="002060"/>
                </a:solidFill>
              </a:rPr>
              <a:t>συνέβαλαν </a:t>
            </a:r>
            <a:r>
              <a:rPr lang="el-GR" sz="1800" i="1" dirty="0" smtClean="0">
                <a:solidFill>
                  <a:srgbClr val="002060"/>
                </a:solidFill>
              </a:rPr>
              <a:t>στην ευρεία διάδοση της ιδέας της ανακύκλωσης.</a:t>
            </a:r>
            <a:r>
              <a:rPr lang="el-GR" sz="1800" dirty="0" smtClean="0">
                <a:solidFill>
                  <a:srgbClr val="002060"/>
                </a:solidFill>
              </a:rPr>
              <a:t/>
            </a:r>
            <a:br>
              <a:rPr lang="el-GR" sz="1800" dirty="0" smtClean="0">
                <a:solidFill>
                  <a:srgbClr val="002060"/>
                </a:solidFill>
              </a:rPr>
            </a:br>
            <a:endParaRPr lang="el-GR" sz="1800" dirty="0">
              <a:solidFill>
                <a:srgbClr val="002060"/>
              </a:solidFill>
            </a:endParaRPr>
          </a:p>
        </p:txBody>
      </p:sp>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solidFill>
                  <a:srgbClr val="002060"/>
                </a:solidFill>
              </a:rPr>
              <a:t>ΠΕΡΙΒΑΛΛΟΝ </a:t>
            </a:r>
            <a:endParaRPr lang="el-GR" sz="3200" dirty="0">
              <a:solidFill>
                <a:srgbClr val="002060"/>
              </a:solidFill>
            </a:endParaRPr>
          </a:p>
        </p:txBody>
      </p:sp>
      <p:pic>
        <p:nvPicPr>
          <p:cNvPr id="5" name="4 - Θέση περιεχομένου" descr="PARK.jpg"/>
          <p:cNvPicPr>
            <a:picLocks noGrp="1" noChangeAspect="1"/>
          </p:cNvPicPr>
          <p:nvPr>
            <p:ph idx="1"/>
          </p:nvPr>
        </p:nvPicPr>
        <p:blipFill>
          <a:blip r:embed="rId3" cstate="print"/>
          <a:stretch>
            <a:fillRect/>
          </a:stretch>
        </p:blipFill>
        <p:spPr>
          <a:xfrm>
            <a:off x="3275856" y="1340768"/>
            <a:ext cx="5429288" cy="4786346"/>
          </a:xfr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4" name="3 - Θέση κειμένου"/>
          <p:cNvSpPr>
            <a:spLocks noGrp="1"/>
          </p:cNvSpPr>
          <p:nvPr>
            <p:ph type="body" sz="half" idx="2"/>
          </p:nvPr>
        </p:nvSpPr>
        <p:spPr/>
        <p:txBody>
          <a:bodyPr/>
          <a:lstStyle/>
          <a:p>
            <a:r>
              <a:rPr lang="el-GR" sz="2400" b="1" dirty="0" smtClean="0">
                <a:solidFill>
                  <a:srgbClr val="002060"/>
                </a:solidFill>
              </a:rPr>
              <a:t>Αύξηση του πρασίνου στα πάρκα και τις πλατείες </a:t>
            </a:r>
            <a:r>
              <a:rPr lang="el-GR" sz="2400" i="1" dirty="0" smtClean="0">
                <a:solidFill>
                  <a:srgbClr val="002060"/>
                </a:solidFill>
              </a:rPr>
              <a:t>: </a:t>
            </a:r>
          </a:p>
          <a:p>
            <a:r>
              <a:rPr lang="el-GR" sz="2400" i="1" dirty="0" smtClean="0">
                <a:solidFill>
                  <a:srgbClr val="002060"/>
                </a:solidFill>
              </a:rPr>
              <a:t>Οι Ολυμπιακοί Αγώνες συμβάλλουν στην δημιουργία εστιών πρασίνου και χώρων αναψυχής αναβαθμίζοντας την αισθητική του αστικού περιβάλλοντος.</a:t>
            </a:r>
            <a:endParaRPr lang="el-GR" sz="2400" dirty="0">
              <a:solidFill>
                <a:srgbClr val="002060"/>
              </a:solidFill>
            </a:endParaRPr>
          </a:p>
        </p:txBody>
      </p:sp>
    </p:spTree>
  </p:cSld>
  <p:clrMapOvr>
    <a:masterClrMapping/>
  </p:clrMapOvr>
  <p:transition>
    <p:cover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solidFill>
                  <a:srgbClr val="002060"/>
                </a:solidFill>
              </a:rPr>
              <a:t>ΠΟΛΙΤΙΣΤΙΚΑ ΜΝΗΜΕΙΑ</a:t>
            </a:r>
            <a:endParaRPr lang="el-GR" sz="2400" dirty="0">
              <a:solidFill>
                <a:srgbClr val="002060"/>
              </a:solidFill>
            </a:endParaRPr>
          </a:p>
        </p:txBody>
      </p:sp>
      <p:pic>
        <p:nvPicPr>
          <p:cNvPr id="5" name="4 - Θέση περιεχομένου" descr="1abc12a.gif"/>
          <p:cNvPicPr>
            <a:picLocks noGrp="1" noChangeAspect="1"/>
          </p:cNvPicPr>
          <p:nvPr>
            <p:ph idx="1"/>
          </p:nvPr>
        </p:nvPicPr>
        <p:blipFill>
          <a:blip r:embed="rId3" cstate="print"/>
          <a:stretch>
            <a:fillRect/>
          </a:stretch>
        </p:blipFill>
        <p:spPr>
          <a:xfrm>
            <a:off x="3563888" y="1484784"/>
            <a:ext cx="5396215" cy="2857520"/>
          </a:xfrm>
        </p:spPr>
      </p:pic>
      <p:sp>
        <p:nvSpPr>
          <p:cNvPr id="4" name="3 - Θέση κειμένου"/>
          <p:cNvSpPr>
            <a:spLocks noGrp="1"/>
          </p:cNvSpPr>
          <p:nvPr>
            <p:ph type="body" sz="half" idx="2"/>
          </p:nvPr>
        </p:nvSpPr>
        <p:spPr/>
        <p:txBody>
          <a:bodyPr>
            <a:normAutofit lnSpcReduction="10000"/>
          </a:bodyPr>
          <a:lstStyle/>
          <a:p>
            <a:r>
              <a:rPr lang="el-GR" i="1" dirty="0" smtClean="0"/>
              <a:t> </a:t>
            </a:r>
            <a:r>
              <a:rPr lang="el-GR" sz="2000" dirty="0" smtClean="0">
                <a:solidFill>
                  <a:srgbClr val="002060"/>
                </a:solidFill>
              </a:rPr>
              <a:t>Δίνεται κίνητρο για την συντήρηση  πολιτισμικών μνημείων : </a:t>
            </a:r>
          </a:p>
          <a:p>
            <a:r>
              <a:rPr lang="el-GR" sz="1700" i="1" dirty="0" smtClean="0">
                <a:solidFill>
                  <a:srgbClr val="002060"/>
                </a:solidFill>
              </a:rPr>
              <a:t>Οι Ολυμπιακοί Αγώνες συμβάλλουν στη συντήρηση της πολιτισμικής κληρονομιάς μιας πόλης. Τα έργα που πραγματοποιούνται στον τομέα του πολιτισμού εν όψει των Ολυμπιακών Αγώνων στην πόλη,  έχουν ως αποτέλεσμα την προβολή και συντήρηση του πολιτισμικού πλούτου και,  πιο συγκεκριμένα, των αρχαίων μνημείων που κοσμούν διάφορες περιοχές της πόλης.</a:t>
            </a:r>
            <a:r>
              <a:rPr lang="el-GR" sz="1700" dirty="0" smtClean="0">
                <a:solidFill>
                  <a:srgbClr val="002060"/>
                </a:solidFill>
              </a:rPr>
              <a:t/>
            </a:r>
            <a:br>
              <a:rPr lang="el-GR" sz="1700" dirty="0" smtClean="0">
                <a:solidFill>
                  <a:srgbClr val="002060"/>
                </a:solidFill>
              </a:rPr>
            </a:br>
            <a:r>
              <a:rPr lang="el-GR" sz="1700" dirty="0" smtClean="0"/>
              <a:t/>
            </a:r>
            <a:br>
              <a:rPr lang="el-GR" sz="1700" dirty="0" smtClean="0"/>
            </a:br>
            <a:endParaRPr lang="el-GR" sz="1700"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3284984"/>
            <a:ext cx="7772400" cy="2214578"/>
          </a:xfrm>
        </p:spPr>
        <p:txBody>
          <a:bodyPr>
            <a:noAutofit/>
          </a:bodyPr>
          <a:lstStyle/>
          <a:p>
            <a:r>
              <a:rPr lang="el-GR" sz="1800" i="1" dirty="0" smtClean="0">
                <a:solidFill>
                  <a:srgbClr val="002060"/>
                </a:solidFill>
                <a:latin typeface="Comic Sans MS" pitchFamily="66" charset="0"/>
              </a:rPr>
              <a:t>- ΑΔΕΣΠΟΤΑ ΖΩΑ</a:t>
            </a:r>
            <a:br>
              <a:rPr lang="el-GR" sz="1800" i="1" dirty="0" smtClean="0">
                <a:solidFill>
                  <a:srgbClr val="002060"/>
                </a:solidFill>
                <a:latin typeface="Comic Sans MS" pitchFamily="66" charset="0"/>
              </a:rPr>
            </a:br>
            <a:r>
              <a:rPr lang="el-GR" sz="1800" i="1" dirty="0" smtClean="0">
                <a:solidFill>
                  <a:srgbClr val="002060"/>
                </a:solidFill>
                <a:latin typeface="Comic Sans MS" pitchFamily="66" charset="0"/>
              </a:rPr>
              <a:t>- ΠΡΟΚΛΗΣΗ ΡΥΠΑΝΣΗΣ ΤΩΝ ΥΔΑΤΩΝ </a:t>
            </a:r>
            <a:br>
              <a:rPr lang="el-GR" sz="1800" i="1" dirty="0" smtClean="0">
                <a:solidFill>
                  <a:srgbClr val="002060"/>
                </a:solidFill>
                <a:latin typeface="Comic Sans MS" pitchFamily="66" charset="0"/>
              </a:rPr>
            </a:br>
            <a:r>
              <a:rPr lang="el-GR" sz="1800" i="1" dirty="0" smtClean="0">
                <a:solidFill>
                  <a:srgbClr val="002060"/>
                </a:solidFill>
                <a:latin typeface="Comic Sans MS" pitchFamily="66" charset="0"/>
              </a:rPr>
              <a:t>- ΚΑΤΑΣΤΡΟΦΗ ΤΟΥ ΠΕΡΙΒΑΛΛΟΝΤΟΣ ΓΙΑ ΤΗ ΔΗΜΙΟΥΡΓΙΑ ΤΟΥΡΙΣΤΙΚΩΝ ΚΑΙ ΞΕΝΟΔΟΧΕΙΑΚΩΝ ΕΓΚΑΤΑΣΤΑΣΕΩΝ  </a:t>
            </a:r>
            <a:br>
              <a:rPr lang="el-GR" sz="1800" i="1" dirty="0" smtClean="0">
                <a:solidFill>
                  <a:srgbClr val="002060"/>
                </a:solidFill>
                <a:latin typeface="Comic Sans MS" pitchFamily="66" charset="0"/>
              </a:rPr>
            </a:br>
            <a:r>
              <a:rPr lang="el-GR" sz="1800" i="1" dirty="0" smtClean="0">
                <a:solidFill>
                  <a:srgbClr val="002060"/>
                </a:solidFill>
                <a:latin typeface="Comic Sans MS" pitchFamily="66" charset="0"/>
              </a:rPr>
              <a:t>-ΚΑΤΑΣΤΡΟΦΗ ΤΟΥ ΠΕΡΙΒΑΛΛΟΝΤΟΣ ΓΙΑ ΤΗ ΔΗΜΙΟΥΡΓΙΑ ΤΩΝ ΟΛΥΜΠΙΑΚΩΝ ΕΡΓΩΝ </a:t>
            </a:r>
            <a:endParaRPr lang="el-GR" sz="1800" i="1" dirty="0">
              <a:solidFill>
                <a:srgbClr val="002060"/>
              </a:solidFill>
              <a:latin typeface="Comic Sans MS" pitchFamily="66" charset="0"/>
            </a:endParaRPr>
          </a:p>
        </p:txBody>
      </p:sp>
      <p:sp>
        <p:nvSpPr>
          <p:cNvPr id="3" name="2 - Θέση κειμένου"/>
          <p:cNvSpPr>
            <a:spLocks noGrp="1"/>
          </p:cNvSpPr>
          <p:nvPr>
            <p:ph type="subTitle" idx="1"/>
          </p:nvPr>
        </p:nvSpPr>
        <p:spPr>
          <a:xfrm>
            <a:off x="1214414" y="928670"/>
            <a:ext cx="6400800" cy="1752600"/>
          </a:xfrm>
        </p:spPr>
        <p:txBody>
          <a:bodyPr>
            <a:normAutofit/>
          </a:bodyPr>
          <a:lstStyle/>
          <a:p>
            <a:r>
              <a:rPr lang="el-GR" sz="2800" i="1" dirty="0" smtClean="0">
                <a:solidFill>
                  <a:srgbClr val="002060"/>
                </a:solidFill>
                <a:latin typeface="Comic Sans MS" pitchFamily="66" charset="0"/>
              </a:rPr>
              <a:t>ΑΡΝΗΤΙΚΕΣ ΕΠΙΠΤΩΣΕΙΣ ΤΩΝ ΟΛΥΜΠΙΑΚΩΝ ΑΓΩΝΩΝ ΣΤΟ ΠΕΡΙΒΑΛΛΟΝ</a:t>
            </a:r>
            <a:endParaRPr lang="el-GR" sz="2800" i="1" dirty="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357166"/>
            <a:ext cx="2865437" cy="1019174"/>
          </a:xfrm>
        </p:spPr>
        <p:txBody>
          <a:bodyPr/>
          <a:lstStyle/>
          <a:p>
            <a:r>
              <a:rPr lang="el-GR" sz="2800" dirty="0" smtClean="0"/>
              <a:t>  </a:t>
            </a:r>
            <a:r>
              <a:rPr lang="el-GR" sz="2800" dirty="0" smtClean="0">
                <a:solidFill>
                  <a:srgbClr val="002060"/>
                </a:solidFill>
              </a:rPr>
              <a:t>ΑΔΕΣΠΟΤΑ</a:t>
            </a:r>
            <a:r>
              <a:rPr lang="el-GR" dirty="0" smtClean="0">
                <a:solidFill>
                  <a:srgbClr val="002060"/>
                </a:solidFill>
              </a:rPr>
              <a:t>  </a:t>
            </a:r>
            <a:r>
              <a:rPr lang="el-GR" sz="2400" dirty="0" smtClean="0">
                <a:solidFill>
                  <a:srgbClr val="002060"/>
                </a:solidFill>
              </a:rPr>
              <a:t> </a:t>
            </a:r>
            <a:r>
              <a:rPr lang="el-GR" sz="2800" dirty="0" smtClean="0">
                <a:solidFill>
                  <a:srgbClr val="002060"/>
                </a:solidFill>
              </a:rPr>
              <a:t>ΖΩΑ</a:t>
            </a:r>
            <a:endParaRPr lang="el-GR" sz="2400" dirty="0">
              <a:solidFill>
                <a:srgbClr val="002060"/>
              </a:solidFill>
            </a:endParaRPr>
          </a:p>
        </p:txBody>
      </p:sp>
      <p:pic>
        <p:nvPicPr>
          <p:cNvPr id="6" name="5 - Θέση περιεχομένου" descr="adespota.jpg"/>
          <p:cNvPicPr>
            <a:picLocks noGrp="1" noChangeAspect="1"/>
          </p:cNvPicPr>
          <p:nvPr>
            <p:ph idx="1"/>
          </p:nvPr>
        </p:nvPicPr>
        <p:blipFill>
          <a:blip r:embed="rId3" cstate="print"/>
          <a:stretch>
            <a:fillRect/>
          </a:stretch>
        </p:blipFill>
        <p:spPr>
          <a:xfrm>
            <a:off x="4214810" y="500042"/>
            <a:ext cx="4183056" cy="2803955"/>
          </a:xfrm>
        </p:spPr>
      </p:pic>
      <p:sp>
        <p:nvSpPr>
          <p:cNvPr id="4" name="3 - Θέση κειμένου"/>
          <p:cNvSpPr>
            <a:spLocks noGrp="1"/>
          </p:cNvSpPr>
          <p:nvPr>
            <p:ph type="body" sz="half" idx="2"/>
          </p:nvPr>
        </p:nvSpPr>
        <p:spPr>
          <a:xfrm>
            <a:off x="571472" y="1357298"/>
            <a:ext cx="3496472" cy="4691063"/>
          </a:xfrm>
        </p:spPr>
        <p:txBody>
          <a:bodyPr>
            <a:normAutofit fontScale="62500" lnSpcReduction="20000"/>
          </a:bodyPr>
          <a:lstStyle/>
          <a:p>
            <a:r>
              <a:rPr lang="el-GR" i="1" dirty="0" smtClean="0"/>
              <a:t>  </a:t>
            </a:r>
            <a:r>
              <a:rPr lang="el-GR" sz="3400" b="1" dirty="0" smtClean="0">
                <a:solidFill>
                  <a:srgbClr val="002060"/>
                </a:solidFill>
              </a:rPr>
              <a:t>Αντιμετώπιση του προβλήματος  με  τα αδέσποτα ζώα στους δρόμους </a:t>
            </a:r>
            <a:r>
              <a:rPr lang="el-GR" sz="3400" dirty="0" smtClean="0">
                <a:solidFill>
                  <a:srgbClr val="002060"/>
                </a:solidFill>
              </a:rPr>
              <a:t>: </a:t>
            </a:r>
          </a:p>
          <a:p>
            <a:r>
              <a:rPr lang="el-GR" sz="3400" i="1" dirty="0" smtClean="0">
                <a:solidFill>
                  <a:srgbClr val="002060"/>
                </a:solidFill>
              </a:rPr>
              <a:t>Στα πλαίσια της αναβάθμισης της πόλης, διάφοροι κρατικοί φορείς προσπαθούν να «καθαρίσουν» το κέντρο από τα «βρώμικα» αδέσποτα ζώα </a:t>
            </a:r>
            <a:r>
              <a:rPr lang="en-US" sz="3400" i="1" dirty="0" smtClean="0">
                <a:solidFill>
                  <a:srgbClr val="002060"/>
                </a:solidFill>
              </a:rPr>
              <a:t> </a:t>
            </a:r>
            <a:r>
              <a:rPr lang="el-GR" sz="3400" i="1" dirty="0" smtClean="0">
                <a:solidFill>
                  <a:srgbClr val="002060"/>
                </a:solidFill>
              </a:rPr>
              <a:t>συγκεντρώνοντας αυτά σε κέντρο  προστασίας ζώων . Έχουν βέβαια στο παρελθόν παρατηρηθεί και περιστατικά ομαδικής θανάτωσης  σκυλιών </a:t>
            </a:r>
            <a:r>
              <a:rPr lang="el-GR" sz="2800" i="1" dirty="0" smtClean="0">
                <a:solidFill>
                  <a:srgbClr val="002060"/>
                </a:solidFill>
              </a:rPr>
              <a:t>. </a:t>
            </a:r>
          </a:p>
        </p:txBody>
      </p:sp>
      <p:pic>
        <p:nvPicPr>
          <p:cNvPr id="7" name="6 - Εικόνα" descr="200px-Olympic_flag.svg.png"/>
          <p:cNvPicPr>
            <a:picLocks noChangeAspect="1"/>
          </p:cNvPicPr>
          <p:nvPr/>
        </p:nvPicPr>
        <p:blipFill>
          <a:blip r:embed="rId4" cstate="print"/>
          <a:stretch>
            <a:fillRect/>
          </a:stretch>
        </p:blipFill>
        <p:spPr>
          <a:xfrm>
            <a:off x="4714875" y="3929066"/>
            <a:ext cx="3222767" cy="2143140"/>
          </a:xfrm>
          <a:prstGeom prst="rect">
            <a:avLst/>
          </a:prstGeom>
        </p:spPr>
      </p:pic>
    </p:spTree>
  </p:cSld>
  <p:clrMapOvr>
    <a:masterClrMapping/>
  </p:clrMapOvr>
  <p:transition>
    <p:pull dir="ld"/>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452</TotalTime>
  <Words>472</Words>
  <Application>Microsoft Office PowerPoint</Application>
  <PresentationFormat>Προβολή στην οθόνη (4:3)</PresentationFormat>
  <Paragraphs>54</Paragraphs>
  <Slides>13</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Θέμα του Office</vt:lpstr>
      <vt:lpstr>ΠΕΡΙΒΑΛΛΟΝΤΙΚEΣ ΔΙΑΣΤΑΣΕΙΣ  ΤΩΝ ΑΓΩΝΩΝ </vt:lpstr>
      <vt:lpstr>ΠΕΡΙΕΧΟΜΕΝΑ</vt:lpstr>
      <vt:lpstr>       -ΚΥΚΛΟΦΟΡΙΑΚΟ -ΚΑΘΑΡΙΟΤΗΤΑ / ΑΝΑΚΥΚΛΩΣΗ -ΠΕΡΙΒΑΛΛΟΝ -ΠΟΛΙΤΙΣΤΙΚΑ ΜΝΗΜΕΙΑ   </vt:lpstr>
      <vt:lpstr>ΚΥΚΛΟΦΟΡΙΑΚΟ</vt:lpstr>
      <vt:lpstr>ΚΑΘΑΡΙΟΤΗΤΑ-ΑΝΑΚΥΚΛΩΣΗ</vt:lpstr>
      <vt:lpstr>ΠΕΡΙΒΑΛΛΟΝ </vt:lpstr>
      <vt:lpstr>ΠΟΛΙΤΙΣΤΙΚΑ ΜΝΗΜΕΙΑ</vt:lpstr>
      <vt:lpstr>- ΑΔΕΣΠΟΤΑ ΖΩΑ - ΠΡΟΚΛΗΣΗ ΡΥΠΑΝΣΗΣ ΤΩΝ ΥΔΑΤΩΝ  - ΚΑΤΑΣΤΡΟΦΗ ΤΟΥ ΠΕΡΙΒΑΛΛΟΝΤΟΣ ΓΙΑ ΤΗ ΔΗΜΙΟΥΡΓΙΑ ΤΟΥΡΙΣΤΙΚΩΝ ΚΑΙ ΞΕΝΟΔΟΧΕΙΑΚΩΝ ΕΓΚΑΤΑΣΤΑΣΕΩΝ   -ΚΑΤΑΣΤΡΟΦΗ ΤΟΥ ΠΕΡΙΒΑΛΛΟΝΤΟΣ ΓΙΑ ΤΗ ΔΗΜΙΟΥΡΓΙΑ ΤΩΝ ΟΛΥΜΠΙΑΚΩΝ ΕΡΓΩΝ </vt:lpstr>
      <vt:lpstr>  ΑΔΕΣΠΟΤΑ   ΖΩΑ</vt:lpstr>
      <vt:lpstr>  ΠΡΟΚΛΗΣΗ ΡΥΠΑΝΣΗΣ ΤΩΝ ΥΔΑΤΩΝ </vt:lpstr>
      <vt:lpstr>ΚΑΤΑΣΤΡΟΦΗ ΤΟΥ ΠΕΡΙΒΑΛΛΟΝΤΟΣ ΓΙΑ ΤΗ ΔΗΜΙΟΥΡΓΙΑ ΤΟΥΡΙΣΤΙΚΩΝ ΚΑΙ ΞΕΝΟΔΟΧΕΙΑΚΩΝ ΕΓΚΑΤΑΣΤΑΣΕΩΝ </vt:lpstr>
      <vt:lpstr>ΚΑΤΑΣΤΡΟΦΗ ΤΟΥ ΠΕΡΙΒΑΛΛΟΝΤΟΣ ΓΙΑ ΤΗ ΔΗΜΙΟΥΡΓΙΑ ΤΩΝ ΟΛΥΜΠΙΑΚΩΝ ΕΡΓΩΝ </vt:lpstr>
      <vt:lpstr>ΤΕΛΟΣ ΠΑΡΟΥΣΙΑΣΗΣ</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ΠΕΡΙΒΑΛΛΟΝΤΙΚΗ ΔΙΑΣΤΑΣΗ ΤΩΝ ΑΓΩΝΩΝ </dc:title>
  <dc:creator>user</dc:creator>
  <cp:lastModifiedBy>user</cp:lastModifiedBy>
  <cp:revision>85</cp:revision>
  <dcterms:created xsi:type="dcterms:W3CDTF">2012-10-04T10:06:40Z</dcterms:created>
  <dcterms:modified xsi:type="dcterms:W3CDTF">2013-04-26T06:05:12Z</dcterms:modified>
</cp:coreProperties>
</file>