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8" r:id="rId1"/>
  </p:sldMasterIdLst>
  <p:notesMasterIdLst>
    <p:notesMasterId r:id="rId13"/>
  </p:notesMasterIdLst>
  <p:sldIdLst>
    <p:sldId id="256" r:id="rId2"/>
    <p:sldId id="267" r:id="rId3"/>
    <p:sldId id="271" r:id="rId4"/>
    <p:sldId id="258" r:id="rId5"/>
    <p:sldId id="268" r:id="rId6"/>
    <p:sldId id="260" r:id="rId7"/>
    <p:sldId id="262" r:id="rId8"/>
    <p:sldId id="263" r:id="rId9"/>
    <p:sldId id="264" r:id="rId10"/>
    <p:sldId id="270"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85A135"/>
    <a:srgbClr val="42502A"/>
    <a:srgbClr val="FFF1D7"/>
    <a:srgbClr val="FFFF66"/>
    <a:srgbClr val="800000"/>
    <a:srgbClr val="1BC3E5"/>
    <a:srgbClr val="323C14"/>
    <a:srgbClr val="00FFCC"/>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061AC-7DB5-4A3A-9148-59E28F1474DF}" type="datetimeFigureOut">
              <a:rPr lang="el-GR" smtClean="0"/>
              <a:pPr/>
              <a:t>4/3/2013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99628-6188-4C7F-8420-36CF877F04B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11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1999628-6188-4C7F-8420-36CF877F04B9}"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E8FEEFB8-EA19-490F-972B-05AF83BE639D}" type="datetimeFigureOut">
              <a:rPr lang="el-GR" smtClean="0"/>
              <a:pPr/>
              <a:t>4/3/2013</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EC56869-1E0C-4B75-B5F6-3C968746554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8FEEFB8-EA19-490F-972B-05AF83BE639D}" type="datetimeFigureOut">
              <a:rPr lang="el-GR" smtClean="0"/>
              <a:pPr/>
              <a:t>4/3/2013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C56869-1E0C-4B75-B5F6-3C968746554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8FEEFB8-EA19-490F-972B-05AF83BE639D}" type="datetimeFigureOut">
              <a:rPr lang="el-GR" smtClean="0"/>
              <a:pPr/>
              <a:t>4/3/2013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C56869-1E0C-4B75-B5F6-3C968746554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8FEEFB8-EA19-490F-972B-05AF83BE639D}" type="datetimeFigureOut">
              <a:rPr lang="el-GR" smtClean="0"/>
              <a:pPr/>
              <a:t>4/3/2013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C56869-1E0C-4B75-B5F6-3C968746554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8FEEFB8-EA19-490F-972B-05AF83BE639D}" type="datetimeFigureOut">
              <a:rPr lang="el-GR" smtClean="0"/>
              <a:pPr/>
              <a:t>4/3/2013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C56869-1E0C-4B75-B5F6-3C968746554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8FEEFB8-EA19-490F-972B-05AF83BE639D}" type="datetimeFigureOut">
              <a:rPr lang="el-GR" smtClean="0"/>
              <a:pPr/>
              <a:t>4/3/2013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C56869-1E0C-4B75-B5F6-3C968746554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E8FEEFB8-EA19-490F-972B-05AF83BE639D}" type="datetimeFigureOut">
              <a:rPr lang="el-GR" smtClean="0"/>
              <a:pPr/>
              <a:t>4/3/2013</a:t>
            </a:fld>
            <a:endParaRPr lang="el-GR"/>
          </a:p>
        </p:txBody>
      </p:sp>
      <p:sp>
        <p:nvSpPr>
          <p:cNvPr id="27" name="26 - Θέση αριθμού διαφάνειας"/>
          <p:cNvSpPr>
            <a:spLocks noGrp="1"/>
          </p:cNvSpPr>
          <p:nvPr>
            <p:ph type="sldNum" sz="quarter" idx="11"/>
          </p:nvPr>
        </p:nvSpPr>
        <p:spPr/>
        <p:txBody>
          <a:bodyPr rtlCol="0"/>
          <a:lstStyle/>
          <a:p>
            <a:fld id="{0EC56869-1E0C-4B75-B5F6-3C968746554B}"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E8FEEFB8-EA19-490F-972B-05AF83BE639D}" type="datetimeFigureOut">
              <a:rPr lang="el-GR" smtClean="0"/>
              <a:pPr/>
              <a:t>4/3/2013</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0EC56869-1E0C-4B75-B5F6-3C968746554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8FEEFB8-EA19-490F-972B-05AF83BE639D}" type="datetimeFigureOut">
              <a:rPr lang="el-GR" smtClean="0"/>
              <a:pPr/>
              <a:t>4/3/2013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EC56869-1E0C-4B75-B5F6-3C968746554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8FEEFB8-EA19-490F-972B-05AF83BE639D}" type="datetimeFigureOut">
              <a:rPr lang="el-GR" smtClean="0"/>
              <a:pPr/>
              <a:t>4/3/2013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C56869-1E0C-4B75-B5F6-3C968746554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8FEEFB8-EA19-490F-972B-05AF83BE639D}" type="datetimeFigureOut">
              <a:rPr lang="el-GR" smtClean="0"/>
              <a:pPr/>
              <a:t>4/3/2013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C56869-1E0C-4B75-B5F6-3C968746554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8FEEFB8-EA19-490F-972B-05AF83BE639D}" type="datetimeFigureOut">
              <a:rPr lang="el-GR" smtClean="0"/>
              <a:pPr/>
              <a:t>4/3/2013</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EC56869-1E0C-4B75-B5F6-3C968746554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Εικόνα" descr="3dnaturewallpapers2-3.jpg"/>
          <p:cNvPicPr>
            <a:picLocks noChangeAspect="1"/>
          </p:cNvPicPr>
          <p:nvPr/>
        </p:nvPicPr>
        <p:blipFill>
          <a:blip r:embed="rId3" cstate="print"/>
          <a:stretch>
            <a:fillRect/>
          </a:stretch>
        </p:blipFill>
        <p:spPr>
          <a:xfrm>
            <a:off x="0" y="0"/>
            <a:ext cx="9144000" cy="6858000"/>
          </a:xfrm>
          <a:prstGeom prst="rect">
            <a:avLst/>
          </a:prstGeom>
        </p:spPr>
      </p:pic>
      <p:sp>
        <p:nvSpPr>
          <p:cNvPr id="8" name="7 - Τίτλος"/>
          <p:cNvSpPr>
            <a:spLocks noGrp="1"/>
          </p:cNvSpPr>
          <p:nvPr>
            <p:ph type="ctrTitle"/>
          </p:nvPr>
        </p:nvSpPr>
        <p:spPr>
          <a:xfrm>
            <a:off x="785786" y="2071678"/>
            <a:ext cx="7851648" cy="2043138"/>
          </a:xfrm>
        </p:spPr>
        <p:txBody>
          <a:bodyPr>
            <a:normAutofit/>
          </a:bodyPr>
          <a:lstStyle/>
          <a:p>
            <a:pPr algn="ctr"/>
            <a:r>
              <a:rPr lang="el-GR" sz="7200" dirty="0" err="1" smtClean="0">
                <a:solidFill>
                  <a:srgbClr val="CCFFFF"/>
                </a:solidFill>
              </a:rPr>
              <a:t>Οικοτουρισμός</a:t>
            </a:r>
            <a:endParaRPr lang="el-GR" sz="7200" dirty="0">
              <a:solidFill>
                <a:srgbClr val="CCFFFF"/>
              </a:solidFill>
            </a:endParaRPr>
          </a:p>
        </p:txBody>
      </p:sp>
      <p:sp>
        <p:nvSpPr>
          <p:cNvPr id="9" name="8 - TextBox"/>
          <p:cNvSpPr txBox="1"/>
          <p:nvPr/>
        </p:nvSpPr>
        <p:spPr>
          <a:xfrm>
            <a:off x="1428728" y="3286124"/>
            <a:ext cx="7000924" cy="369332"/>
          </a:xfrm>
          <a:prstGeom prst="rect">
            <a:avLst/>
          </a:prstGeom>
          <a:noFill/>
        </p:spPr>
        <p:txBody>
          <a:bodyPr wrap="square" rtlCol="0">
            <a:spAutoFit/>
          </a:bodyPr>
          <a:lstStyle/>
          <a:p>
            <a:endParaRPr lang="el-GR" dirty="0"/>
          </a:p>
        </p:txBody>
      </p:sp>
      <p:sp>
        <p:nvSpPr>
          <p:cNvPr id="10" name="9 - TextBox"/>
          <p:cNvSpPr txBox="1"/>
          <p:nvPr/>
        </p:nvSpPr>
        <p:spPr>
          <a:xfrm>
            <a:off x="2000232" y="4214818"/>
            <a:ext cx="4714908" cy="369332"/>
          </a:xfrm>
          <a:prstGeom prst="rect">
            <a:avLst/>
          </a:prstGeom>
          <a:noFill/>
        </p:spPr>
        <p:txBody>
          <a:bodyPr wrap="square" rtlCol="0">
            <a:spAutoFit/>
          </a:bodyPr>
          <a:lstStyle/>
          <a:p>
            <a:endParaRPr lang="el-GR" dirty="0"/>
          </a:p>
        </p:txBody>
      </p:sp>
      <p:sp>
        <p:nvSpPr>
          <p:cNvPr id="11" name="10 - TextBox"/>
          <p:cNvSpPr txBox="1"/>
          <p:nvPr/>
        </p:nvSpPr>
        <p:spPr>
          <a:xfrm>
            <a:off x="1643042" y="5643578"/>
            <a:ext cx="6858048" cy="954107"/>
          </a:xfrm>
          <a:prstGeom prst="rect">
            <a:avLst/>
          </a:prstGeom>
          <a:noFill/>
        </p:spPr>
        <p:txBody>
          <a:bodyPr wrap="square" rtlCol="0">
            <a:spAutoFit/>
          </a:bodyPr>
          <a:lstStyle/>
          <a:p>
            <a:r>
              <a:rPr lang="el-GR" sz="2800" dirty="0" smtClean="0">
                <a:solidFill>
                  <a:srgbClr val="CCFFFF"/>
                </a:solidFill>
              </a:rPr>
              <a:t>μια νέα μορφή τουρισμού σήμερα....  </a:t>
            </a:r>
          </a:p>
          <a:p>
            <a:r>
              <a:rPr lang="el-GR" sz="2800" dirty="0" smtClean="0">
                <a:solidFill>
                  <a:srgbClr val="CCFFFF"/>
                </a:solidFill>
              </a:rPr>
              <a:t>    ….αύριο</a:t>
            </a:r>
            <a:r>
              <a:rPr lang="en-US" sz="2800" dirty="0" smtClean="0">
                <a:solidFill>
                  <a:srgbClr val="CCFFFF"/>
                </a:solidFill>
              </a:rPr>
              <a:t>;</a:t>
            </a:r>
            <a:endParaRPr lang="el-GR" sz="2800" dirty="0">
              <a:solidFill>
                <a:srgbClr val="CC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00042"/>
            <a:ext cx="6215074" cy="642942"/>
          </a:xfrm>
        </p:spPr>
        <p:txBody>
          <a:bodyPr/>
          <a:lstStyle/>
          <a:p>
            <a:r>
              <a:rPr lang="el-GR" sz="4000" dirty="0" smtClean="0"/>
              <a:t>Προφίλ Οικοτουρίστα</a:t>
            </a:r>
            <a:endParaRPr lang="el-GR" sz="4000" dirty="0"/>
          </a:p>
        </p:txBody>
      </p:sp>
      <p:sp>
        <p:nvSpPr>
          <p:cNvPr id="3" name="2 - Θέση κειμένου"/>
          <p:cNvSpPr>
            <a:spLocks noGrp="1"/>
          </p:cNvSpPr>
          <p:nvPr>
            <p:ph type="body" idx="1"/>
          </p:nvPr>
        </p:nvSpPr>
        <p:spPr>
          <a:xfrm>
            <a:off x="0" y="1142984"/>
            <a:ext cx="5000628" cy="5500726"/>
          </a:xfrm>
        </p:spPr>
        <p:txBody>
          <a:bodyPr>
            <a:noAutofit/>
          </a:bodyPr>
          <a:lstStyle/>
          <a:p>
            <a:r>
              <a:rPr lang="el-GR" sz="1400" b="1" dirty="0" smtClean="0">
                <a:solidFill>
                  <a:schemeClr val="bg2">
                    <a:lumMod val="50000"/>
                  </a:schemeClr>
                </a:solidFill>
              </a:rPr>
              <a:t> </a:t>
            </a:r>
            <a:br>
              <a:rPr lang="el-GR" sz="1400" b="1" dirty="0" smtClean="0">
                <a:solidFill>
                  <a:schemeClr val="bg2">
                    <a:lumMod val="50000"/>
                  </a:schemeClr>
                </a:solidFill>
              </a:rPr>
            </a:br>
            <a:r>
              <a:rPr lang="el-GR" sz="1400" b="1" dirty="0" smtClean="0">
                <a:solidFill>
                  <a:schemeClr val="bg2">
                    <a:lumMod val="50000"/>
                  </a:schemeClr>
                </a:solidFill>
              </a:rPr>
              <a:t>Ο ένας από τον άλλο οικοτουρίστα διαφέρει, ανάλογα με το τι αναζητά. Έτσι έχουμε τις εξής κατηγορίες: </a:t>
            </a:r>
            <a:r>
              <a:rPr lang="el-GR" sz="1400" b="1" u="sng" dirty="0" smtClean="0">
                <a:solidFill>
                  <a:schemeClr val="bg2">
                    <a:lumMod val="50000"/>
                  </a:schemeClr>
                </a:solidFill>
              </a:rPr>
              <a:t/>
            </a:r>
            <a:br>
              <a:rPr lang="el-GR" sz="1400" b="1" u="sng" dirty="0" smtClean="0">
                <a:solidFill>
                  <a:schemeClr val="bg2">
                    <a:lumMod val="50000"/>
                  </a:schemeClr>
                </a:solidFill>
              </a:rPr>
            </a:br>
            <a:r>
              <a:rPr lang="el-GR" sz="1400" b="1" dirty="0" smtClean="0">
                <a:solidFill>
                  <a:schemeClr val="bg2">
                    <a:lumMod val="50000"/>
                  </a:schemeClr>
                </a:solidFill>
              </a:rPr>
              <a:t/>
            </a:r>
            <a:br>
              <a:rPr lang="el-GR" sz="1400" b="1" dirty="0" smtClean="0">
                <a:solidFill>
                  <a:schemeClr val="bg2">
                    <a:lumMod val="50000"/>
                  </a:schemeClr>
                </a:solidFill>
              </a:rPr>
            </a:br>
            <a:r>
              <a:rPr lang="el-GR" sz="1400" b="1" dirty="0" smtClean="0">
                <a:solidFill>
                  <a:schemeClr val="bg2">
                    <a:lumMod val="50000"/>
                  </a:schemeClr>
                </a:solidFill>
              </a:rPr>
              <a:t>Α.</a:t>
            </a:r>
            <a:r>
              <a:rPr lang="el-GR" sz="1400" dirty="0" smtClean="0">
                <a:solidFill>
                  <a:schemeClr val="bg2">
                    <a:lumMod val="50000"/>
                  </a:schemeClr>
                </a:solidFill>
              </a:rPr>
              <a:t> Ομάδα τύπος, οικοτουριστών που επιζητούν τη φυγή &lt; υπό όρου &gt; από την καθημερινότητα .</a:t>
            </a:r>
            <a:br>
              <a:rPr lang="el-GR" sz="1400" dirty="0" smtClean="0">
                <a:solidFill>
                  <a:schemeClr val="bg2">
                    <a:lumMod val="50000"/>
                  </a:schemeClr>
                </a:solidFill>
              </a:rPr>
            </a:br>
            <a:r>
              <a:rPr lang="el-GR" sz="1400" b="1" dirty="0" smtClean="0">
                <a:solidFill>
                  <a:schemeClr val="bg2">
                    <a:lumMod val="50000"/>
                  </a:schemeClr>
                </a:solidFill>
              </a:rPr>
              <a:t> Β.</a:t>
            </a:r>
            <a:r>
              <a:rPr lang="el-GR" sz="1400" dirty="0" smtClean="0">
                <a:solidFill>
                  <a:schemeClr val="bg2">
                    <a:lumMod val="50000"/>
                  </a:schemeClr>
                </a:solidFill>
              </a:rPr>
              <a:t> Ομάδα τύπος  οικοτουριστών που αναζητούν την περιήγηση , με στόχο την απόκτηση εμπειριών και ευρύτερης γνώσης  του κόσμου , με πολιτιστικό ενδιαφέρον </a:t>
            </a:r>
            <a:br>
              <a:rPr lang="el-GR" sz="1400" dirty="0" smtClean="0">
                <a:solidFill>
                  <a:schemeClr val="bg2">
                    <a:lumMod val="50000"/>
                  </a:schemeClr>
                </a:solidFill>
              </a:rPr>
            </a:br>
            <a:r>
              <a:rPr lang="el-GR" sz="1400" b="1" dirty="0" smtClean="0">
                <a:solidFill>
                  <a:schemeClr val="bg2">
                    <a:lumMod val="50000"/>
                  </a:schemeClr>
                </a:solidFill>
              </a:rPr>
              <a:t>Γ.</a:t>
            </a:r>
            <a:r>
              <a:rPr lang="el-GR" sz="1400" dirty="0" smtClean="0">
                <a:solidFill>
                  <a:schemeClr val="bg2">
                    <a:lumMod val="50000"/>
                  </a:schemeClr>
                </a:solidFill>
              </a:rPr>
              <a:t> Ομάδα τύπος  οικοτουριστών που στο ταξίδι επιδιώκουν να προσποιηθούν διαφορετικό κοινωνικό ρόλο από αυτόν που βιώνουν στην πραγματικότητα </a:t>
            </a:r>
            <a:br>
              <a:rPr lang="el-GR" sz="1400" dirty="0" smtClean="0">
                <a:solidFill>
                  <a:schemeClr val="bg2">
                    <a:lumMod val="50000"/>
                  </a:schemeClr>
                </a:solidFill>
              </a:rPr>
            </a:br>
            <a:r>
              <a:rPr lang="el-GR" sz="1400" b="1" dirty="0" smtClean="0">
                <a:solidFill>
                  <a:schemeClr val="bg2">
                    <a:lumMod val="50000"/>
                  </a:schemeClr>
                </a:solidFill>
              </a:rPr>
              <a:t>Δ.</a:t>
            </a:r>
            <a:r>
              <a:rPr lang="el-GR" sz="1400" dirty="0" smtClean="0">
                <a:solidFill>
                  <a:schemeClr val="bg2">
                    <a:lumMod val="50000"/>
                  </a:schemeClr>
                </a:solidFill>
              </a:rPr>
              <a:t> Ομάδα τύπος οικοτουριστών που πραγματοποιούν ταξίδια μέσα σε θεσμικά και οργανωτικά πλαίσια οριοθετημένα ως προς τον τόπο, τον χρόνο και τη διάρκεια.</a:t>
            </a:r>
            <a:br>
              <a:rPr lang="el-GR" sz="1400" dirty="0" smtClean="0">
                <a:solidFill>
                  <a:schemeClr val="bg2">
                    <a:lumMod val="50000"/>
                  </a:schemeClr>
                </a:solidFill>
              </a:rPr>
            </a:br>
            <a:r>
              <a:rPr lang="el-GR" sz="1400" b="1" dirty="0" smtClean="0">
                <a:solidFill>
                  <a:schemeClr val="bg2">
                    <a:lumMod val="50000"/>
                  </a:schemeClr>
                </a:solidFill>
              </a:rPr>
              <a:t>Ε.</a:t>
            </a:r>
            <a:r>
              <a:rPr lang="el-GR" sz="1400" dirty="0" smtClean="0">
                <a:solidFill>
                  <a:schemeClr val="bg2">
                    <a:lumMod val="50000"/>
                  </a:schemeClr>
                </a:solidFill>
              </a:rPr>
              <a:t> Ομάδα τύπος τουριστών που επιδιώκουν τον επαναπροσδιορισμό της στάσης ζωής τους και επαναφορά της ψυχικής τους ισορροπίας, μέσα από τον θρησκευτικό συμβολισμό που αναδύουν τα πολιτιστικά στοιχεία των λαών που επισκέπτονται.</a:t>
            </a:r>
            <a:br>
              <a:rPr lang="el-GR" sz="1400" dirty="0" smtClean="0">
                <a:solidFill>
                  <a:schemeClr val="bg2">
                    <a:lumMod val="50000"/>
                  </a:schemeClr>
                </a:solidFill>
              </a:rPr>
            </a:br>
            <a:r>
              <a:rPr lang="el-GR" sz="1400" b="1" dirty="0" smtClean="0">
                <a:solidFill>
                  <a:schemeClr val="bg2">
                    <a:lumMod val="50000"/>
                  </a:schemeClr>
                </a:solidFill>
              </a:rPr>
              <a:t>ΣΤ.</a:t>
            </a:r>
            <a:r>
              <a:rPr lang="el-GR" sz="1400" dirty="0" smtClean="0">
                <a:solidFill>
                  <a:schemeClr val="bg2">
                    <a:lumMod val="50000"/>
                  </a:schemeClr>
                </a:solidFill>
              </a:rPr>
              <a:t> Ομάδα τύπος τουριστών που επιδιώκουν την ανάδυση και την πραγμάτωση των ανεκπλήρωτων παιδικών τους επιθυμιών.</a:t>
            </a:r>
            <a:br>
              <a:rPr lang="el-GR" sz="1400" dirty="0" smtClean="0">
                <a:solidFill>
                  <a:schemeClr val="bg2">
                    <a:lumMod val="50000"/>
                  </a:schemeClr>
                </a:solidFill>
              </a:rPr>
            </a:br>
            <a:r>
              <a:rPr lang="el-GR" sz="1400" b="1" dirty="0" smtClean="0">
                <a:solidFill>
                  <a:schemeClr val="bg2">
                    <a:lumMod val="50000"/>
                  </a:schemeClr>
                </a:solidFill>
              </a:rPr>
              <a:t>Ζ. </a:t>
            </a:r>
            <a:r>
              <a:rPr lang="el-GR" sz="1400" dirty="0" smtClean="0">
                <a:solidFill>
                  <a:schemeClr val="bg2">
                    <a:lumMod val="50000"/>
                  </a:schemeClr>
                </a:solidFill>
              </a:rPr>
              <a:t>Ομάδα τύπος τουριστών που ταξιδεύει για εκπαιδευτικούς και επαγγελματικούς λόγους</a:t>
            </a:r>
            <a:r>
              <a:rPr lang="el-GR" sz="1200" dirty="0" smtClean="0">
                <a:solidFill>
                  <a:schemeClr val="bg2">
                    <a:lumMod val="50000"/>
                  </a:schemeClr>
                </a:solidFill>
              </a:rPr>
              <a:t>.</a:t>
            </a:r>
            <a:endParaRPr lang="el-GR" sz="1200" dirty="0">
              <a:solidFill>
                <a:schemeClr val="bg2">
                  <a:lumMod val="50000"/>
                </a:schemeClr>
              </a:solidFill>
            </a:endParaRPr>
          </a:p>
        </p:txBody>
      </p:sp>
      <p:pic>
        <p:nvPicPr>
          <p:cNvPr id="4" name="3 - Εικόνα" descr="tumblr_mhehdfr2641s2j1wuo1_500.jpg"/>
          <p:cNvPicPr>
            <a:picLocks noChangeAspect="1"/>
          </p:cNvPicPr>
          <p:nvPr/>
        </p:nvPicPr>
        <p:blipFill>
          <a:blip r:embed="rId3" cstate="print"/>
          <a:stretch>
            <a:fillRect/>
          </a:stretch>
        </p:blipFill>
        <p:spPr>
          <a:xfrm>
            <a:off x="5357818" y="642918"/>
            <a:ext cx="3786181" cy="62150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cotourism.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tumblr_mgt4j3XML71qexf2zo1_500.jpg"/>
          <p:cNvPicPr>
            <a:picLocks noChangeAspect="1"/>
          </p:cNvPicPr>
          <p:nvPr/>
        </p:nvPicPr>
        <p:blipFill>
          <a:blip r:embed="rId3" cstate="print"/>
          <a:stretch>
            <a:fillRect/>
          </a:stretch>
        </p:blipFill>
        <p:spPr>
          <a:xfrm>
            <a:off x="0" y="0"/>
            <a:ext cx="9144000" cy="6858000"/>
          </a:xfrm>
          <a:prstGeom prst="rect">
            <a:avLst/>
          </a:prstGeom>
        </p:spPr>
      </p:pic>
      <p:sp>
        <p:nvSpPr>
          <p:cNvPr id="2" name="1 - Τίτλος"/>
          <p:cNvSpPr>
            <a:spLocks noGrp="1"/>
          </p:cNvSpPr>
          <p:nvPr>
            <p:ph type="title"/>
          </p:nvPr>
        </p:nvSpPr>
        <p:spPr>
          <a:xfrm>
            <a:off x="642910" y="3857628"/>
            <a:ext cx="8305800" cy="1143000"/>
          </a:xfrm>
        </p:spPr>
        <p:txBody>
          <a:bodyPr>
            <a:normAutofit fontScale="90000"/>
          </a:bodyPr>
          <a:lstStyle/>
          <a:p>
            <a:pPr algn="ctr"/>
            <a:r>
              <a:rPr lang="el-GR" sz="7200" dirty="0" err="1" smtClean="0">
                <a:solidFill>
                  <a:srgbClr val="FFFF00"/>
                </a:solidFill>
              </a:rPr>
              <a:t>ΧαΒαλένθια</a:t>
            </a:r>
            <a:endParaRPr lang="el-GR" sz="72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tumblr_mixeykOQWF1qcwi6wo1_500.jpg"/>
          <p:cNvPicPr>
            <a:picLocks noGrp="1" noChangeAspect="1"/>
          </p:cNvPicPr>
          <p:nvPr>
            <p:ph idx="1"/>
          </p:nvPr>
        </p:nvPicPr>
        <p:blipFill>
          <a:blip r:embed="rId3" cstate="print"/>
          <a:stretch>
            <a:fillRect/>
          </a:stretch>
        </p:blipFill>
        <p:spPr>
          <a:xfrm>
            <a:off x="0" y="0"/>
            <a:ext cx="9144000" cy="6858000"/>
          </a:xfrm>
        </p:spPr>
      </p:pic>
      <p:sp>
        <p:nvSpPr>
          <p:cNvPr id="2" name="1 - Τίτλος"/>
          <p:cNvSpPr>
            <a:spLocks noGrp="1"/>
          </p:cNvSpPr>
          <p:nvPr>
            <p:ph type="title"/>
          </p:nvPr>
        </p:nvSpPr>
        <p:spPr>
          <a:xfrm>
            <a:off x="571472" y="285728"/>
            <a:ext cx="8229600" cy="5143536"/>
          </a:xfrm>
        </p:spPr>
        <p:txBody>
          <a:bodyPr>
            <a:normAutofit/>
          </a:bodyPr>
          <a:lstStyle/>
          <a:p>
            <a:r>
              <a:rPr lang="el-GR" sz="1800" dirty="0" smtClean="0"/>
              <a:t>Συμμετέχουν οι μαθητές</a:t>
            </a:r>
            <a:r>
              <a:rPr lang="en-US" sz="1800" dirty="0" smtClean="0"/>
              <a:t>:</a:t>
            </a:r>
            <a:r>
              <a:rPr lang="el-GR" sz="1600" dirty="0" smtClean="0"/>
              <a:t/>
            </a:r>
            <a:br>
              <a:rPr lang="el-GR" sz="1600" dirty="0" smtClean="0"/>
            </a:br>
            <a:r>
              <a:rPr lang="el-GR" sz="1600" dirty="0" smtClean="0"/>
              <a:t/>
            </a:r>
            <a:br>
              <a:rPr lang="el-GR" sz="1600" dirty="0" smtClean="0"/>
            </a:br>
            <a:r>
              <a:rPr lang="el-GR" sz="1600" dirty="0" smtClean="0"/>
              <a:t>Αλεξάνδρα </a:t>
            </a:r>
            <a:r>
              <a:rPr lang="el-GR" sz="1600" dirty="0" err="1" smtClean="0"/>
              <a:t>Γκουγκουστάμου</a:t>
            </a:r>
            <a:r>
              <a:rPr lang="el-GR" sz="1600" dirty="0" smtClean="0"/>
              <a:t/>
            </a:r>
            <a:br>
              <a:rPr lang="el-GR" sz="1600" dirty="0" smtClean="0"/>
            </a:br>
            <a:r>
              <a:rPr lang="el-GR" sz="1600" dirty="0" smtClean="0"/>
              <a:t/>
            </a:r>
            <a:br>
              <a:rPr lang="el-GR" sz="1600" dirty="0" smtClean="0"/>
            </a:br>
            <a:r>
              <a:rPr lang="el-GR" sz="1600" dirty="0" smtClean="0"/>
              <a:t>Σωτηρία – Νεκταρία </a:t>
            </a:r>
            <a:r>
              <a:rPr lang="el-GR" sz="1600" dirty="0" err="1" smtClean="0"/>
              <a:t>Κύργια</a:t>
            </a:r>
            <a:r>
              <a:rPr lang="el-GR" sz="1600" dirty="0" smtClean="0"/>
              <a:t> </a:t>
            </a:r>
            <a:br>
              <a:rPr lang="el-GR" sz="1600" dirty="0" smtClean="0"/>
            </a:br>
            <a:r>
              <a:rPr lang="el-GR" sz="1600" dirty="0" smtClean="0"/>
              <a:t/>
            </a:r>
            <a:br>
              <a:rPr lang="el-GR" sz="1600" dirty="0" smtClean="0"/>
            </a:br>
            <a:r>
              <a:rPr lang="el-GR" sz="1600" dirty="0" smtClean="0"/>
              <a:t>Αλεξάνδρα Δήμου</a:t>
            </a:r>
            <a:br>
              <a:rPr lang="el-GR" sz="1600" dirty="0" smtClean="0"/>
            </a:br>
            <a:r>
              <a:rPr lang="el-GR" sz="1600" dirty="0" smtClean="0"/>
              <a:t/>
            </a:r>
            <a:br>
              <a:rPr lang="el-GR" sz="1600" dirty="0" smtClean="0"/>
            </a:br>
            <a:r>
              <a:rPr lang="el-GR" sz="1600" dirty="0" smtClean="0"/>
              <a:t>Αλέξανδρος Καψάλης </a:t>
            </a:r>
            <a:br>
              <a:rPr lang="el-GR" sz="1600" dirty="0" smtClean="0"/>
            </a:br>
            <a:r>
              <a:rPr lang="el-GR" sz="1600" dirty="0" smtClean="0"/>
              <a:t/>
            </a:r>
            <a:br>
              <a:rPr lang="el-GR" sz="1600" dirty="0" smtClean="0"/>
            </a:br>
            <a:r>
              <a:rPr lang="el-GR" sz="1600" dirty="0" smtClean="0"/>
              <a:t>Νίκος Καραγιάννης</a:t>
            </a:r>
            <a:br>
              <a:rPr lang="el-GR" sz="1600" dirty="0" smtClean="0"/>
            </a:br>
            <a:r>
              <a:rPr lang="el-GR" sz="1600" dirty="0" smtClean="0"/>
              <a:t/>
            </a:r>
            <a:br>
              <a:rPr lang="el-GR" sz="1600" dirty="0" smtClean="0"/>
            </a:br>
            <a:r>
              <a:rPr lang="el-GR" sz="1600" dirty="0" smtClean="0"/>
              <a:t/>
            </a:r>
            <a:br>
              <a:rPr lang="el-GR" sz="1600" dirty="0" smtClean="0"/>
            </a:br>
            <a:r>
              <a:rPr lang="en-US" sz="1600" dirty="0" smtClean="0"/>
              <a:t/>
            </a:r>
            <a:br>
              <a:rPr lang="en-US" sz="1600" dirty="0" smtClean="0"/>
            </a:br>
            <a:r>
              <a:rPr lang="el-GR" sz="1600" dirty="0" smtClean="0"/>
              <a:t/>
            </a:r>
            <a:br>
              <a:rPr lang="el-GR" sz="1600" dirty="0" smtClean="0"/>
            </a:br>
            <a:endParaRPr lang="el-G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tumblr_mh5wn4YOwh1ri9atgo1_500.jpg"/>
          <p:cNvPicPr>
            <a:picLocks noChangeAspect="1"/>
          </p:cNvPicPr>
          <p:nvPr/>
        </p:nvPicPr>
        <p:blipFill>
          <a:blip r:embed="rId3" cstate="print"/>
          <a:stretch>
            <a:fillRect/>
          </a:stretch>
        </p:blipFill>
        <p:spPr>
          <a:xfrm>
            <a:off x="5429256" y="642918"/>
            <a:ext cx="3714744" cy="6215082"/>
          </a:xfrm>
          <a:prstGeom prst="rect">
            <a:avLst/>
          </a:prstGeom>
        </p:spPr>
      </p:pic>
      <p:sp>
        <p:nvSpPr>
          <p:cNvPr id="3" name="2 - Θέση περιεχομένου"/>
          <p:cNvSpPr>
            <a:spLocks noGrp="1"/>
          </p:cNvSpPr>
          <p:nvPr>
            <p:ph idx="1"/>
          </p:nvPr>
        </p:nvSpPr>
        <p:spPr>
          <a:xfrm>
            <a:off x="0" y="0"/>
            <a:ext cx="4572000" cy="6858000"/>
          </a:xfrm>
        </p:spPr>
        <p:txBody>
          <a:bodyPr>
            <a:normAutofit fontScale="70000" lnSpcReduction="20000"/>
          </a:bodyPr>
          <a:lstStyle/>
          <a:p>
            <a:pPr>
              <a:buNone/>
            </a:pPr>
            <a:r>
              <a:rPr lang="el-GR" b="1" dirty="0" smtClean="0">
                <a:solidFill>
                  <a:schemeClr val="tx1">
                    <a:lumMod val="65000"/>
                    <a:lumOff val="35000"/>
                  </a:schemeClr>
                </a:solidFill>
              </a:rPr>
              <a:t>      </a:t>
            </a:r>
            <a:br>
              <a:rPr lang="el-GR" b="1" dirty="0" smtClean="0">
                <a:solidFill>
                  <a:schemeClr val="tx1">
                    <a:lumMod val="65000"/>
                    <a:lumOff val="35000"/>
                  </a:schemeClr>
                </a:solidFill>
              </a:rPr>
            </a:br>
            <a:endParaRPr lang="el-GR" b="1" dirty="0" smtClean="0">
              <a:solidFill>
                <a:schemeClr val="tx1">
                  <a:lumMod val="65000"/>
                  <a:lumOff val="35000"/>
                </a:schemeClr>
              </a:solidFill>
            </a:endParaRPr>
          </a:p>
          <a:p>
            <a:pPr>
              <a:buNone/>
            </a:pPr>
            <a:endParaRPr lang="el-GR" b="1" dirty="0" smtClean="0">
              <a:solidFill>
                <a:schemeClr val="tx1">
                  <a:lumMod val="65000"/>
                  <a:lumOff val="35000"/>
                </a:schemeClr>
              </a:solidFill>
            </a:endParaRPr>
          </a:p>
          <a:p>
            <a:pPr>
              <a:buNone/>
            </a:pPr>
            <a:endParaRPr lang="el-GR" b="1" dirty="0" smtClean="0">
              <a:solidFill>
                <a:schemeClr val="tx1">
                  <a:lumMod val="65000"/>
                  <a:lumOff val="35000"/>
                </a:schemeClr>
              </a:solidFill>
            </a:endParaRPr>
          </a:p>
          <a:p>
            <a:pPr>
              <a:buNone/>
            </a:pPr>
            <a:r>
              <a:rPr lang="el-GR" b="1" dirty="0" smtClean="0">
                <a:solidFill>
                  <a:schemeClr val="tx1">
                    <a:lumMod val="65000"/>
                    <a:lumOff val="35000"/>
                  </a:schemeClr>
                </a:solidFill>
              </a:rPr>
              <a:t>   </a:t>
            </a:r>
            <a:r>
              <a:rPr lang="en-US" b="1" dirty="0" smtClean="0">
                <a:solidFill>
                  <a:schemeClr val="tx1">
                    <a:lumMod val="65000"/>
                    <a:lumOff val="35000"/>
                  </a:schemeClr>
                </a:solidFill>
              </a:rPr>
              <a:t> </a:t>
            </a:r>
            <a:r>
              <a:rPr lang="el-GR" b="1" dirty="0" err="1" smtClean="0">
                <a:solidFill>
                  <a:schemeClr val="tx2">
                    <a:lumMod val="60000"/>
                    <a:lumOff val="40000"/>
                  </a:schemeClr>
                </a:solidFill>
              </a:rPr>
              <a:t>Οικοτουρισμός</a:t>
            </a:r>
            <a:r>
              <a:rPr lang="el-GR" b="1" dirty="0" smtClean="0">
                <a:solidFill>
                  <a:schemeClr val="tx2">
                    <a:lumMod val="60000"/>
                    <a:lumOff val="40000"/>
                  </a:schemeClr>
                </a:solidFill>
              </a:rPr>
              <a:t> είναι </a:t>
            </a:r>
            <a:r>
              <a:rPr lang="en-US" b="1" dirty="0" smtClean="0">
                <a:solidFill>
                  <a:schemeClr val="tx2">
                    <a:lumMod val="60000"/>
                    <a:lumOff val="40000"/>
                  </a:schemeClr>
                </a:solidFill>
              </a:rPr>
              <a:t/>
            </a:r>
            <a:br>
              <a:rPr lang="en-US" b="1" dirty="0" smtClean="0">
                <a:solidFill>
                  <a:schemeClr val="tx2">
                    <a:lumMod val="60000"/>
                    <a:lumOff val="40000"/>
                  </a:schemeClr>
                </a:solidFill>
              </a:rPr>
            </a:br>
            <a:endParaRPr lang="en-US" b="1" dirty="0" smtClean="0">
              <a:solidFill>
                <a:schemeClr val="tx2">
                  <a:lumMod val="60000"/>
                  <a:lumOff val="40000"/>
                </a:schemeClr>
              </a:solidFill>
            </a:endParaRPr>
          </a:p>
          <a:p>
            <a:pPr>
              <a:buNone/>
            </a:pPr>
            <a:r>
              <a:rPr lang="en-US" b="1" dirty="0" smtClean="0">
                <a:solidFill>
                  <a:schemeClr val="tx2">
                    <a:lumMod val="60000"/>
                    <a:lumOff val="40000"/>
                  </a:schemeClr>
                </a:solidFill>
              </a:rPr>
              <a:t>    </a:t>
            </a:r>
            <a:r>
              <a:rPr lang="el-GR" dirty="0" smtClean="0">
                <a:solidFill>
                  <a:schemeClr val="tx2">
                    <a:lumMod val="60000"/>
                    <a:lumOff val="40000"/>
                  </a:schemeClr>
                </a:solidFill>
              </a:rPr>
              <a:t>ο τουρισμός που αξιοποιεί και κατευθύνεται σε περιοχές που δεν έχουν επηρεαστεί ή καταστραφεί από τις ανθρώπινες δραστηριότητες</a:t>
            </a:r>
            <a:r>
              <a:rPr lang="en-US" dirty="0" smtClean="0">
                <a:solidFill>
                  <a:schemeClr val="tx2">
                    <a:lumMod val="60000"/>
                    <a:lumOff val="40000"/>
                  </a:schemeClr>
                </a:solidFill>
              </a:rPr>
              <a:t>.</a:t>
            </a:r>
            <a:r>
              <a:rPr lang="el-GR" dirty="0" smtClean="0">
                <a:solidFill>
                  <a:schemeClr val="tx2">
                    <a:lumMod val="60000"/>
                    <a:lumOff val="40000"/>
                  </a:schemeClr>
                </a:solidFill>
              </a:rPr>
              <a:t> Έτσι, συμβάλλει στην προστασία της φύσης και στην ποιότητα ζωής των τοπικών πληθυσμών. Ο </a:t>
            </a:r>
            <a:r>
              <a:rPr lang="el-GR" dirty="0" err="1" smtClean="0">
                <a:solidFill>
                  <a:schemeClr val="tx2">
                    <a:lumMod val="60000"/>
                    <a:lumOff val="40000"/>
                  </a:schemeClr>
                </a:solidFill>
              </a:rPr>
              <a:t>οικοτουρισμός</a:t>
            </a:r>
            <a:r>
              <a:rPr lang="el-GR" dirty="0" smtClean="0">
                <a:solidFill>
                  <a:schemeClr val="tx2">
                    <a:lumMod val="60000"/>
                    <a:lumOff val="40000"/>
                  </a:schemeClr>
                </a:solidFill>
              </a:rPr>
              <a:t> ή «πράσινος τουρισμός» όπως λέγεται, συνδέεται με την ήπια τουριστική ανάπτυξη και τη φιλικότητα προς το περιβάλλον και τη φύση. Με τη σύγχρονη προοπτική της </a:t>
            </a:r>
            <a:r>
              <a:rPr lang="el-GR" dirty="0" err="1" smtClean="0">
                <a:solidFill>
                  <a:schemeClr val="tx2">
                    <a:lumMod val="60000"/>
                    <a:lumOff val="40000"/>
                  </a:schemeClr>
                </a:solidFill>
              </a:rPr>
              <a:t>αειφορίας</a:t>
            </a:r>
            <a:r>
              <a:rPr lang="el-GR" dirty="0" smtClean="0">
                <a:solidFill>
                  <a:schemeClr val="tx2">
                    <a:lumMod val="60000"/>
                    <a:lumOff val="40000"/>
                  </a:schemeClr>
                </a:solidFill>
              </a:rPr>
              <a:t>, η ανάπτυξη του τουρισμού θα πρέπει να σέβεται και να συμβαδίζει με τις εθνικές, τοπικές, πολιτισμικές, οικονομικές και περιβαλλοντικές ιδιαιτερότητες και συνθήκες.</a:t>
            </a:r>
            <a:endParaRPr lang="el-GR"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214282" y="785794"/>
            <a:ext cx="5000628" cy="5628339"/>
          </a:xfrm>
        </p:spPr>
        <p:txBody>
          <a:bodyPr>
            <a:normAutofit fontScale="85000" lnSpcReduction="10000"/>
          </a:bodyPr>
          <a:lstStyle/>
          <a:p>
            <a:endParaRPr lang="en-US" dirty="0" smtClean="0">
              <a:solidFill>
                <a:srgbClr val="FF0000"/>
              </a:solidFill>
            </a:endParaRPr>
          </a:p>
          <a:p>
            <a:pPr algn="ctr"/>
            <a:r>
              <a:rPr lang="en-US" sz="2400" dirty="0" smtClean="0">
                <a:solidFill>
                  <a:schemeClr val="tx2">
                    <a:lumMod val="60000"/>
                    <a:lumOff val="40000"/>
                  </a:schemeClr>
                </a:solidFill>
              </a:rPr>
              <a:t>  </a:t>
            </a:r>
            <a:r>
              <a:rPr lang="el-GR" sz="2400" dirty="0" smtClean="0">
                <a:solidFill>
                  <a:schemeClr val="tx2">
                    <a:lumMod val="60000"/>
                    <a:lumOff val="40000"/>
                  </a:schemeClr>
                </a:solidFill>
              </a:rPr>
              <a:t>Σκοπός του </a:t>
            </a:r>
            <a:r>
              <a:rPr lang="el-GR" sz="2400" dirty="0" err="1" smtClean="0">
                <a:solidFill>
                  <a:schemeClr val="tx2">
                    <a:lumMod val="60000"/>
                    <a:lumOff val="40000"/>
                  </a:schemeClr>
                </a:solidFill>
              </a:rPr>
              <a:t>οικοτουρισμού</a:t>
            </a:r>
            <a:r>
              <a:rPr lang="el-GR" sz="2400" dirty="0" smtClean="0">
                <a:solidFill>
                  <a:schemeClr val="tx2">
                    <a:lumMod val="60000"/>
                    <a:lumOff val="40000"/>
                  </a:schemeClr>
                </a:solidFill>
              </a:rPr>
              <a:t> είναι η ελπίδα </a:t>
            </a:r>
            <a:r>
              <a:rPr lang="en-US" sz="2400" dirty="0" smtClean="0">
                <a:solidFill>
                  <a:schemeClr val="tx2">
                    <a:lumMod val="60000"/>
                    <a:lumOff val="40000"/>
                  </a:schemeClr>
                </a:solidFill>
              </a:rPr>
              <a:t>     </a:t>
            </a:r>
            <a:r>
              <a:rPr lang="el-GR" sz="2400" dirty="0" smtClean="0">
                <a:solidFill>
                  <a:schemeClr val="tx2">
                    <a:lumMod val="60000"/>
                    <a:lumOff val="40000"/>
                  </a:schemeClr>
                </a:solidFill>
              </a:rPr>
              <a:t>αναζωογόνησης της υπαίθρου και μάλιστα εκείνων των περιοχών της ενδοχώρας που βρίσκονται σε παρακμή.</a:t>
            </a:r>
            <a:br>
              <a:rPr lang="el-GR" sz="2400" dirty="0" smtClean="0">
                <a:solidFill>
                  <a:schemeClr val="tx2">
                    <a:lumMod val="60000"/>
                    <a:lumOff val="40000"/>
                  </a:schemeClr>
                </a:solidFill>
              </a:rPr>
            </a:br>
            <a:r>
              <a:rPr lang="el-GR" sz="2400" dirty="0" smtClean="0">
                <a:solidFill>
                  <a:schemeClr val="tx2">
                    <a:lumMod val="60000"/>
                    <a:lumOff val="40000"/>
                  </a:schemeClr>
                </a:solidFill>
              </a:rPr>
              <a:t>Ο </a:t>
            </a:r>
            <a:r>
              <a:rPr lang="el-GR" sz="2400" dirty="0" err="1" smtClean="0">
                <a:solidFill>
                  <a:schemeClr val="tx2">
                    <a:lumMod val="60000"/>
                    <a:lumOff val="40000"/>
                  </a:schemeClr>
                </a:solidFill>
              </a:rPr>
              <a:t>οικοτουρισμός</a:t>
            </a:r>
            <a:r>
              <a:rPr lang="el-GR" sz="2400" dirty="0" smtClean="0">
                <a:solidFill>
                  <a:schemeClr val="tx2">
                    <a:lumMod val="60000"/>
                    <a:lumOff val="40000"/>
                  </a:schemeClr>
                </a:solidFill>
              </a:rPr>
              <a:t> ανταποκρίνεται στην ανάγκη του σύγχρονου τουρίστα για συμμετοχή, δράση, φυγή από το άστυ και επαφή με τη φύση και τον πολιτισμό μιας περιοχής. Η αυξανόμενη ζήτηση για τουρισμό στη φύση εγκυμονεί τον κίνδυνο της ανεξέλεγκτης ανάπτυξης οικολογικά σημαντικών περιοχών της χώρας μας. </a:t>
            </a:r>
            <a:br>
              <a:rPr lang="el-GR" sz="2400" dirty="0" smtClean="0">
                <a:solidFill>
                  <a:schemeClr val="tx2">
                    <a:lumMod val="60000"/>
                    <a:lumOff val="40000"/>
                  </a:schemeClr>
                </a:solidFill>
              </a:rPr>
            </a:br>
            <a:r>
              <a:rPr lang="el-GR" sz="2400" dirty="0" smtClean="0">
                <a:solidFill>
                  <a:schemeClr val="tx2">
                    <a:lumMod val="60000"/>
                    <a:lumOff val="40000"/>
                  </a:schemeClr>
                </a:solidFill>
              </a:rPr>
              <a:t>Για να πετύχει το στόχο του χρειάζεται σχέδιο και στρατηγική, τόσο σε τοπικό όσο και σε ευρύτερο περιφερειακό και εθνικό επίπεδο. Τέλος, για να προχωρήσει σωστά  χρειάζονται, όπως σε κάθε περίπτωση που επιχειρείται </a:t>
            </a:r>
            <a:r>
              <a:rPr lang="el-GR" sz="2600" dirty="0" smtClean="0">
                <a:solidFill>
                  <a:schemeClr val="tx2">
                    <a:lumMod val="60000"/>
                    <a:lumOff val="40000"/>
                  </a:schemeClr>
                </a:solidFill>
              </a:rPr>
              <a:t>κάτι νέο, οι κατάλληλοι.</a:t>
            </a:r>
          </a:p>
          <a:p>
            <a:endParaRPr lang="el-GR" sz="1800" dirty="0">
              <a:solidFill>
                <a:schemeClr val="tx2">
                  <a:lumMod val="60000"/>
                  <a:lumOff val="40000"/>
                </a:schemeClr>
              </a:solidFill>
            </a:endParaRPr>
          </a:p>
        </p:txBody>
      </p:sp>
      <p:pic>
        <p:nvPicPr>
          <p:cNvPr id="5" name="4 - Θέση περιεχομένου" descr="tumblr_mh5wrx5iht1qlsgifo1_400.jpg"/>
          <p:cNvPicPr>
            <a:picLocks noGrp="1" noChangeAspect="1"/>
          </p:cNvPicPr>
          <p:nvPr>
            <p:ph sz="half" idx="1"/>
          </p:nvPr>
        </p:nvPicPr>
        <p:blipFill>
          <a:blip r:embed="rId3" cstate="print"/>
          <a:stretch>
            <a:fillRect/>
          </a:stretch>
        </p:blipFill>
        <p:spPr>
          <a:xfrm>
            <a:off x="5429256" y="642918"/>
            <a:ext cx="3714744" cy="621508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tumblr_mh48vnAtJ31rfg9h7o1_500.jpg"/>
          <p:cNvPicPr>
            <a:picLocks noChangeAspect="1"/>
          </p:cNvPicPr>
          <p:nvPr/>
        </p:nvPicPr>
        <p:blipFill>
          <a:blip r:embed="rId3" cstate="print"/>
          <a:stretch>
            <a:fillRect/>
          </a:stretch>
        </p:blipFill>
        <p:spPr>
          <a:xfrm>
            <a:off x="0" y="0"/>
            <a:ext cx="9144000" cy="6858000"/>
          </a:xfrm>
          <a:prstGeom prst="rect">
            <a:avLst/>
          </a:prstGeom>
        </p:spPr>
      </p:pic>
      <p:sp>
        <p:nvSpPr>
          <p:cNvPr id="2" name="1 - Τίτλος"/>
          <p:cNvSpPr>
            <a:spLocks noGrp="1"/>
          </p:cNvSpPr>
          <p:nvPr>
            <p:ph type="title"/>
          </p:nvPr>
        </p:nvSpPr>
        <p:spPr>
          <a:xfrm>
            <a:off x="-1143040" y="-500090"/>
            <a:ext cx="7772400" cy="1362456"/>
          </a:xfrm>
        </p:spPr>
        <p:txBody>
          <a:bodyPr/>
          <a:lstStyle/>
          <a:p>
            <a:pPr algn="ctr"/>
            <a:r>
              <a:rPr lang="en-US" sz="4000" dirty="0" smtClean="0">
                <a:solidFill>
                  <a:schemeClr val="tx1"/>
                </a:solidFill>
              </a:rPr>
              <a:t>   </a:t>
            </a:r>
            <a:r>
              <a:rPr lang="el-GR" sz="4000" dirty="0" smtClean="0">
                <a:solidFill>
                  <a:schemeClr val="tx1"/>
                </a:solidFill>
              </a:rPr>
              <a:t>Μορφές </a:t>
            </a:r>
            <a:r>
              <a:rPr lang="el-GR" sz="4000" dirty="0" err="1" smtClean="0">
                <a:solidFill>
                  <a:schemeClr val="tx1"/>
                </a:solidFill>
              </a:rPr>
              <a:t>οικοτουρισμού</a:t>
            </a:r>
            <a:endParaRPr lang="el-GR" sz="4000" dirty="0">
              <a:solidFill>
                <a:schemeClr val="tx1"/>
              </a:solidFill>
            </a:endParaRPr>
          </a:p>
        </p:txBody>
      </p:sp>
      <p:sp>
        <p:nvSpPr>
          <p:cNvPr id="3" name="2 - Θέση κειμένου"/>
          <p:cNvSpPr>
            <a:spLocks noGrp="1"/>
          </p:cNvSpPr>
          <p:nvPr>
            <p:ph type="body" idx="1"/>
          </p:nvPr>
        </p:nvSpPr>
        <p:spPr>
          <a:xfrm>
            <a:off x="0" y="3500438"/>
            <a:ext cx="9072626" cy="3571900"/>
          </a:xfrm>
        </p:spPr>
        <p:txBody>
          <a:bodyPr>
            <a:noAutofit/>
          </a:bodyPr>
          <a:lstStyle/>
          <a:p>
            <a:r>
              <a:rPr lang="en-US" sz="1800" b="1" dirty="0" smtClean="0"/>
              <a:t/>
            </a:r>
            <a:br>
              <a:rPr lang="en-US" sz="1800" b="1" dirty="0" smtClean="0"/>
            </a:br>
            <a:r>
              <a:rPr lang="el-GR" sz="1800" b="1" dirty="0" smtClean="0"/>
              <a:t>Θαλάσσιος </a:t>
            </a:r>
            <a:r>
              <a:rPr lang="el-GR" sz="1800" b="1" dirty="0" err="1" smtClean="0"/>
              <a:t>οικοτουρισμός</a:t>
            </a:r>
            <a:r>
              <a:rPr lang="el-GR" sz="1800" b="1" dirty="0" smtClean="0"/>
              <a:t>:</a:t>
            </a:r>
            <a:endParaRPr lang="el-GR" sz="1800" dirty="0" smtClean="0"/>
          </a:p>
          <a:p>
            <a:r>
              <a:rPr lang="el-GR" sz="1800" b="1" dirty="0" smtClean="0"/>
              <a:t> </a:t>
            </a:r>
            <a:endParaRPr lang="en-US" sz="1800" b="1" dirty="0" smtClean="0"/>
          </a:p>
          <a:p>
            <a:pPr algn="ctr"/>
            <a:r>
              <a:rPr lang="en-US" sz="1800" dirty="0" smtClean="0"/>
              <a:t>  </a:t>
            </a:r>
            <a:r>
              <a:rPr lang="el-GR" sz="1800" dirty="0" smtClean="0"/>
              <a:t>Τα τελευταία χρόνια οι όλο και περισσότεροι τουρίστες στρέφονται σε μία </a:t>
            </a:r>
            <a:r>
              <a:rPr lang="en-US" sz="1800" dirty="0" smtClean="0"/>
              <a:t>      </a:t>
            </a:r>
            <a:r>
              <a:rPr lang="el-GR" sz="1800" dirty="0" smtClean="0"/>
              <a:t>ιδιαίτερη μορφή </a:t>
            </a:r>
            <a:r>
              <a:rPr lang="el-GR" sz="1800" dirty="0" err="1" smtClean="0"/>
              <a:t>οικοτουρισμού</a:t>
            </a:r>
            <a:r>
              <a:rPr lang="el-GR" sz="1800" dirty="0" smtClean="0"/>
              <a:t> γνωστή ως θαλάσσιος </a:t>
            </a:r>
            <a:r>
              <a:rPr lang="el-GR" sz="1800" dirty="0" err="1" smtClean="0"/>
              <a:t>οικοτουρισμός</a:t>
            </a:r>
            <a:r>
              <a:rPr lang="el-GR" sz="1800" dirty="0" smtClean="0"/>
              <a:t>. Η </a:t>
            </a:r>
            <a:r>
              <a:rPr lang="en-US" sz="1800" dirty="0" smtClean="0"/>
              <a:t> </a:t>
            </a:r>
            <a:r>
              <a:rPr lang="el-GR" sz="1800" dirty="0" smtClean="0"/>
              <a:t>παρατήρηση φαλαινών και δελφινιών είναι μία από τις δραστηριότητες που εντάσσονται σε αυτό το είδος τουρισμού. Οι φάλαινες και τα δελφίνια έχουν γίνει σημαντικά σύμβολα του περιβαλλοντικού κινήματος και η παρατήρηση κητωδών υπολογίζεται ότι αντιστοιχεί σε ποσοστό 10% του τουρισμού ετησίως .</a:t>
            </a:r>
          </a:p>
          <a:p>
            <a:r>
              <a:rPr lang="el-GR" sz="1800" dirty="0" smtClean="0"/>
              <a:t> </a:t>
            </a:r>
            <a:endParaRPr lang="el-G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tumblr_mh5044QGFF1qfpjlko1_1280.jpg"/>
          <p:cNvPicPr>
            <a:picLocks noGrp="1" noChangeAspect="1"/>
          </p:cNvPicPr>
          <p:nvPr>
            <p:ph sz="half" idx="2"/>
          </p:nvPr>
        </p:nvPicPr>
        <p:blipFill>
          <a:blip r:embed="rId3" cstate="print"/>
          <a:stretch>
            <a:fillRect/>
          </a:stretch>
        </p:blipFill>
        <p:spPr>
          <a:xfrm>
            <a:off x="0" y="1"/>
            <a:ext cx="9144000" cy="6858000"/>
          </a:xfrm>
        </p:spPr>
      </p:pic>
      <p:sp>
        <p:nvSpPr>
          <p:cNvPr id="3" name="2 - Θέση περιεχομένου"/>
          <p:cNvSpPr>
            <a:spLocks noGrp="1"/>
          </p:cNvSpPr>
          <p:nvPr>
            <p:ph sz="half" idx="1"/>
          </p:nvPr>
        </p:nvSpPr>
        <p:spPr>
          <a:xfrm>
            <a:off x="0" y="0"/>
            <a:ext cx="9001124" cy="2714620"/>
          </a:xfrm>
        </p:spPr>
        <p:txBody>
          <a:bodyPr>
            <a:normAutofit fontScale="92500" lnSpcReduction="20000"/>
          </a:bodyPr>
          <a:lstStyle/>
          <a:p>
            <a:pPr algn="ctr">
              <a:buNone/>
            </a:pPr>
            <a:endParaRPr lang="en-US" b="1" dirty="0" smtClean="0">
              <a:solidFill>
                <a:srgbClr val="42502A"/>
              </a:solidFill>
            </a:endParaRPr>
          </a:p>
          <a:p>
            <a:pPr algn="ctr">
              <a:buNone/>
            </a:pPr>
            <a:r>
              <a:rPr lang="el-GR" b="1" dirty="0" smtClean="0">
                <a:solidFill>
                  <a:srgbClr val="42502A"/>
                </a:solidFill>
              </a:rPr>
              <a:t>Ορεινός </a:t>
            </a:r>
            <a:r>
              <a:rPr lang="el-GR" b="1" dirty="0" err="1" smtClean="0">
                <a:solidFill>
                  <a:srgbClr val="42502A"/>
                </a:solidFill>
              </a:rPr>
              <a:t>οικοτουρισμός</a:t>
            </a:r>
            <a:r>
              <a:rPr lang="el-GR" b="1" dirty="0" smtClean="0">
                <a:solidFill>
                  <a:srgbClr val="42502A"/>
                </a:solidFill>
              </a:rPr>
              <a:t>: </a:t>
            </a:r>
            <a:br>
              <a:rPr lang="el-GR" b="1" dirty="0" smtClean="0">
                <a:solidFill>
                  <a:srgbClr val="42502A"/>
                </a:solidFill>
              </a:rPr>
            </a:br>
            <a:endParaRPr lang="en-US" b="1" dirty="0" smtClean="0">
              <a:solidFill>
                <a:srgbClr val="42502A"/>
              </a:solidFill>
            </a:endParaRPr>
          </a:p>
          <a:p>
            <a:pPr algn="ctr">
              <a:buNone/>
            </a:pPr>
            <a:r>
              <a:rPr lang="el-GR" sz="2200" dirty="0" smtClean="0">
                <a:solidFill>
                  <a:srgbClr val="42502A"/>
                </a:solidFill>
              </a:rPr>
              <a:t>Ο ορεινός </a:t>
            </a:r>
            <a:r>
              <a:rPr lang="el-GR" sz="2200" dirty="0" err="1" smtClean="0">
                <a:solidFill>
                  <a:srgbClr val="42502A"/>
                </a:solidFill>
              </a:rPr>
              <a:t>οικοτουρισμός</a:t>
            </a:r>
            <a:r>
              <a:rPr lang="el-GR" sz="2200" dirty="0" smtClean="0">
                <a:solidFill>
                  <a:srgbClr val="42502A"/>
                </a:solidFill>
              </a:rPr>
              <a:t> μέσα από τη δημιουργία ενός δικτύου ορειβατικών και πεζοπορικών διαδρομών αποτελεί μία νέα προοπτική και μία  διαφορετική προσέγγιση στο σύνθετο ζήτημα της πολύπλευρης κρίσης οικονομικής και όχι μόνο, που βιώνουμε σήμερα.</a:t>
            </a:r>
            <a:br>
              <a:rPr lang="el-GR" sz="2200" dirty="0" smtClean="0">
                <a:solidFill>
                  <a:srgbClr val="42502A"/>
                </a:solidFill>
              </a:rPr>
            </a:br>
            <a:r>
              <a:rPr lang="el-GR" sz="2200" dirty="0" smtClean="0">
                <a:solidFill>
                  <a:srgbClr val="42502A"/>
                </a:solidFill>
              </a:rPr>
              <a:t>Η ανάδειξη ή σήμανση και ο καθαρισμός ορειβατικών μονοπατιών  αποτελούν ήπιες μορφές  παρεμβάσεις που δεν αλλοιώνουν το φυσικό ανάγλυφο. </a:t>
            </a:r>
            <a:endParaRPr lang="el-GR" sz="2200" dirty="0">
              <a:solidFill>
                <a:srgbClr val="42502A"/>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Επιφάνεια εργασίας\tumblr_ln5edoOy6e1qk0zmco1_500.jpg"/>
          <p:cNvPicPr>
            <a:picLocks noGrp="1" noChangeAspect="1" noChangeArrowheads="1"/>
          </p:cNvPicPr>
          <p:nvPr>
            <p:ph sz="half" idx="2"/>
          </p:nvPr>
        </p:nvPicPr>
        <p:blipFill>
          <a:blip r:embed="rId3" cstate="print"/>
          <a:srcRect/>
          <a:stretch>
            <a:fillRect/>
          </a:stretch>
        </p:blipFill>
        <p:spPr bwMode="auto">
          <a:xfrm>
            <a:off x="0" y="-214338"/>
            <a:ext cx="9144000" cy="7072338"/>
          </a:xfrm>
          <a:prstGeom prst="rect">
            <a:avLst/>
          </a:prstGeom>
          <a:noFill/>
        </p:spPr>
      </p:pic>
      <p:sp>
        <p:nvSpPr>
          <p:cNvPr id="3" name="2 - Θέση περιεχομένου"/>
          <p:cNvSpPr>
            <a:spLocks noGrp="1"/>
          </p:cNvSpPr>
          <p:nvPr>
            <p:ph sz="half" idx="1"/>
          </p:nvPr>
        </p:nvSpPr>
        <p:spPr>
          <a:xfrm>
            <a:off x="-642974" y="3286124"/>
            <a:ext cx="9786974" cy="6429420"/>
          </a:xfrm>
        </p:spPr>
        <p:txBody>
          <a:bodyPr>
            <a:normAutofit/>
          </a:bodyPr>
          <a:lstStyle/>
          <a:p>
            <a:pPr lvl="1">
              <a:buNone/>
            </a:pPr>
            <a:r>
              <a:rPr lang="en-US" b="1" dirty="0" smtClean="0">
                <a:solidFill>
                  <a:schemeClr val="bg1"/>
                </a:solidFill>
              </a:rPr>
              <a:t>   </a:t>
            </a:r>
          </a:p>
          <a:p>
            <a:pPr lvl="1">
              <a:buNone/>
            </a:pPr>
            <a:endParaRPr lang="en-US" b="1" dirty="0" smtClean="0">
              <a:solidFill>
                <a:schemeClr val="bg1"/>
              </a:solidFill>
            </a:endParaRPr>
          </a:p>
          <a:p>
            <a:pPr lvl="1">
              <a:buNone/>
            </a:pPr>
            <a:r>
              <a:rPr lang="en-US" b="1" dirty="0" smtClean="0">
                <a:solidFill>
                  <a:schemeClr val="bg1"/>
                </a:solidFill>
              </a:rPr>
              <a:t>    </a:t>
            </a:r>
            <a:r>
              <a:rPr lang="el-GR" b="1" dirty="0" smtClean="0">
                <a:solidFill>
                  <a:schemeClr val="bg1"/>
                </a:solidFill>
              </a:rPr>
              <a:t>Παρατήρηση</a:t>
            </a:r>
            <a:endParaRPr lang="en-US" b="1" dirty="0" smtClean="0">
              <a:solidFill>
                <a:schemeClr val="bg1"/>
              </a:solidFill>
            </a:endParaRPr>
          </a:p>
          <a:p>
            <a:pPr lvl="1">
              <a:buNone/>
            </a:pPr>
            <a:r>
              <a:rPr lang="en-US" b="1" dirty="0" smtClean="0">
                <a:solidFill>
                  <a:schemeClr val="bg1"/>
                </a:solidFill>
              </a:rPr>
              <a:t>    </a:t>
            </a:r>
            <a:r>
              <a:rPr lang="el-GR" b="1" dirty="0" err="1" smtClean="0">
                <a:solidFill>
                  <a:schemeClr val="bg1"/>
                </a:solidFill>
              </a:rPr>
              <a:t>ορνιθοπανίδας</a:t>
            </a:r>
            <a:r>
              <a:rPr lang="el-GR" b="1" dirty="0" smtClean="0">
                <a:solidFill>
                  <a:schemeClr val="bg1"/>
                </a:solidFill>
              </a:rPr>
              <a:t>: </a:t>
            </a:r>
            <a:br>
              <a:rPr lang="el-GR" b="1" dirty="0" smtClean="0">
                <a:solidFill>
                  <a:schemeClr val="bg1"/>
                </a:solidFill>
              </a:rPr>
            </a:br>
            <a:endParaRPr lang="en-US" b="1" dirty="0" smtClean="0">
              <a:solidFill>
                <a:schemeClr val="bg1"/>
              </a:solidFill>
            </a:endParaRPr>
          </a:p>
          <a:p>
            <a:pPr lvl="1">
              <a:buNone/>
            </a:pPr>
            <a:r>
              <a:rPr lang="en-US" sz="2000" dirty="0" smtClean="0">
                <a:solidFill>
                  <a:srgbClr val="CCFFFF"/>
                </a:solidFill>
              </a:rPr>
              <a:t>    </a:t>
            </a:r>
            <a:r>
              <a:rPr lang="el-GR" sz="2000" dirty="0" smtClean="0">
                <a:solidFill>
                  <a:srgbClr val="CCFFFF"/>
                </a:solidFill>
              </a:rPr>
              <a:t>Η παρατήρηση πουλιών, το </a:t>
            </a:r>
            <a:r>
              <a:rPr lang="el-GR" sz="2000" i="1" dirty="0" smtClean="0">
                <a:solidFill>
                  <a:srgbClr val="CCFFFF"/>
                </a:solidFill>
              </a:rPr>
              <a:t>«</a:t>
            </a:r>
            <a:r>
              <a:rPr lang="el-GR" sz="2000" i="1" dirty="0" err="1" smtClean="0">
                <a:solidFill>
                  <a:srgbClr val="CCFFFF"/>
                </a:solidFill>
              </a:rPr>
              <a:t>bird</a:t>
            </a:r>
            <a:r>
              <a:rPr lang="el-GR" sz="2000" i="1" dirty="0" smtClean="0">
                <a:solidFill>
                  <a:srgbClr val="CCFFFF"/>
                </a:solidFill>
              </a:rPr>
              <a:t> </a:t>
            </a:r>
            <a:r>
              <a:rPr lang="el-GR" sz="2000" i="1" dirty="0" err="1" smtClean="0">
                <a:solidFill>
                  <a:srgbClr val="CCFFFF"/>
                </a:solidFill>
              </a:rPr>
              <a:t>watching</a:t>
            </a:r>
            <a:r>
              <a:rPr lang="el-GR" sz="2000" i="1" dirty="0" smtClean="0">
                <a:solidFill>
                  <a:srgbClr val="CCFFFF"/>
                </a:solidFill>
              </a:rPr>
              <a:t>»</a:t>
            </a:r>
            <a:r>
              <a:rPr lang="el-GR" sz="2000" dirty="0" smtClean="0">
                <a:solidFill>
                  <a:srgbClr val="CCFFFF"/>
                </a:solidFill>
              </a:rPr>
              <a:t> αρχίζει να διαδίδεται στη χώρα μας, οδηγώντας μας σε περιοχές ιδιαίτερου φυσικού κάλλους και σε ένα ταξίδι στον υπέροχο κόσμο των πουλιών. Μια μεγάλη ποικιλία οικοσυστημάτων και περιοχών εξαιρετικής ομορφιάς, στην καρδιά της φύσης, είναι μια πολύ καλή επιλογή για εναλλακτικές περιηγήσεις.</a:t>
            </a:r>
            <a:r>
              <a:rPr lang="el-GR" dirty="0" smtClean="0">
                <a:solidFill>
                  <a:srgbClr val="CCFFFF"/>
                </a:solidFill>
              </a:rPr>
              <a:t/>
            </a:r>
            <a:br>
              <a:rPr lang="el-GR" dirty="0" smtClean="0">
                <a:solidFill>
                  <a:srgbClr val="CCFFFF"/>
                </a:solidFill>
              </a:rPr>
            </a:br>
            <a:endParaRPr lang="el-GR" dirty="0">
              <a:solidFill>
                <a:srgbClr val="CC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tumblr_mh7gvgbHBD1rqd13qo1_500.jpg"/>
          <p:cNvPicPr>
            <a:picLocks noChangeAspect="1"/>
          </p:cNvPicPr>
          <p:nvPr/>
        </p:nvPicPr>
        <p:blipFill>
          <a:blip r:embed="rId3" cstate="print"/>
          <a:stretch>
            <a:fillRect/>
          </a:stretch>
        </p:blipFill>
        <p:spPr>
          <a:xfrm>
            <a:off x="5357818" y="642919"/>
            <a:ext cx="3786181" cy="6215082"/>
          </a:xfrm>
          <a:prstGeom prst="rect">
            <a:avLst/>
          </a:prstGeom>
        </p:spPr>
      </p:pic>
      <p:sp>
        <p:nvSpPr>
          <p:cNvPr id="2" name="1 - Τίτλος"/>
          <p:cNvSpPr>
            <a:spLocks noGrp="1"/>
          </p:cNvSpPr>
          <p:nvPr>
            <p:ph type="title"/>
          </p:nvPr>
        </p:nvSpPr>
        <p:spPr>
          <a:xfrm>
            <a:off x="0" y="428604"/>
            <a:ext cx="8229600" cy="1143000"/>
          </a:xfrm>
        </p:spPr>
        <p:txBody>
          <a:bodyPr>
            <a:normAutofit/>
          </a:bodyPr>
          <a:lstStyle/>
          <a:p>
            <a:r>
              <a:rPr lang="el-GR" sz="2400" b="1" dirty="0" smtClean="0"/>
              <a:t>Περιοχές ανάπτυξης </a:t>
            </a:r>
            <a:r>
              <a:rPr lang="el-GR" sz="2400" b="1" dirty="0" err="1" smtClean="0"/>
              <a:t>οικοτουρισμού</a:t>
            </a:r>
            <a:r>
              <a:rPr lang="el-GR" dirty="0" smtClean="0"/>
              <a:t/>
            </a:r>
            <a:br>
              <a:rPr lang="el-GR" dirty="0" smtClean="0"/>
            </a:br>
            <a:endParaRPr lang="el-GR" dirty="0"/>
          </a:p>
        </p:txBody>
      </p:sp>
      <p:sp>
        <p:nvSpPr>
          <p:cNvPr id="3" name="2 - Θέση περιεχομένου"/>
          <p:cNvSpPr>
            <a:spLocks noGrp="1"/>
          </p:cNvSpPr>
          <p:nvPr>
            <p:ph idx="1"/>
          </p:nvPr>
        </p:nvSpPr>
        <p:spPr>
          <a:xfrm>
            <a:off x="0" y="1214422"/>
            <a:ext cx="4786314" cy="5429288"/>
          </a:xfrm>
        </p:spPr>
        <p:txBody>
          <a:bodyPr>
            <a:normAutofit fontScale="55000" lnSpcReduction="20000"/>
          </a:bodyPr>
          <a:lstStyle/>
          <a:p>
            <a:pPr>
              <a:buNone/>
            </a:pPr>
            <a:r>
              <a:rPr lang="en-US" sz="3600" dirty="0" smtClean="0"/>
              <a:t>    </a:t>
            </a:r>
            <a:r>
              <a:rPr lang="el-GR" sz="3600" dirty="0" smtClean="0"/>
              <a:t>Στην Ελλάδα έχουν ήδη γίνει πολλές προσπάθειες αξιοποίησης των εναλλακτικών μορφών τουρισμού (</a:t>
            </a:r>
            <a:r>
              <a:rPr lang="el-GR" sz="3600" dirty="0" err="1" smtClean="0"/>
              <a:t>οικοτουρισμός</a:t>
            </a:r>
            <a:r>
              <a:rPr lang="el-GR" sz="3600" dirty="0" smtClean="0"/>
              <a:t>, αγροτουρισμός) σε διάφορες περιοχές (</a:t>
            </a:r>
            <a:r>
              <a:rPr lang="el-GR" sz="3600" dirty="0" err="1" smtClean="0"/>
              <a:t>Πρέσπες</a:t>
            </a:r>
            <a:r>
              <a:rPr lang="el-GR" sz="3600" dirty="0" smtClean="0"/>
              <a:t>, Πήλιο, Λέσβος, Μάνη, Έβρος, Κρήτη  κ.α.) Τα τελευταία 50 χρόνια η χώρα μας έχει χάσει πάνω από το 60% των λιμνών της, ωστόσο παραμένει μεταξύ των πρώτων χωρών της Ευρωπαϊκής Ένωσης όσον αφορά τον αριθμό των </a:t>
            </a:r>
            <a:r>
              <a:rPr lang="el-GR" sz="3600" dirty="0" err="1" smtClean="0"/>
              <a:t>υγροβιοτόπων</a:t>
            </a:r>
            <a:r>
              <a:rPr lang="el-GR" sz="3600" dirty="0" smtClean="0"/>
              <a:t> της. </a:t>
            </a:r>
            <a:r>
              <a:rPr lang="el-GR" sz="3600" dirty="0" err="1" smtClean="0"/>
              <a:t>Οικοτουριστικές</a:t>
            </a:r>
            <a:r>
              <a:rPr lang="el-GR" sz="3600" dirty="0" smtClean="0"/>
              <a:t> δραστηριότητες και δραστηριότητες περιβαλλοντικής εκπαίδευσης πραγματοποιούνται σε διάφορες περιοχές υγροβιότοπων της Ελλάδας. Η διοργάνωση των δραστηριοτήτων αυτών οφείλεται σε μεγάλο βαθμό στη δράση περιβαλλοντικών ομάδων και οργανώσεων.</a:t>
            </a:r>
          </a:p>
          <a:p>
            <a:pPr algn="ct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TotalTime>
  <Words>101</Words>
  <Application>Microsoft Office PowerPoint</Application>
  <PresentationFormat>Προβολή στην οθόνη (4:3)</PresentationFormat>
  <Paragraphs>40</Paragraphs>
  <Slides>11</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Αστικό</vt:lpstr>
      <vt:lpstr>Οικοτουρισμός</vt:lpstr>
      <vt:lpstr>ΧαΒαλένθια</vt:lpstr>
      <vt:lpstr>Συμμετέχουν οι μαθητές:  Αλεξάνδρα Γκουγκουστάμου  Σωτηρία – Νεκταρία Κύργια   Αλεξάνδρα Δήμου  Αλέξανδρος Καψάλης   Νίκος Καραγιάννης     </vt:lpstr>
      <vt:lpstr>Διαφάνεια 4</vt:lpstr>
      <vt:lpstr>Διαφάνεια 5</vt:lpstr>
      <vt:lpstr>   Μορφές οικοτουρισμού</vt:lpstr>
      <vt:lpstr>Διαφάνεια 7</vt:lpstr>
      <vt:lpstr>Διαφάνεια 8</vt:lpstr>
      <vt:lpstr>Περιοχές ανάπτυξης οικοτουρισμού </vt:lpstr>
      <vt:lpstr>Προφίλ Οικοτουρίστα</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42</cp:revision>
  <dcterms:created xsi:type="dcterms:W3CDTF">2013-01-11T09:38:01Z</dcterms:created>
  <dcterms:modified xsi:type="dcterms:W3CDTF">2013-03-04T08:09:12Z</dcterms:modified>
</cp:coreProperties>
</file>