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18"/>
  </p:notesMasterIdLst>
  <p:sldIdLst>
    <p:sldId id="271" r:id="rId2"/>
    <p:sldId id="256" r:id="rId3"/>
    <p:sldId id="257" r:id="rId4"/>
    <p:sldId id="258" r:id="rId5"/>
    <p:sldId id="262" r:id="rId6"/>
    <p:sldId id="259" r:id="rId7"/>
    <p:sldId id="260" r:id="rId8"/>
    <p:sldId id="261" r:id="rId9"/>
    <p:sldId id="263" r:id="rId10"/>
    <p:sldId id="264" r:id="rId11"/>
    <p:sldId id="265" r:id="rId12"/>
    <p:sldId id="266" r:id="rId13"/>
    <p:sldId id="267" r:id="rId14"/>
    <p:sldId id="268" r:id="rId15"/>
    <p:sldId id="269" r:id="rId16"/>
    <p:sldId id="270" r:id="rId1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20E"/>
  </p:clrMru>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Μεσαίο στυλ 1 - Έμφαση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Μεσαίο στυλ 1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7" autoAdjust="0"/>
    <p:restoredTop sz="94709" autoAdjust="0"/>
  </p:normalViewPr>
  <p:slideViewPr>
    <p:cSldViewPr>
      <p:cViewPr varScale="1">
        <p:scale>
          <a:sx n="70" d="100"/>
          <a:sy n="70" d="100"/>
        </p:scale>
        <p:origin x="-1368"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DE135F-0E83-4D1E-9181-7CA9EDAE1151}" type="datetimeFigureOut">
              <a:rPr lang="el-GR" smtClean="0"/>
              <a:pPr/>
              <a:t>29/1/2013</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B7BD3-8B70-4C5B-89CE-194DB5D44E6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27DB7BD3-8B70-4C5B-89CE-194DB5D44E69}" type="slidenum">
              <a:rPr lang="el-GR" smtClean="0"/>
              <a:pPr/>
              <a:t>2</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8CCB5EE2-C42B-4948-AEA1-8174A5BB57C0}" type="datetimeFigureOut">
              <a:rPr lang="el-GR" smtClean="0"/>
              <a:pPr/>
              <a:t>29/1/2013</a:t>
            </a:fld>
            <a:endParaRPr lang="el-GR"/>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EDC5AF4E-685B-4973-ACA5-7CF9C899AD9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CCB5EE2-C42B-4948-AEA1-8174A5BB57C0}" type="datetimeFigureOut">
              <a:rPr lang="el-GR" smtClean="0"/>
              <a:pPr/>
              <a:t>29/1/2013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DC5AF4E-685B-4973-ACA5-7CF9C899AD9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8CCB5EE2-C42B-4948-AEA1-8174A5BB57C0}" type="datetimeFigureOut">
              <a:rPr lang="el-GR" smtClean="0"/>
              <a:pPr/>
              <a:t>29/1/2013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EDC5AF4E-685B-4973-ACA5-7CF9C899AD9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8CCB5EE2-C42B-4948-AEA1-8174A5BB57C0}" type="datetimeFigureOut">
              <a:rPr lang="el-GR" smtClean="0"/>
              <a:pPr/>
              <a:t>29/1/2013</a:t>
            </a:fld>
            <a:endParaRPr lang="el-GR"/>
          </a:p>
        </p:txBody>
      </p:sp>
      <p:sp>
        <p:nvSpPr>
          <p:cNvPr id="5" name="4 - Θέση υποσέλιδου"/>
          <p:cNvSpPr>
            <a:spLocks noGrp="1"/>
          </p:cNvSpPr>
          <p:nvPr>
            <p:ph type="ftr" sz="quarter" idx="11"/>
          </p:nvPr>
        </p:nvSpPr>
        <p:spPr>
          <a:xfrm>
            <a:off x="457200" y="6480969"/>
            <a:ext cx="4260056" cy="300831"/>
          </a:xfrm>
        </p:spPr>
        <p:txBody>
          <a:bodyPr/>
          <a:lstStyle/>
          <a:p>
            <a:endParaRPr lang="el-GR"/>
          </a:p>
        </p:txBody>
      </p:sp>
      <p:sp>
        <p:nvSpPr>
          <p:cNvPr id="6" name="5 - Θέση αριθμού διαφάνειας"/>
          <p:cNvSpPr>
            <a:spLocks noGrp="1"/>
          </p:cNvSpPr>
          <p:nvPr>
            <p:ph type="sldNum" sz="quarter" idx="12"/>
          </p:nvPr>
        </p:nvSpPr>
        <p:spPr/>
        <p:txBody>
          <a:bodyPr/>
          <a:lstStyle/>
          <a:p>
            <a:fld id="{EDC5AF4E-685B-4973-ACA5-7CF9C899AD9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2">
        <a:schemeClr val="bg1"/>
      </p:bgRef>
    </p:bg>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8CCB5EE2-C42B-4948-AEA1-8174A5BB57C0}" type="datetimeFigureOut">
              <a:rPr lang="el-GR" smtClean="0"/>
              <a:pPr/>
              <a:t>29/1/2013</a:t>
            </a:fld>
            <a:endParaRPr lang="el-GR"/>
          </a:p>
        </p:txBody>
      </p:sp>
      <p:sp>
        <p:nvSpPr>
          <p:cNvPr id="5" name="4 - Θέση υποσέλιδου"/>
          <p:cNvSpPr>
            <a:spLocks noGrp="1"/>
          </p:cNvSpPr>
          <p:nvPr>
            <p:ph type="ftr" sz="quarter" idx="11"/>
          </p:nvPr>
        </p:nvSpPr>
        <p:spPr>
          <a:xfrm>
            <a:off x="2619376" y="6480969"/>
            <a:ext cx="4260056" cy="300831"/>
          </a:xfrm>
        </p:spPr>
        <p:txBody>
          <a:bodyPr/>
          <a:lstStyle/>
          <a:p>
            <a:endParaRPr lang="el-GR"/>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EDC5AF4E-685B-4973-ACA5-7CF9C899AD9E}" type="slidenum">
              <a:rPr lang="el-GR" smtClean="0"/>
              <a:pPr/>
              <a:t>‹#›</a:t>
            </a:fld>
            <a:endParaRPr lang="el-GR"/>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8CCB5EE2-C42B-4948-AEA1-8174A5BB57C0}" type="datetimeFigureOut">
              <a:rPr lang="el-GR" smtClean="0"/>
              <a:pPr/>
              <a:t>29/1/2013</a:t>
            </a:fld>
            <a:endParaRPr lang="el-GR"/>
          </a:p>
        </p:txBody>
      </p:sp>
      <p:sp>
        <p:nvSpPr>
          <p:cNvPr id="6" name="5 - Θέση υποσέλιδου"/>
          <p:cNvSpPr>
            <a:spLocks noGrp="1"/>
          </p:cNvSpPr>
          <p:nvPr>
            <p:ph type="ftr" sz="quarter" idx="11"/>
          </p:nvPr>
        </p:nvSpPr>
        <p:spPr>
          <a:xfrm>
            <a:off x="457200" y="6480969"/>
            <a:ext cx="4260056" cy="301752"/>
          </a:xfrm>
        </p:spPr>
        <p:txBody>
          <a:bodyPr/>
          <a:lstStyle/>
          <a:p>
            <a:endParaRPr lang="el-GR"/>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EDC5AF4E-685B-4973-ACA5-7CF9C899AD9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8CCB5EE2-C42B-4948-AEA1-8174A5BB57C0}" type="datetimeFigureOut">
              <a:rPr lang="el-GR" smtClean="0"/>
              <a:pPr/>
              <a:t>29/1/2013</a:t>
            </a:fld>
            <a:endParaRPr lang="el-GR"/>
          </a:p>
        </p:txBody>
      </p:sp>
      <p:sp>
        <p:nvSpPr>
          <p:cNvPr id="8" name="7 - Θέση υποσέλιδου"/>
          <p:cNvSpPr>
            <a:spLocks noGrp="1"/>
          </p:cNvSpPr>
          <p:nvPr>
            <p:ph type="ftr" sz="quarter" idx="11"/>
          </p:nvPr>
        </p:nvSpPr>
        <p:spPr>
          <a:xfrm>
            <a:off x="457200" y="6480969"/>
            <a:ext cx="4261104" cy="301752"/>
          </a:xfrm>
        </p:spPr>
        <p:txBody>
          <a:bodyPr/>
          <a:lstStyle/>
          <a:p>
            <a:endParaRPr lang="el-GR"/>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EDC5AF4E-685B-4973-ACA5-7CF9C899AD9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8CCB5EE2-C42B-4948-AEA1-8174A5BB57C0}" type="datetimeFigureOut">
              <a:rPr lang="el-GR" smtClean="0"/>
              <a:pPr/>
              <a:t>29/1/2013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EDC5AF4E-685B-4973-ACA5-7CF9C899AD9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8CCB5EE2-C42B-4948-AEA1-8174A5BB57C0}" type="datetimeFigureOut">
              <a:rPr lang="el-GR" smtClean="0"/>
              <a:pPr/>
              <a:t>29/1/2013</a:t>
            </a:fld>
            <a:endParaRPr lang="el-GR"/>
          </a:p>
        </p:txBody>
      </p:sp>
      <p:sp>
        <p:nvSpPr>
          <p:cNvPr id="3" name="2 - Θέση υποσέλιδου"/>
          <p:cNvSpPr>
            <a:spLocks noGrp="1"/>
          </p:cNvSpPr>
          <p:nvPr>
            <p:ph type="ftr" sz="quarter" idx="11"/>
          </p:nvPr>
        </p:nvSpPr>
        <p:spPr>
          <a:xfrm>
            <a:off x="457200" y="6481890"/>
            <a:ext cx="4260056" cy="300831"/>
          </a:xfrm>
        </p:spPr>
        <p:txBody>
          <a:bodyPr/>
          <a:lstStyle/>
          <a:p>
            <a:endParaRPr lang="el-GR"/>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EDC5AF4E-685B-4973-ACA5-7CF9C899AD9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8CCB5EE2-C42B-4948-AEA1-8174A5BB57C0}" type="datetimeFigureOut">
              <a:rPr lang="el-GR" smtClean="0"/>
              <a:pPr/>
              <a:t>29/1/2013</a:t>
            </a:fld>
            <a:endParaRPr lang="el-GR"/>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EDC5AF4E-685B-4973-ACA5-7CF9C899AD9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2">
        <a:schemeClr val="bg1"/>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8CCB5EE2-C42B-4948-AEA1-8174A5BB57C0}" type="datetimeFigureOut">
              <a:rPr lang="el-GR" smtClean="0"/>
              <a:pPr/>
              <a:t>29/1/2013</a:t>
            </a:fld>
            <a:endParaRPr lang="el-GR"/>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EDC5AF4E-685B-4973-ACA5-7CF9C899AD9E}"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CCB5EE2-C42B-4948-AEA1-8174A5BB57C0}" type="datetimeFigureOut">
              <a:rPr lang="el-GR" smtClean="0"/>
              <a:pPr/>
              <a:t>29/1/2013</a:t>
            </a:fld>
            <a:endParaRPr lang="el-GR"/>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EDC5AF4E-685B-4973-ACA5-7CF9C899AD9E}"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85784" y="571480"/>
            <a:ext cx="8062912" cy="1470025"/>
          </a:xfrm>
        </p:spPr>
        <p:txBody>
          <a:bodyPr/>
          <a:lstStyle/>
          <a:p>
            <a:r>
              <a:rPr lang="el-GR" dirty="0" smtClean="0"/>
              <a:t>Οικονομικές Επιπτώσεις Ολυμπιακών Αγώνων</a:t>
            </a:r>
            <a:endParaRPr lang="el-GR" dirty="0"/>
          </a:p>
        </p:txBody>
      </p:sp>
      <p:sp>
        <p:nvSpPr>
          <p:cNvPr id="3" name="2 - Υπότιτλος"/>
          <p:cNvSpPr>
            <a:spLocks noGrp="1"/>
          </p:cNvSpPr>
          <p:nvPr>
            <p:ph type="subTitle" idx="1"/>
          </p:nvPr>
        </p:nvSpPr>
        <p:spPr/>
        <p:txBody>
          <a:bodyPr>
            <a:normAutofit fontScale="85000" lnSpcReduction="20000"/>
          </a:bodyPr>
          <a:lstStyle/>
          <a:p>
            <a:pPr algn="l"/>
            <a:r>
              <a:rPr lang="el-GR" dirty="0" smtClean="0"/>
              <a:t> Συνεργάστηκαν οι:</a:t>
            </a:r>
          </a:p>
          <a:p>
            <a:pPr algn="l"/>
            <a:r>
              <a:rPr lang="el-GR" dirty="0" smtClean="0"/>
              <a:t>Κωστακόπουλος Αλέξανδρος</a:t>
            </a:r>
          </a:p>
          <a:p>
            <a:pPr algn="l"/>
            <a:r>
              <a:rPr lang="el-GR" dirty="0" smtClean="0"/>
              <a:t>Οικονόμου Βιβή</a:t>
            </a:r>
          </a:p>
          <a:p>
            <a:pPr algn="l"/>
            <a:r>
              <a:rPr lang="el-GR" dirty="0" smtClean="0"/>
              <a:t>Ρίζος Θανάσης</a:t>
            </a:r>
          </a:p>
          <a:p>
            <a:pPr algn="l"/>
            <a:r>
              <a:rPr lang="el-GR" dirty="0" smtClean="0"/>
              <a:t>Φίλιου Αθηνά</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pPr algn="ctr"/>
            <a:r>
              <a:rPr lang="el-GR" sz="4400" dirty="0" smtClean="0"/>
              <a:t>Δημιουργία νέων θέσεων εργασίας και μείωση της ανεργίας</a:t>
            </a:r>
            <a:endParaRPr lang="el-GR" dirty="0"/>
          </a:p>
        </p:txBody>
      </p:sp>
      <p:sp>
        <p:nvSpPr>
          <p:cNvPr id="9" name="8 - Θέση περιεχομένου"/>
          <p:cNvSpPr>
            <a:spLocks noGrp="1"/>
          </p:cNvSpPr>
          <p:nvPr>
            <p:ph idx="1"/>
          </p:nvPr>
        </p:nvSpPr>
        <p:spPr>
          <a:xfrm>
            <a:off x="428596" y="1928802"/>
            <a:ext cx="8229600" cy="2546324"/>
          </a:xfrm>
        </p:spPr>
        <p:txBody>
          <a:bodyPr>
            <a:noAutofit/>
          </a:bodyPr>
          <a:lstStyle/>
          <a:p>
            <a:pPr marL="342900" lvl="8" indent="-342900">
              <a:buNone/>
            </a:pPr>
            <a:r>
              <a:rPr lang="el-GR" sz="1500" dirty="0" smtClean="0"/>
              <a:t>       Βελτίωση στα ποσοστά εργοδότησης</a:t>
            </a:r>
            <a:r>
              <a:rPr lang="en-US" sz="1500" dirty="0" smtClean="0"/>
              <a:t> </a:t>
            </a:r>
            <a:r>
              <a:rPr lang="el-GR" sz="1500" dirty="0" smtClean="0"/>
              <a:t>σημειώθηκαν στην Αγγλία λόγω των Ολυμπιακών Αγώνων. Η δημιουργία νέων θέσεων εργασίας έδωσε την ευκαιρία σε πολλούς Βρετανούς να εργοδοτηθούν έστω και υπό το καθεστώς «part time.»</a:t>
            </a:r>
          </a:p>
          <a:p>
            <a:pPr>
              <a:buNone/>
            </a:pPr>
            <a:r>
              <a:rPr lang="el-GR" sz="1500" dirty="0" smtClean="0"/>
              <a:t>       Θέσεις εργασίας για τους Ολυμπιακούς αγώνες  υπάρχουν πολλές μερικές από αυτές ακολουθούνε παρακάτω  </a:t>
            </a:r>
          </a:p>
          <a:p>
            <a:pPr>
              <a:buNone/>
            </a:pPr>
            <a:r>
              <a:rPr lang="el-GR" sz="1500" dirty="0" smtClean="0"/>
              <a:t>       1)Χιλιάδες άτομα θα βρουν θέσεις εργασίας σε καταλύματα και σε συναφείς υπηρεσίες. </a:t>
            </a:r>
          </a:p>
          <a:p>
            <a:pPr>
              <a:buNone/>
            </a:pPr>
            <a:r>
              <a:rPr lang="el-GR" sz="1500" dirty="0" smtClean="0"/>
              <a:t>       2)Επιπλέον θα δοθούν 100.000 περίπου νέες θέσεις εργασίας σε υπαλλήλους για ασφάλεια και περιφρούρηση γύρω-γύρω από τα Ολυμπιακά συγκροτήματα. </a:t>
            </a:r>
          </a:p>
          <a:p>
            <a:pPr>
              <a:buNone/>
            </a:pPr>
            <a:r>
              <a:rPr lang="el-GR" sz="1500" dirty="0" smtClean="0"/>
              <a:t>       3)Επίσης νέες θέσεις εργασίας θα δοθούν σε Ξενοδοχεία Εστιατόρια μπαρ κ.α.</a:t>
            </a:r>
          </a:p>
          <a:p>
            <a:endParaRPr lang="el-GR" sz="1400" dirty="0"/>
          </a:p>
        </p:txBody>
      </p:sp>
      <p:pic>
        <p:nvPicPr>
          <p:cNvPr id="10" name="9 - Εικόνα" descr="1ΕΔΔ 065.JPG"/>
          <p:cNvPicPr>
            <a:picLocks noChangeAspect="1"/>
          </p:cNvPicPr>
          <p:nvPr/>
        </p:nvPicPr>
        <p:blipFill>
          <a:blip r:embed="rId2"/>
          <a:stretch>
            <a:fillRect/>
          </a:stretch>
        </p:blipFill>
        <p:spPr>
          <a:xfrm>
            <a:off x="571472" y="4516120"/>
            <a:ext cx="3124200" cy="2341880"/>
          </a:xfrm>
          <a:prstGeom prst="rect">
            <a:avLst/>
          </a:prstGeom>
        </p:spPr>
      </p:pic>
      <p:pic>
        <p:nvPicPr>
          <p:cNvPr id="11" name="10 - Εικόνα" descr="9ff1e2935d7ec8ca9bae731be664dd14_XL.jpg"/>
          <p:cNvPicPr>
            <a:picLocks noChangeAspect="1"/>
          </p:cNvPicPr>
          <p:nvPr/>
        </p:nvPicPr>
        <p:blipFill>
          <a:blip r:embed="rId3"/>
          <a:stretch>
            <a:fillRect/>
          </a:stretch>
        </p:blipFill>
        <p:spPr>
          <a:xfrm>
            <a:off x="4071934" y="4500546"/>
            <a:ext cx="4619614" cy="235745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smtClean="0"/>
              <a:t>Βελτίωση των οικονομικών επιπέδων</a:t>
            </a:r>
            <a:endParaRPr lang="el-GR" dirty="0"/>
          </a:p>
        </p:txBody>
      </p:sp>
      <p:sp>
        <p:nvSpPr>
          <p:cNvPr id="3" name="2 - Θέση περιεχομένου"/>
          <p:cNvSpPr>
            <a:spLocks noGrp="1"/>
          </p:cNvSpPr>
          <p:nvPr>
            <p:ph idx="1"/>
          </p:nvPr>
        </p:nvSpPr>
        <p:spPr>
          <a:xfrm>
            <a:off x="457200" y="1882808"/>
            <a:ext cx="4972056" cy="4572000"/>
          </a:xfrm>
        </p:spPr>
        <p:txBody>
          <a:bodyPr>
            <a:noAutofit/>
          </a:bodyPr>
          <a:lstStyle/>
          <a:p>
            <a:pPr>
              <a:buNone/>
            </a:pPr>
            <a:r>
              <a:rPr lang="el-GR" sz="1600" dirty="0" smtClean="0"/>
              <a:t>    </a:t>
            </a:r>
            <a:r>
              <a:rPr lang="el-GR" sz="1800" dirty="0" smtClean="0"/>
              <a:t>Παρατηρούμε ότι τα περισσότερα άτομα διαφώνησαν με την άποψη ότι βελτιώθηκε το οικονομικό επίπεδο στην Αθήνα . Από αυτή τη διαπίστωση μπορούμε να συμπεράνουμε ότι το χρονικό διάστημα το οποίο είχε παρέλθει από την πραγματοποίηση των Ολυμπιακών  Αγώνων μέχρι τη διανομή των ερωτηματολογίων  της έρευνας ήταν πολύ μικρό για να προφτάσουν να φανούν τα οικονομικά οφέλη των  Ολυμπιακών Αγώνων. Για παράδειγμα ,τον Ιούνιο του 2005 , οι κάτοικοι της Αθήνας ,δεν θα ήταν δυνατό να έχουν μία πλήρη εικόνα της τουριστικής κίνησης και της εισαγωγής </a:t>
            </a:r>
          </a:p>
          <a:p>
            <a:endParaRPr lang="el-GR" sz="1600" dirty="0"/>
          </a:p>
        </p:txBody>
      </p:sp>
      <p:pic>
        <p:nvPicPr>
          <p:cNvPr id="4" name="6 - Θέση περιεχομένου" descr="19.jpg"/>
          <p:cNvPicPr>
            <a:picLocks noChangeAspect="1"/>
          </p:cNvPicPr>
          <p:nvPr/>
        </p:nvPicPr>
        <p:blipFill>
          <a:blip r:embed="rId2"/>
          <a:stretch>
            <a:fillRect/>
          </a:stretch>
        </p:blipFill>
        <p:spPr>
          <a:xfrm>
            <a:off x="5357818" y="2071678"/>
            <a:ext cx="3786182" cy="407196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smtClean="0">
                <a:solidFill>
                  <a:schemeClr val="accent2">
                    <a:lumMod val="60000"/>
                    <a:lumOff val="40000"/>
                  </a:schemeClr>
                </a:solidFill>
              </a:rPr>
              <a:t>Επιτάχυνση της οικονομικής ανάπτυξης </a:t>
            </a:r>
            <a:endParaRPr lang="el-GR" dirty="0">
              <a:solidFill>
                <a:schemeClr val="accent2">
                  <a:lumMod val="60000"/>
                  <a:lumOff val="40000"/>
                </a:schemeClr>
              </a:solidFill>
            </a:endParaRPr>
          </a:p>
        </p:txBody>
      </p:sp>
      <p:sp>
        <p:nvSpPr>
          <p:cNvPr id="4" name="3 - Θέση περιεχομένου"/>
          <p:cNvSpPr>
            <a:spLocks noGrp="1"/>
          </p:cNvSpPr>
          <p:nvPr>
            <p:ph sz="half" idx="1"/>
          </p:nvPr>
        </p:nvSpPr>
        <p:spPr>
          <a:xfrm>
            <a:off x="214282" y="1714488"/>
            <a:ext cx="4252914" cy="5143512"/>
          </a:xfrm>
        </p:spPr>
        <p:txBody>
          <a:bodyPr>
            <a:normAutofit fontScale="70000" lnSpcReduction="20000"/>
          </a:bodyPr>
          <a:lstStyle/>
          <a:p>
            <a:pPr>
              <a:buNone/>
            </a:pPr>
            <a:r>
              <a:rPr lang="el-GR" sz="2800" dirty="0" smtClean="0"/>
              <a:t>      Επιταχύνθηκε η οικονομική ανάπτυξη στις πόλεις που φιλοξένησαν  οι Ολυμπιακοί Αγώνες με τους παρακάτω τρόπους </a:t>
            </a:r>
          </a:p>
          <a:p>
            <a:pPr>
              <a:buNone/>
            </a:pPr>
            <a:r>
              <a:rPr lang="el-GR" sz="2800" dirty="0" smtClean="0"/>
              <a:t>      1)Αναδεικνύει το προφίλ  της εκάστοτε Ολυμπιακής πόλης.</a:t>
            </a:r>
          </a:p>
          <a:p>
            <a:pPr>
              <a:buNone/>
            </a:pPr>
            <a:r>
              <a:rPr lang="el-GR" sz="2800" dirty="0" smtClean="0"/>
              <a:t>      2)Αποτελεί σημαντικό τουριστικό προορισμό  για όλες τις εποχές του χρόνου.</a:t>
            </a:r>
            <a:endParaRPr lang="en-US" sz="2800" dirty="0" smtClean="0"/>
          </a:p>
          <a:p>
            <a:pPr>
              <a:buNone/>
            </a:pPr>
            <a:r>
              <a:rPr lang="el-GR" sz="2800" dirty="0" smtClean="0"/>
              <a:t>      </a:t>
            </a:r>
            <a:r>
              <a:rPr lang="en-US" sz="2800" dirty="0" smtClean="0"/>
              <a:t>3) </a:t>
            </a:r>
            <a:r>
              <a:rPr lang="el-GR" sz="2800" dirty="0" smtClean="0"/>
              <a:t>Η πόλη που θα επιλέξει να πραγματοποιηθούν σε αυτήν οι Ολυμπιακοί αγώνες θα γίνεται ολοένα και περισσότερο ανταγωνιστική σε σχέση με άλλες πόλεις στον παγκόσμιο χάρτη </a:t>
            </a:r>
          </a:p>
          <a:p>
            <a:pPr>
              <a:buNone/>
            </a:pPr>
            <a:endParaRPr lang="el-GR" dirty="0" smtClean="0"/>
          </a:p>
          <a:p>
            <a:endParaRPr lang="el-GR" dirty="0"/>
          </a:p>
        </p:txBody>
      </p:sp>
      <p:pic>
        <p:nvPicPr>
          <p:cNvPr id="6" name="5 - Θέση περιεχομένου" descr="growth-500x333.png"/>
          <p:cNvPicPr>
            <a:picLocks noGrp="1" noChangeAspect="1"/>
          </p:cNvPicPr>
          <p:nvPr>
            <p:ph sz="half" idx="2"/>
          </p:nvPr>
        </p:nvPicPr>
        <p:blipFill>
          <a:blip r:embed="rId2"/>
          <a:stretch>
            <a:fillRect/>
          </a:stretch>
        </p:blipFill>
        <p:spPr>
          <a:xfrm>
            <a:off x="4648200" y="1857364"/>
            <a:ext cx="4038600" cy="421484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1081088" y="-142900"/>
            <a:ext cx="8062912" cy="1470025"/>
          </a:xfrm>
        </p:spPr>
        <p:txBody>
          <a:bodyPr/>
          <a:lstStyle/>
          <a:p>
            <a:pPr algn="l"/>
            <a:r>
              <a:rPr lang="el-GR" dirty="0" smtClean="0">
                <a:solidFill>
                  <a:schemeClr val="accent2">
                    <a:lumMod val="60000"/>
                    <a:lumOff val="40000"/>
                  </a:schemeClr>
                </a:solidFill>
              </a:rPr>
              <a:t>Πηγή εσόδων για την τοπική αυτοδιοίκηση </a:t>
            </a:r>
            <a:endParaRPr lang="el-GR" dirty="0">
              <a:solidFill>
                <a:schemeClr val="accent2">
                  <a:lumMod val="60000"/>
                  <a:lumOff val="40000"/>
                </a:schemeClr>
              </a:solidFill>
            </a:endParaRPr>
          </a:p>
        </p:txBody>
      </p:sp>
      <p:sp>
        <p:nvSpPr>
          <p:cNvPr id="5" name="4 - Υπότιτλος"/>
          <p:cNvSpPr>
            <a:spLocks noGrp="1"/>
          </p:cNvSpPr>
          <p:nvPr>
            <p:ph type="subTitle" idx="1"/>
          </p:nvPr>
        </p:nvSpPr>
        <p:spPr>
          <a:xfrm>
            <a:off x="0" y="1285860"/>
            <a:ext cx="9144000" cy="5572140"/>
          </a:xfrm>
        </p:spPr>
        <p:txBody>
          <a:bodyPr>
            <a:normAutofit fontScale="70000" lnSpcReduction="20000"/>
          </a:bodyPr>
          <a:lstStyle/>
          <a:p>
            <a:pPr marL="448056" marR="0" lvl="0" indent="-384048" algn="l">
              <a:spcBef>
                <a:spcPct val="20000"/>
              </a:spcBef>
              <a:buClr>
                <a:srgbClr val="FF388C"/>
              </a:buClr>
            </a:pPr>
            <a:r>
              <a:rPr lang="el-GR" sz="3300" dirty="0" smtClean="0">
                <a:ln>
                  <a:noFill/>
                </a:ln>
                <a:solidFill>
                  <a:prstClr val="white"/>
                </a:solidFill>
              </a:rPr>
              <a:t>     Πηγή εσόδων για την τοπική αυτοδιοίκηση της πόλης η οποία φιλοξενεί τους Ολυμπιακούς αγώνες είναι η τηλεόραση, οι πολυεθνικές εταιρίες,  το εμπόριο και οι τουρίστες. Αναλυτικά,  τα ραδιοτηλεοπτικά δικαιώματα που αποτελούν την μεγαλύτερη πηγή εσόδων ( π.χ. στην Αθήνα ήταν 37,5%) αυξάνονται επειδή στην τηλεόραση  παίζονται περισσότερες διαφημίσεις κατά την κάλυψη των αθλητικών Αγώνων. Επίσης  το εμπόριο προϊόντων και οι χορηγίες  παίζουν  σημαντικό ρόλο διότι αυξάνει ο τουρισμός και η κατανάλωση αγαθών και αυτό έχει ως συνέπεια να αυξάνεται το εμπόριο προϊόντων και υπηρεσιών το οποίο φτάνει σε μεγάλο ποσοστό (π.χ. στην Αθήνα 27,7%).  Ακόμη σε αμέσως επόμενο ποσοστό έρχονται , η συμμετοχή του ελληνικού δημοσίου και τα λοιπά έσοδα με  12 και 13,5%. Με τις καινούριες ξενοδοχειακές μονάδες, εστιατόρια ,εμπορικά καταστήματα κ.α. θα έχουν αυξηθεί οι εργασίες των δημοσίων υπαλλήλων . Τέλος  με ποσοστό 9,3%  έρχονται τα εισιτήρια </a:t>
            </a:r>
          </a:p>
          <a:p>
            <a:r>
              <a:rPr lang="el-GR" sz="3200" dirty="0" smtClean="0">
                <a:solidFill>
                  <a:schemeClr val="bg1"/>
                </a:solidFill>
              </a:rPr>
              <a:t>.</a:t>
            </a:r>
            <a:endParaRPr lang="el-GR"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Αύξηση των οικονομικών επιπέδων </a:t>
            </a:r>
            <a:endParaRPr lang="el-GR" dirty="0"/>
          </a:p>
        </p:txBody>
      </p:sp>
      <p:sp>
        <p:nvSpPr>
          <p:cNvPr id="4" name="3 - Θέση περιεχομένου"/>
          <p:cNvSpPr>
            <a:spLocks noGrp="1"/>
          </p:cNvSpPr>
          <p:nvPr>
            <p:ph sz="half" idx="1"/>
          </p:nvPr>
        </p:nvSpPr>
        <p:spPr>
          <a:xfrm>
            <a:off x="285720" y="1714488"/>
            <a:ext cx="4038600" cy="4929222"/>
          </a:xfrm>
        </p:spPr>
        <p:txBody>
          <a:bodyPr>
            <a:normAutofit fontScale="25000" lnSpcReduction="20000"/>
          </a:bodyPr>
          <a:lstStyle/>
          <a:p>
            <a:pPr>
              <a:buNone/>
            </a:pPr>
            <a:r>
              <a:rPr lang="el-GR" sz="7200" dirty="0" smtClean="0"/>
              <a:t>       Ένα από τα χαρακτηριστικά των Ολυμπιακών Αγώνων είναι ότι φέρνει περισσότερο από 1 δις $ σε συνεισφορές από τη ΔΟΕ για την πόλη που θα φιλοξενήσει το λειτουργικό κόστος της εκδήλωσης . Οι επενδύσεις αυτές ,ενεργούν επίσης ως μαγνήτης για άλλες δημόσιες ή ιδιωτικές επενδύσεις που με τη σειρά τους επιτρέπουν στη πόλη να αναβαθμίσει τις εγκαταστάσεις των υποδομών της. Για παράδειγμα ,οι επενδύσεις στις υποδομές των μεταφορών βελτιώνουν την κινητικότητα των ανθρώπων και των εμπορευμάτων , η οποία αποτελεί ένα από τα κλειδιά για την βιώσιμη οικονομική ανάπτυξη.</a:t>
            </a:r>
          </a:p>
          <a:p>
            <a:endParaRPr lang="el-GR" dirty="0"/>
          </a:p>
        </p:txBody>
      </p:sp>
      <p:pic>
        <p:nvPicPr>
          <p:cNvPr id="6" name="4 - Θέση περιεχομένου" descr="FBA259DCCFE4ECDB18B20CE482A9592E.jpg"/>
          <p:cNvPicPr>
            <a:picLocks noGrp="1" noChangeAspect="1"/>
          </p:cNvPicPr>
          <p:nvPr>
            <p:ph sz="half" idx="2"/>
          </p:nvPr>
        </p:nvPicPr>
        <p:blipFill>
          <a:blip r:embed="rId2"/>
          <a:stretch>
            <a:fillRect/>
          </a:stretch>
        </p:blipFill>
        <p:spPr>
          <a:xfrm>
            <a:off x="4429124" y="1643050"/>
            <a:ext cx="4572032" cy="478634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Αύξηση του εμπορίου</a:t>
            </a:r>
            <a:endParaRPr lang="el-GR" dirty="0"/>
          </a:p>
        </p:txBody>
      </p:sp>
      <p:sp>
        <p:nvSpPr>
          <p:cNvPr id="3" name="2 - Θέση περιεχομένου"/>
          <p:cNvSpPr>
            <a:spLocks noGrp="1"/>
          </p:cNvSpPr>
          <p:nvPr>
            <p:ph sz="half" idx="1"/>
          </p:nvPr>
        </p:nvSpPr>
        <p:spPr/>
        <p:txBody>
          <a:bodyPr>
            <a:normAutofit fontScale="25000" lnSpcReduction="20000"/>
          </a:bodyPr>
          <a:lstStyle/>
          <a:p>
            <a:pPr>
              <a:buNone/>
            </a:pPr>
            <a:r>
              <a:rPr lang="el-GR" sz="8000" dirty="0" smtClean="0"/>
              <a:t>      Σύμφωνα με μελέτες στη διοργανώτρια χώρα των Ολυμπιακών Αγώνων παρατηρείται ώθηση στην οικονομία . Η προσέλευση μεγάλου αριθμού επισκεπτών θα έχει ως αποτέλεσμα την αύξηση των εμπορικών δραστηριοτήτων κατά την περίοδο των Αγώνων. Αναπτύσσονται επιχειρήσεις για να καλύψουν  τις ανάγκες των τουριστών για σίτιση , διαμονή και διασκέδαση . Ο κύκλος εργασιών των επιχειρήσεων αυξάνεται σε πολύ μεγάλο ποσοστό. </a:t>
            </a:r>
          </a:p>
          <a:p>
            <a:endParaRPr lang="el-GR" dirty="0"/>
          </a:p>
        </p:txBody>
      </p:sp>
      <p:pic>
        <p:nvPicPr>
          <p:cNvPr id="5" name="6 - Θέση περιεχομένου" descr="retail-thumb-large.jpg"/>
          <p:cNvPicPr>
            <a:picLocks noGrp="1" noChangeAspect="1"/>
          </p:cNvPicPr>
          <p:nvPr>
            <p:ph sz="half" idx="2"/>
          </p:nvPr>
        </p:nvPicPr>
        <p:blipFill>
          <a:blip r:embed="rId2"/>
          <a:stretch>
            <a:fillRect/>
          </a:stretch>
        </p:blipFill>
        <p:spPr>
          <a:xfrm>
            <a:off x="4648200" y="1857364"/>
            <a:ext cx="4281518" cy="4500594"/>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episkeptes-stin-akropoli.jpg"/>
          <p:cNvPicPr>
            <a:picLocks noChangeAspect="1"/>
          </p:cNvPicPr>
          <p:nvPr/>
        </p:nvPicPr>
        <p:blipFill>
          <a:blip r:embed="rId2" cstate="print"/>
          <a:stretch>
            <a:fillRect/>
          </a:stretch>
        </p:blipFill>
        <p:spPr>
          <a:xfrm>
            <a:off x="0" y="1142984"/>
            <a:ext cx="4714876" cy="4357718"/>
          </a:xfrm>
          <a:prstGeom prst="rect">
            <a:avLst/>
          </a:prstGeom>
        </p:spPr>
      </p:pic>
      <p:sp>
        <p:nvSpPr>
          <p:cNvPr id="2" name="1 - Τίτλος"/>
          <p:cNvSpPr>
            <a:spLocks noGrp="1"/>
          </p:cNvSpPr>
          <p:nvPr>
            <p:ph type="ctrTitle"/>
          </p:nvPr>
        </p:nvSpPr>
        <p:spPr>
          <a:xfrm>
            <a:off x="714348" y="1"/>
            <a:ext cx="7772400" cy="857231"/>
          </a:xfrm>
        </p:spPr>
        <p:txBody>
          <a:bodyPr>
            <a:normAutofit/>
          </a:bodyPr>
          <a:lstStyle/>
          <a:p>
            <a:pPr algn="ctr"/>
            <a:r>
              <a:rPr lang="el-GR" sz="3200" dirty="0" smtClean="0"/>
              <a:t>8. Ανάπτυξη του τουρισμού</a:t>
            </a:r>
            <a:endParaRPr lang="el-GR" sz="3200" dirty="0"/>
          </a:p>
        </p:txBody>
      </p:sp>
      <p:sp>
        <p:nvSpPr>
          <p:cNvPr id="3" name="2 - Υπότιτλος"/>
          <p:cNvSpPr>
            <a:spLocks noGrp="1"/>
          </p:cNvSpPr>
          <p:nvPr>
            <p:ph type="subTitle" idx="1"/>
          </p:nvPr>
        </p:nvSpPr>
        <p:spPr>
          <a:xfrm>
            <a:off x="4714876" y="1142984"/>
            <a:ext cx="4071966" cy="4357718"/>
          </a:xfrm>
        </p:spPr>
        <p:txBody>
          <a:bodyPr>
            <a:normAutofit fontScale="25000" lnSpcReduction="20000"/>
          </a:bodyPr>
          <a:lstStyle/>
          <a:p>
            <a:pPr algn="l"/>
            <a:r>
              <a:rPr lang="el-GR" sz="6400" b="1" dirty="0" smtClean="0">
                <a:solidFill>
                  <a:schemeClr val="tx1"/>
                </a:solidFill>
              </a:rPr>
              <a:t>1)Προβάλλεται  ο  τουρισμός της ευρύτερης περιοχής και της πόλης που θα φιλοξενήσει τους Ολυμπιακούς Αγώνες</a:t>
            </a:r>
          </a:p>
          <a:p>
            <a:pPr algn="l"/>
            <a:r>
              <a:rPr lang="el-GR" sz="6400" b="1" dirty="0" smtClean="0">
                <a:solidFill>
                  <a:schemeClr val="tx1"/>
                </a:solidFill>
              </a:rPr>
              <a:t>2)Δημιουργούνται  νέα έργα από το κράτος για να στεγάσουν τους εκατοντάδες τουρίστες καθώς και νέα και δαπανηρά έργα για να καλύψουν τις μετακινήσεις των εκατοντάδων τουριστών που θα καταφτάσουν πριν και μετά την έναρξη των Ολυμπιακών αγώνων</a:t>
            </a:r>
          </a:p>
          <a:p>
            <a:pPr algn="l"/>
            <a:r>
              <a:rPr lang="el-GR" sz="6400" b="1" dirty="0" smtClean="0">
                <a:solidFill>
                  <a:schemeClr val="tx1"/>
                </a:solidFill>
              </a:rPr>
              <a:t>3)Οι Ολυμπιακοί αγώνες θα φέρουν επισης χιλιάδες τουρίστες , άρα οι περιοχές της πόλης που θα φιλοξενήσει του Ολυμπιακούς αγώνες θα ευνοηθούν από το μεγάλο αριθμό τουριστών που θα έρθουν στην πόλη</a:t>
            </a:r>
          </a:p>
          <a:p>
            <a:pPr algn="l"/>
            <a:r>
              <a:rPr lang="el-GR" sz="6400" b="1" dirty="0" smtClean="0">
                <a:solidFill>
                  <a:schemeClr val="tx1"/>
                </a:solidFill>
              </a:rPr>
              <a:t>4)Η άφιξη χιλιάδων τουριστών  θα δημιουργήσει νέες θέσεις εργασίας στην τοπική οικονομία </a:t>
            </a:r>
          </a:p>
          <a:p>
            <a:pPr algn="l"/>
            <a:r>
              <a:rPr lang="el-GR" sz="6400" b="1" dirty="0" smtClean="0">
                <a:solidFill>
                  <a:schemeClr val="tx1"/>
                </a:solidFill>
              </a:rPr>
              <a:t>5)  Ιδιώτες επενδύουν στη κατασκευή νέων ξενοδοχειακών μονάδων οποίο θα δώσει ανάπτυξη στον οικοδομικό τομέα. Συμπεραίνουμε ότι θα έχουν οικονομικά οφέλη τόσο οικοδομές αλλά και τόσο οι μισθωτοί που εργάζονται στην οικοδομή</a:t>
            </a:r>
            <a:r>
              <a:rPr lang="el-GR" b="1" dirty="0" smtClean="0">
                <a:solidFill>
                  <a:schemeClr val="tx1"/>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Olympic-Games-Logo.jpg"/>
          <p:cNvPicPr>
            <a:picLocks noChangeAspect="1"/>
          </p:cNvPicPr>
          <p:nvPr/>
        </p:nvPicPr>
        <p:blipFill>
          <a:blip r:embed="rId3"/>
          <a:stretch>
            <a:fillRect/>
          </a:stretch>
        </p:blipFill>
        <p:spPr>
          <a:xfrm>
            <a:off x="71470" y="0"/>
            <a:ext cx="9144000" cy="6858000"/>
          </a:xfrm>
          <a:prstGeom prst="rect">
            <a:avLst/>
          </a:prstGeom>
        </p:spPr>
      </p:pic>
      <p:sp>
        <p:nvSpPr>
          <p:cNvPr id="2" name="1 - Τίτλος"/>
          <p:cNvSpPr>
            <a:spLocks noGrp="1"/>
          </p:cNvSpPr>
          <p:nvPr>
            <p:ph type="ctrTitle"/>
          </p:nvPr>
        </p:nvSpPr>
        <p:spPr>
          <a:xfrm>
            <a:off x="285720" y="0"/>
            <a:ext cx="7772400" cy="1755777"/>
          </a:xfrm>
        </p:spPr>
        <p:txBody>
          <a:bodyPr>
            <a:normAutofit fontScale="90000"/>
          </a:bodyPr>
          <a:lstStyle/>
          <a:p>
            <a:pPr algn="ctr"/>
            <a:r>
              <a:rPr lang="el-GR" dirty="0" smtClean="0"/>
              <a:t>Αρνητικές Οικονομικές Επιπτώσεις Ολυμπιακών</a:t>
            </a:r>
            <a:r>
              <a:rPr lang="en-US" dirty="0" smtClean="0"/>
              <a:t> </a:t>
            </a:r>
            <a:r>
              <a:rPr lang="el-GR" dirty="0" smtClean="0"/>
              <a:t> Αγώνων</a:t>
            </a:r>
            <a:endParaRPr lang="el-GR" dirty="0"/>
          </a:p>
        </p:txBody>
      </p:sp>
      <p:sp>
        <p:nvSpPr>
          <p:cNvPr id="3" name="2 - Υπότιτλος"/>
          <p:cNvSpPr>
            <a:spLocks noGrp="1"/>
          </p:cNvSpPr>
          <p:nvPr>
            <p:ph type="subTitle" idx="1"/>
          </p:nvPr>
        </p:nvSpPr>
        <p:spPr>
          <a:xfrm>
            <a:off x="1428728" y="4143380"/>
            <a:ext cx="6400800" cy="2500330"/>
          </a:xfrm>
        </p:spPr>
        <p:txBody>
          <a:bodyPr>
            <a:noAutofit/>
          </a:bodyPr>
          <a:lstStyle/>
          <a:p>
            <a:pPr marL="514350" indent="-514350" algn="l"/>
            <a:r>
              <a:rPr lang="el-GR" sz="1800" b="1" dirty="0" smtClean="0">
                <a:solidFill>
                  <a:schemeClr val="bg1"/>
                </a:solidFill>
              </a:rPr>
              <a:t>1.  Αύξηση στις τιμές των ακινήτων</a:t>
            </a:r>
          </a:p>
          <a:p>
            <a:pPr marL="514350" indent="-514350" algn="l"/>
            <a:r>
              <a:rPr lang="el-GR" sz="1800" b="1" dirty="0" smtClean="0">
                <a:solidFill>
                  <a:schemeClr val="bg1"/>
                </a:solidFill>
              </a:rPr>
              <a:t>2.  Αύξηση στις τιμές των αγαθών και των  υπηρεσιών</a:t>
            </a:r>
          </a:p>
          <a:p>
            <a:pPr marL="514350" indent="-514350" algn="l"/>
            <a:r>
              <a:rPr lang="el-GR" sz="1800" b="1" dirty="0" smtClean="0">
                <a:solidFill>
                  <a:schemeClr val="bg1"/>
                </a:solidFill>
              </a:rPr>
              <a:t>3.  Αύξηση της φορολογίας</a:t>
            </a:r>
          </a:p>
          <a:p>
            <a:pPr marL="514350" indent="-514350" algn="l"/>
            <a:r>
              <a:rPr lang="el-GR" sz="1800" b="1" dirty="0" smtClean="0">
                <a:solidFill>
                  <a:schemeClr val="bg1"/>
                </a:solidFill>
              </a:rPr>
              <a:t>4.  Απόσπαση εθνικών οικονομικών πόρων  από πιο αξιόλογες  εργασίες</a:t>
            </a:r>
          </a:p>
          <a:p>
            <a:pPr marL="514350" indent="-514350" algn="l"/>
            <a:r>
              <a:rPr lang="el-GR" sz="1800" b="1" dirty="0" smtClean="0">
                <a:solidFill>
                  <a:schemeClr val="bg1"/>
                </a:solidFill>
              </a:rPr>
              <a:t>5.  Υπερβολική δαπάνη για την προετοιμασία των Ολυμπιακών Αγώνων </a:t>
            </a:r>
          </a:p>
          <a:p>
            <a:pPr marL="514350" indent="-514350" algn="l"/>
            <a:r>
              <a:rPr lang="el-GR" sz="1800" b="1" dirty="0" smtClean="0">
                <a:solidFill>
                  <a:schemeClr val="bg1"/>
                </a:solidFill>
              </a:rPr>
              <a:t>6.  Αύξηση  της κερδοσκοπίας</a:t>
            </a:r>
          </a:p>
          <a:p>
            <a:pPr marL="514350" indent="-514350" algn="l">
              <a:buAutoNum type="arabicPeriod"/>
            </a:pPr>
            <a:endParaRPr lang="el-GR" sz="1800"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500034" y="428604"/>
            <a:ext cx="8062912" cy="1470025"/>
          </a:xfrm>
        </p:spPr>
        <p:txBody>
          <a:bodyPr>
            <a:noAutofit/>
          </a:bodyPr>
          <a:lstStyle/>
          <a:p>
            <a:pPr algn="ctr"/>
            <a:r>
              <a:rPr lang="el-GR" dirty="0" smtClean="0"/>
              <a:t>Αύξηση στις τιμές των ακινήτων</a:t>
            </a:r>
            <a:endParaRPr lang="el-GR" sz="4400" dirty="0"/>
          </a:p>
        </p:txBody>
      </p:sp>
      <p:sp>
        <p:nvSpPr>
          <p:cNvPr id="4" name="3 - Θέση κειμένου"/>
          <p:cNvSpPr>
            <a:spLocks noGrp="1"/>
          </p:cNvSpPr>
          <p:nvPr>
            <p:ph type="subTitle" idx="1"/>
          </p:nvPr>
        </p:nvSpPr>
        <p:spPr>
          <a:xfrm>
            <a:off x="3571868" y="2214554"/>
            <a:ext cx="5031588" cy="3571900"/>
          </a:xfrm>
        </p:spPr>
        <p:txBody>
          <a:bodyPr>
            <a:normAutofit fontScale="92500"/>
          </a:bodyPr>
          <a:lstStyle/>
          <a:p>
            <a:pPr>
              <a:buNone/>
            </a:pPr>
            <a:r>
              <a:rPr lang="en-US" sz="2600" dirty="0" smtClean="0"/>
              <a:t>     </a:t>
            </a:r>
            <a:r>
              <a:rPr lang="el-GR" sz="2600" dirty="0" smtClean="0"/>
              <a:t>Σύμφωνα με σχετικές έρευνες έχει αναφερθεί ότι στην χώρα στην οποία φιλοξενήθηκαν οι Αγώνες, οι αντικειμενικές αξίες των ακινήτων αυξήθηκαν, δηλαδή οι δρόμοι έγιναν περισσότερο εμπορικοί και ανέβηκαν οι τιμές των ακινήτων και των μισθωμάτων. </a:t>
            </a:r>
          </a:p>
        </p:txBody>
      </p:sp>
      <p:pic>
        <p:nvPicPr>
          <p:cNvPr id="1026" name="Picture 2" descr="C:\Documents and Settings\user\Τα έγγραφά μου\ΣΧΕΤΟΣ 2012-2013\Φοιβος &amp; Αθηνα Α2\ΕΙΚΟΝΕΣ\stegastika_494x320.jpg"/>
          <p:cNvPicPr>
            <a:picLocks noChangeAspect="1" noChangeArrowheads="1"/>
          </p:cNvPicPr>
          <p:nvPr/>
        </p:nvPicPr>
        <p:blipFill>
          <a:blip r:embed="rId2"/>
          <a:srcRect/>
          <a:stretch>
            <a:fillRect/>
          </a:stretch>
        </p:blipFill>
        <p:spPr bwMode="auto">
          <a:xfrm>
            <a:off x="214282" y="1928802"/>
            <a:ext cx="3643338" cy="4572032"/>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16 - Θέση περιεχομένου" descr="images.jpeg"/>
          <p:cNvPicPr>
            <a:picLocks noGrp="1" noChangeAspect="1"/>
          </p:cNvPicPr>
          <p:nvPr>
            <p:ph sz="half" idx="2"/>
          </p:nvPr>
        </p:nvPicPr>
        <p:blipFill>
          <a:blip r:embed="rId2"/>
          <a:stretch>
            <a:fillRect/>
          </a:stretch>
        </p:blipFill>
        <p:spPr>
          <a:xfrm rot="10800000" flipV="1">
            <a:off x="0" y="1571612"/>
            <a:ext cx="9158276" cy="5286388"/>
          </a:xfrm>
        </p:spPr>
      </p:pic>
      <p:sp>
        <p:nvSpPr>
          <p:cNvPr id="2" name="1 - Τίτλος"/>
          <p:cNvSpPr>
            <a:spLocks noGrp="1"/>
          </p:cNvSpPr>
          <p:nvPr>
            <p:ph type="title"/>
          </p:nvPr>
        </p:nvSpPr>
        <p:spPr/>
        <p:txBody>
          <a:bodyPr>
            <a:normAutofit/>
          </a:bodyPr>
          <a:lstStyle/>
          <a:p>
            <a:r>
              <a:rPr lang="el-GR" smtClean="0"/>
              <a:t>Αύξηση στις τιμές των αγαθών και των υπηρεσιών</a:t>
            </a:r>
            <a:endParaRPr lang="el-GR" dirty="0"/>
          </a:p>
        </p:txBody>
      </p:sp>
      <p:sp>
        <p:nvSpPr>
          <p:cNvPr id="4" name="3 - Θέση κειμένου"/>
          <p:cNvSpPr>
            <a:spLocks noGrp="1"/>
          </p:cNvSpPr>
          <p:nvPr>
            <p:ph sz="half" idx="1"/>
          </p:nvPr>
        </p:nvSpPr>
        <p:spPr>
          <a:xfrm>
            <a:off x="0" y="1785926"/>
            <a:ext cx="9001156" cy="4714908"/>
          </a:xfrm>
        </p:spPr>
        <p:txBody>
          <a:bodyPr>
            <a:normAutofit/>
          </a:bodyPr>
          <a:lstStyle/>
          <a:p>
            <a:pPr>
              <a:buNone/>
            </a:pPr>
            <a:r>
              <a:rPr lang="en-US" dirty="0" smtClean="0">
                <a:solidFill>
                  <a:schemeClr val="bg1"/>
                </a:solidFill>
              </a:rPr>
              <a:t>    </a:t>
            </a:r>
            <a:r>
              <a:rPr lang="el-GR" dirty="0" smtClean="0">
                <a:solidFill>
                  <a:schemeClr val="bg1"/>
                </a:solidFill>
              </a:rPr>
              <a:t>Είναι προφανές ότι οι κάτοικοι της διοργανώτριας χώρας θεωρούν ότι οι Ολυμπιακοί Αγώνες επιβάρυναν τον οικονομικό τομέα της ζωή τους, επιφέροντας αύξηση στις τιμές των αγαθών και των υπηρεσιών  (χωρίς ωστόσο να γνωρίζουμε το μέγεθος της αύξησης).</a:t>
            </a:r>
            <a:endParaRPr lang="el-GR"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85720" y="0"/>
            <a:ext cx="8229600" cy="1143000"/>
          </a:xfrm>
        </p:spPr>
        <p:txBody>
          <a:bodyPr/>
          <a:lstStyle/>
          <a:p>
            <a:r>
              <a:rPr lang="el-GR" dirty="0" smtClean="0"/>
              <a:t> Αύξηση της κερδοσκοπίας</a:t>
            </a:r>
            <a:endParaRPr lang="el-GR" dirty="0"/>
          </a:p>
        </p:txBody>
      </p:sp>
      <p:sp>
        <p:nvSpPr>
          <p:cNvPr id="3" name="2 - Θέση περιεχομένου"/>
          <p:cNvSpPr>
            <a:spLocks noGrp="1"/>
          </p:cNvSpPr>
          <p:nvPr>
            <p:ph sz="half" idx="1"/>
          </p:nvPr>
        </p:nvSpPr>
        <p:spPr>
          <a:xfrm>
            <a:off x="428596" y="1071546"/>
            <a:ext cx="4038600" cy="5786454"/>
          </a:xfrm>
        </p:spPr>
        <p:txBody>
          <a:bodyPr>
            <a:noAutofit/>
          </a:bodyPr>
          <a:lstStyle/>
          <a:p>
            <a:pPr>
              <a:buNone/>
            </a:pPr>
            <a:r>
              <a:rPr lang="en-US" sz="1900" dirty="0" smtClean="0"/>
              <a:t>      </a:t>
            </a:r>
            <a:r>
              <a:rPr lang="el-GR" sz="1900" dirty="0" smtClean="0"/>
              <a:t>Το κείμενο αυτό σχετίζεται με το προηγούμενο, το οποίο αναφέρεται στη  αύξηση των τιμών των αγαθών και των υπηρεσιών. Συμπεραίνουμε ότι πράγματι οι Ολυμπιακοί Αγώνες επιβάρυναν τον οικονομικό τομέα της ζωής των κατοίκων της χώρας υποδοχής, επιφέροντας αύξηση στις τιμές των αγαθών και των υπηρεσιών σε υπερβολικό βαθμό, τόσο ώστε οι κάτοικοι να αντιλαμβάνονται τις αυξήσεις των τιμών ως κατάσταση κερδοσκοπίας.</a:t>
            </a:r>
          </a:p>
          <a:p>
            <a:endParaRPr lang="el-GR" sz="1900" dirty="0"/>
          </a:p>
        </p:txBody>
      </p:sp>
      <p:pic>
        <p:nvPicPr>
          <p:cNvPr id="103" name="102 - Θέση περιεχομένου" descr="lefta.jpg"/>
          <p:cNvPicPr>
            <a:picLocks noGrp="1" noChangeAspect="1"/>
          </p:cNvPicPr>
          <p:nvPr>
            <p:ph sz="half" idx="2"/>
          </p:nvPr>
        </p:nvPicPr>
        <p:blipFill>
          <a:blip r:embed="rId2"/>
          <a:stretch>
            <a:fillRect/>
          </a:stretch>
        </p:blipFill>
        <p:spPr>
          <a:xfrm>
            <a:off x="4500562" y="1500174"/>
            <a:ext cx="4643438" cy="400052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71472" y="0"/>
            <a:ext cx="8229600" cy="1143000"/>
          </a:xfrm>
        </p:spPr>
        <p:txBody>
          <a:bodyPr>
            <a:normAutofit/>
          </a:bodyPr>
          <a:lstStyle/>
          <a:p>
            <a:r>
              <a:rPr lang="el-GR" sz="4800" dirty="0" smtClean="0"/>
              <a:t>Αυξήθηκε η φορολογία</a:t>
            </a:r>
            <a:endParaRPr lang="el-GR" sz="4800" dirty="0"/>
          </a:p>
        </p:txBody>
      </p:sp>
      <p:sp>
        <p:nvSpPr>
          <p:cNvPr id="4" name="3 - Θέση κειμένου"/>
          <p:cNvSpPr>
            <a:spLocks noGrp="1"/>
          </p:cNvSpPr>
          <p:nvPr>
            <p:ph sz="half" idx="1"/>
          </p:nvPr>
        </p:nvSpPr>
        <p:spPr>
          <a:xfrm>
            <a:off x="457200" y="1214422"/>
            <a:ext cx="4038600" cy="5643578"/>
          </a:xfrm>
        </p:spPr>
        <p:txBody>
          <a:bodyPr>
            <a:noAutofit/>
          </a:bodyPr>
          <a:lstStyle/>
          <a:p>
            <a:pPr>
              <a:buNone/>
            </a:pPr>
            <a:r>
              <a:rPr lang="en-US" sz="2200" dirty="0" smtClean="0"/>
              <a:t>     </a:t>
            </a:r>
            <a:r>
              <a:rPr lang="el-GR" sz="2200" dirty="0" smtClean="0"/>
              <a:t>Έχει παρατηρηθεί ότι οι κάτοικοι της διοργανώτριας χώρας θεωρούν ότι, οι Ολυμπιακοί Αγώνες  επιβάρυναν τον οικονομικό τομέα της ζωής τους, επιφέροντας αύξηση στη φορολογία. Συμπερασματικά είναι πιθανόν να θεωρούν  ότι μέρος του κόστους της πραγματοποίησης  των Ολυμπιακών Αγώνων μετακυλίσθηκε  στη φορολογία τους.</a:t>
            </a:r>
            <a:endParaRPr lang="el-GR" sz="2200" dirty="0"/>
          </a:p>
        </p:txBody>
      </p:sp>
      <p:pic>
        <p:nvPicPr>
          <p:cNvPr id="6" name="5 - Θέση περιεχομένου" descr="taxes.jpg"/>
          <p:cNvPicPr>
            <a:picLocks noGrp="1" noChangeAspect="1"/>
          </p:cNvPicPr>
          <p:nvPr>
            <p:ph sz="half" idx="2"/>
          </p:nvPr>
        </p:nvPicPr>
        <p:blipFill>
          <a:blip r:embed="rId2"/>
          <a:stretch>
            <a:fillRect/>
          </a:stretch>
        </p:blipFill>
        <p:spPr>
          <a:xfrm>
            <a:off x="4648200" y="2725551"/>
            <a:ext cx="4038600" cy="2519735"/>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mtClean="0"/>
              <a:t> Απόσπαση εθνικών οικονομικών πόρων από πιο αξιόλογες εργασίες</a:t>
            </a:r>
            <a:endParaRPr lang="el-GR" dirty="0"/>
          </a:p>
        </p:txBody>
      </p:sp>
      <p:sp>
        <p:nvSpPr>
          <p:cNvPr id="3" name="2 - Θέση περιεχομένου"/>
          <p:cNvSpPr>
            <a:spLocks noGrp="1"/>
          </p:cNvSpPr>
          <p:nvPr>
            <p:ph sz="half" idx="1"/>
          </p:nvPr>
        </p:nvSpPr>
        <p:spPr>
          <a:xfrm>
            <a:off x="428596" y="2000240"/>
            <a:ext cx="4038600" cy="4525963"/>
          </a:xfrm>
        </p:spPr>
        <p:txBody>
          <a:bodyPr>
            <a:normAutofit fontScale="70000" lnSpcReduction="20000"/>
          </a:bodyPr>
          <a:lstStyle/>
          <a:p>
            <a:pPr>
              <a:buNone/>
            </a:pPr>
            <a:r>
              <a:rPr lang="en-US" dirty="0" smtClean="0"/>
              <a:t>     </a:t>
            </a:r>
            <a:r>
              <a:rPr lang="el-GR" dirty="0" smtClean="0"/>
              <a:t>Συχνά έχουν ακουστεί παράπονα και δυσαρέσκειες από κατοίκους της διοργανώτριας χώρας διότι αισθάνονται ότι για τη διεξαγωγή των Ολυμπιακών</a:t>
            </a:r>
            <a:r>
              <a:rPr lang="en-US" dirty="0" smtClean="0"/>
              <a:t> </a:t>
            </a:r>
            <a:r>
              <a:rPr lang="el-GR" dirty="0" smtClean="0"/>
              <a:t>Αγώνων, δαπανήθηκαν χρήματα που θα μπορούσαν να είχα αξιοποιηθεί με</a:t>
            </a:r>
            <a:r>
              <a:rPr lang="en-US" dirty="0" smtClean="0"/>
              <a:t> </a:t>
            </a:r>
            <a:r>
              <a:rPr lang="el-GR" dirty="0" smtClean="0"/>
              <a:t>άλλο τρόπο για τη καλυτέρευση της ζωής τους</a:t>
            </a:r>
            <a:r>
              <a:rPr lang="en-US" dirty="0" smtClean="0"/>
              <a:t>.</a:t>
            </a:r>
            <a:r>
              <a:rPr lang="el-GR" dirty="0" smtClean="0"/>
              <a:t> Έτσι καταλήγουμε ότι αποσπάστηκαν εθνικοί πόροι οι οποίοι θα μπορούσαν να αξιοποιηθούν για πιο αξιόλογες ανάγκες.</a:t>
            </a:r>
          </a:p>
          <a:p>
            <a:endParaRPr lang="el-GR" dirty="0" smtClean="0"/>
          </a:p>
          <a:p>
            <a:endParaRPr lang="el-GR" dirty="0"/>
          </a:p>
        </p:txBody>
      </p:sp>
      <p:pic>
        <p:nvPicPr>
          <p:cNvPr id="5" name="4 - Θέση περιεχομένου" descr="fetcher_0142.jpeg"/>
          <p:cNvPicPr>
            <a:picLocks noGrp="1" noChangeAspect="1"/>
          </p:cNvPicPr>
          <p:nvPr>
            <p:ph sz="half" idx="2"/>
          </p:nvPr>
        </p:nvPicPr>
        <p:blipFill>
          <a:blip r:embed="rId2"/>
          <a:stretch>
            <a:fillRect/>
          </a:stretch>
        </p:blipFill>
        <p:spPr>
          <a:xfrm>
            <a:off x="4643438" y="2000240"/>
            <a:ext cx="3929090" cy="392909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 Θέση περιεχομένου" descr="E2531FACA291231713D08D5060B40095.jpg"/>
          <p:cNvPicPr>
            <a:picLocks noGrp="1" noChangeAspect="1"/>
          </p:cNvPicPr>
          <p:nvPr>
            <p:ph sz="half" idx="2"/>
          </p:nvPr>
        </p:nvPicPr>
        <p:blipFill>
          <a:blip r:embed="rId2"/>
          <a:stretch>
            <a:fillRect/>
          </a:stretch>
        </p:blipFill>
        <p:spPr>
          <a:xfrm>
            <a:off x="285720" y="1785926"/>
            <a:ext cx="8501122" cy="4643469"/>
          </a:xfrm>
        </p:spPr>
      </p:pic>
      <p:sp>
        <p:nvSpPr>
          <p:cNvPr id="2" name="1 - Τίτλος"/>
          <p:cNvSpPr>
            <a:spLocks noGrp="1"/>
          </p:cNvSpPr>
          <p:nvPr>
            <p:ph type="title"/>
          </p:nvPr>
        </p:nvSpPr>
        <p:spPr>
          <a:xfrm>
            <a:off x="428596" y="142852"/>
            <a:ext cx="8229600" cy="1500174"/>
          </a:xfrm>
        </p:spPr>
        <p:txBody>
          <a:bodyPr>
            <a:noAutofit/>
          </a:bodyPr>
          <a:lstStyle/>
          <a:p>
            <a:r>
              <a:rPr lang="el-GR" sz="4000" dirty="0" smtClean="0"/>
              <a:t>Υπερβολική Δαπάνη για την προετοιμασία των Ολυμπιακών Αγώνων </a:t>
            </a:r>
            <a:endParaRPr lang="el-GR" sz="4000" dirty="0"/>
          </a:p>
        </p:txBody>
      </p:sp>
      <p:sp>
        <p:nvSpPr>
          <p:cNvPr id="3" name="2 - Θέση περιεχομένου"/>
          <p:cNvSpPr>
            <a:spLocks noGrp="1"/>
          </p:cNvSpPr>
          <p:nvPr>
            <p:ph sz="half" idx="1"/>
          </p:nvPr>
        </p:nvSpPr>
        <p:spPr>
          <a:xfrm>
            <a:off x="285720" y="1857364"/>
            <a:ext cx="8467756" cy="4525963"/>
          </a:xfrm>
        </p:spPr>
        <p:txBody>
          <a:bodyPr>
            <a:normAutofit/>
          </a:bodyPr>
          <a:lstStyle/>
          <a:p>
            <a:pPr>
              <a:buNone/>
            </a:pPr>
            <a:r>
              <a:rPr lang="en-US" dirty="0" smtClean="0"/>
              <a:t>    </a:t>
            </a:r>
            <a:r>
              <a:rPr lang="el-GR" sz="2800" b="1" dirty="0" smtClean="0">
                <a:solidFill>
                  <a:schemeClr val="bg1"/>
                </a:solidFill>
              </a:rPr>
              <a:t>Στο ίδιο συμπέρασμα με την προηγούμενη ερώτηση, μπορούμε να καταλήξουμε και εδώ</a:t>
            </a:r>
            <a:r>
              <a:rPr lang="en-US" sz="2800" b="1" dirty="0" smtClean="0">
                <a:solidFill>
                  <a:schemeClr val="bg1"/>
                </a:solidFill>
              </a:rPr>
              <a:t>,</a:t>
            </a:r>
            <a:r>
              <a:rPr lang="el-GR" sz="2800" b="1" dirty="0" smtClean="0">
                <a:solidFill>
                  <a:schemeClr val="bg1"/>
                </a:solidFill>
              </a:rPr>
              <a:t> διότι η αρνητική στάση των ερωτηθέντων προς τα έξοδα των Ολυμπιακών Αγώνων υποδηλώνει τη δυσαρέσκειά τους προς την οικονομική διαχείριση των Ολυμπιακών Αγώνων. Δεν αποκλείεται ακόμη οι κάτοικοι της διοργανώτριας χώρας να υποπτεύονται Οικονομικές διαρροές στην οικονομική διαχείριση των Ολυμπιακών Αγώνων.                        </a:t>
            </a:r>
          </a:p>
          <a:p>
            <a:endParaRPr lang="el-GR" sz="3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t>Θετικές Οικονομικές Επιπτώσεις Ολυμπιακών</a:t>
            </a:r>
            <a:r>
              <a:rPr lang="en-US" dirty="0" smtClean="0"/>
              <a:t> </a:t>
            </a:r>
            <a:r>
              <a:rPr lang="el-GR" dirty="0" smtClean="0"/>
              <a:t> Αγώνων</a:t>
            </a:r>
            <a:endParaRPr lang="el-GR" dirty="0"/>
          </a:p>
        </p:txBody>
      </p:sp>
      <p:pic>
        <p:nvPicPr>
          <p:cNvPr id="4" name="3 - Θέση περιεχομένου" descr="ependyseis1.jpg"/>
          <p:cNvPicPr>
            <a:picLocks noGrp="1" noChangeAspect="1"/>
          </p:cNvPicPr>
          <p:nvPr>
            <p:ph sz="half" idx="1"/>
          </p:nvPr>
        </p:nvPicPr>
        <p:blipFill>
          <a:blip r:embed="rId2"/>
          <a:stretch>
            <a:fillRect/>
          </a:stretch>
        </p:blipFill>
        <p:spPr>
          <a:xfrm>
            <a:off x="500034" y="1928802"/>
            <a:ext cx="4538666" cy="4357718"/>
          </a:xfrm>
        </p:spPr>
      </p:pic>
      <p:sp>
        <p:nvSpPr>
          <p:cNvPr id="5" name="4 - Θέση περιεχομένου"/>
          <p:cNvSpPr>
            <a:spLocks noGrp="1"/>
          </p:cNvSpPr>
          <p:nvPr>
            <p:ph sz="half" idx="2"/>
          </p:nvPr>
        </p:nvSpPr>
        <p:spPr/>
        <p:txBody>
          <a:bodyPr>
            <a:normAutofit fontScale="70000" lnSpcReduction="20000"/>
          </a:bodyPr>
          <a:lstStyle/>
          <a:p>
            <a:pPr>
              <a:buNone/>
            </a:pPr>
            <a:r>
              <a:rPr lang="el-GR" sz="2800" dirty="0" smtClean="0"/>
              <a:t>     1.Δημιουργια νέων θέσεων εργασίας και μείωση της ανεργίας </a:t>
            </a:r>
          </a:p>
          <a:p>
            <a:pPr>
              <a:buNone/>
            </a:pPr>
            <a:r>
              <a:rPr lang="el-GR" sz="2800" dirty="0" smtClean="0"/>
              <a:t>     2.Βελτιωση του οικονομικού επιπέδου των πολιτών </a:t>
            </a:r>
          </a:p>
          <a:p>
            <a:pPr>
              <a:buNone/>
            </a:pPr>
            <a:r>
              <a:rPr lang="el-GR" sz="2800" dirty="0" smtClean="0"/>
              <a:t>     3.Επιταχυνση της οικονομικής ανάπτυξης </a:t>
            </a:r>
          </a:p>
          <a:p>
            <a:pPr>
              <a:buNone/>
            </a:pPr>
            <a:r>
              <a:rPr lang="el-GR" sz="2800" dirty="0" smtClean="0"/>
              <a:t>     4.Πηγη εσόδων για την τοπική αυτοδιοίκηση </a:t>
            </a:r>
          </a:p>
          <a:p>
            <a:pPr>
              <a:buNone/>
            </a:pPr>
            <a:r>
              <a:rPr lang="el-GR" sz="2800" dirty="0" smtClean="0"/>
              <a:t>     5.Αυξηση των οικονομικών επενδύσεων </a:t>
            </a:r>
          </a:p>
          <a:p>
            <a:pPr>
              <a:buNone/>
            </a:pPr>
            <a:r>
              <a:rPr lang="el-GR" sz="2800" dirty="0" smtClean="0"/>
              <a:t>      6.Αυξηση του εμπορίου </a:t>
            </a:r>
          </a:p>
          <a:p>
            <a:pPr>
              <a:buNone/>
            </a:pPr>
            <a:r>
              <a:rPr lang="el-GR" sz="2800" dirty="0" smtClean="0"/>
              <a:t>      7.Αυξηση των επιχειρηματικών δραστηριοτήτων </a:t>
            </a:r>
          </a:p>
          <a:p>
            <a:pPr>
              <a:buNone/>
            </a:pPr>
            <a:r>
              <a:rPr lang="el-GR" sz="2800" dirty="0" smtClean="0"/>
              <a:t>     8.Αναπτυξη του τουρισμού</a:t>
            </a:r>
          </a:p>
          <a:p>
            <a:endParaRPr lang="el-G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Ζωντάνι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392</TotalTime>
  <Words>1195</Words>
  <Application>Microsoft Office PowerPoint</Application>
  <PresentationFormat>Προβολή στην οθόνη (4:3)</PresentationFormat>
  <Paragraphs>61</Paragraphs>
  <Slides>16</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Ζωντάνια</vt:lpstr>
      <vt:lpstr>Οικονομικές Επιπτώσεις Ολυμπιακών Αγώνων</vt:lpstr>
      <vt:lpstr>Αρνητικές Οικονομικές Επιπτώσεις Ολυμπιακών  Αγώνων</vt:lpstr>
      <vt:lpstr>Αύξηση στις τιμές των ακινήτων</vt:lpstr>
      <vt:lpstr>Αύξηση στις τιμές των αγαθών και των υπηρεσιών</vt:lpstr>
      <vt:lpstr> Αύξηση της κερδοσκοπίας</vt:lpstr>
      <vt:lpstr>Αυξήθηκε η φορολογία</vt:lpstr>
      <vt:lpstr> Απόσπαση εθνικών οικονομικών πόρων από πιο αξιόλογες εργασίες</vt:lpstr>
      <vt:lpstr>Υπερβολική Δαπάνη για την προετοιμασία των Ολυμπιακών Αγώνων </vt:lpstr>
      <vt:lpstr>Θετικές Οικονομικές Επιπτώσεις Ολυμπιακών  Αγώνων</vt:lpstr>
      <vt:lpstr>Δημιουργία νέων θέσεων εργασίας και μείωση της ανεργίας</vt:lpstr>
      <vt:lpstr>Βελτίωση των οικονομικών επιπέδων</vt:lpstr>
      <vt:lpstr>Επιτάχυνση της οικονομικής ανάπτυξης </vt:lpstr>
      <vt:lpstr>Πηγή εσόδων για την τοπική αυτοδιοίκηση </vt:lpstr>
      <vt:lpstr>Αύξηση των οικονομικών επιπέδων </vt:lpstr>
      <vt:lpstr>Αύξηση του εμπορίου</vt:lpstr>
      <vt:lpstr>8. Ανάπτυξη του τουρισμού</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Αρνητικές Οικονομικές Επιπτώσεις Ολυμπιακών Αγώνων</dc:title>
  <dc:creator>user</dc:creator>
  <cp:lastModifiedBy>user</cp:lastModifiedBy>
  <cp:revision>45</cp:revision>
  <dcterms:created xsi:type="dcterms:W3CDTF">2012-10-23T10:25:00Z</dcterms:created>
  <dcterms:modified xsi:type="dcterms:W3CDTF">2013-01-29T10:29:20Z</dcterms:modified>
</cp:coreProperties>
</file>