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7" r:id="rId2"/>
    <p:sldId id="266" r:id="rId3"/>
    <p:sldId id="256" r:id="rId4"/>
    <p:sldId id="258" r:id="rId5"/>
    <p:sldId id="259" r:id="rId6"/>
    <p:sldId id="267" r:id="rId7"/>
    <p:sldId id="273" r:id="rId8"/>
    <p:sldId id="260" r:id="rId9"/>
    <p:sldId id="261" r:id="rId10"/>
    <p:sldId id="268" r:id="rId11"/>
    <p:sldId id="262" r:id="rId12"/>
    <p:sldId id="263" r:id="rId13"/>
    <p:sldId id="269" r:id="rId14"/>
    <p:sldId id="264" r:id="rId15"/>
    <p:sldId id="265" r:id="rId16"/>
    <p:sldId id="270" r:id="rId17"/>
    <p:sldId id="271" r:id="rId18"/>
    <p:sldId id="272" r:id="rId1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5620"/>
    <p:restoredTop sz="94660"/>
  </p:normalViewPr>
  <p:slideViewPr>
    <p:cSldViewPr>
      <p:cViewPr>
        <p:scale>
          <a:sx n="60" d="100"/>
          <a:sy n="60" d="100"/>
        </p:scale>
        <p:origin x="-1404" y="-28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2">
        <a:schemeClr val="bg2"/>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7 - Ελεύθερη σχεδίαση"/>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 Τίτλος"/>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l-GR" smtClean="0"/>
              <a:t>Kλικ για επεξεργασία του τίτλου</a:t>
            </a:r>
            <a:endParaRPr kumimoji="0" lang="en-US"/>
          </a:p>
        </p:txBody>
      </p:sp>
      <p:sp>
        <p:nvSpPr>
          <p:cNvPr id="17" name="16 - Υπότιτλος"/>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30" name="29 - Θέση ημερομηνίας"/>
          <p:cNvSpPr>
            <a:spLocks noGrp="1"/>
          </p:cNvSpPr>
          <p:nvPr>
            <p:ph type="dt" sz="half" idx="10"/>
          </p:nvPr>
        </p:nvSpPr>
        <p:spPr/>
        <p:txBody>
          <a:bodyPr/>
          <a:lstStyle/>
          <a:p>
            <a:fld id="{2342CEA3-3058-4D43-AE35-B3DA76CB4003}" type="datetimeFigureOut">
              <a:rPr lang="el-GR" smtClean="0"/>
              <a:pPr/>
              <a:t>1/2/2013</a:t>
            </a:fld>
            <a:endParaRPr lang="el-GR"/>
          </a:p>
        </p:txBody>
      </p:sp>
      <p:sp>
        <p:nvSpPr>
          <p:cNvPr id="19" name="18 - Θέση υποσέλιδου"/>
          <p:cNvSpPr>
            <a:spLocks noGrp="1"/>
          </p:cNvSpPr>
          <p:nvPr>
            <p:ph type="ftr" sz="quarter" idx="11"/>
          </p:nvPr>
        </p:nvSpPr>
        <p:spPr/>
        <p:txBody>
          <a:bodyPr/>
          <a:lstStyle/>
          <a:p>
            <a:endParaRPr lang="el-GR"/>
          </a:p>
        </p:txBody>
      </p:sp>
      <p:sp>
        <p:nvSpPr>
          <p:cNvPr id="27" name="2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1/2/2013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1/2/2013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lgn="l">
              <a:defRPr/>
            </a:lvl1p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1/2/2013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8 - Ελεύθερη σχεδίαση"/>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1 - Τίτλος"/>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1/2/2013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7467600" cy="1143000"/>
          </a:xfrm>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1/2/2013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1/2/2013</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320"/>
            <a:ext cx="7470648" cy="1143000"/>
          </a:xfrm>
        </p:spPr>
        <p:txBody>
          <a:bodyPr anchor="ctr"/>
          <a:lstStyle>
            <a:lvl1pPr algn="l">
              <a:defRPr sz="4600"/>
            </a:lvl1pPr>
          </a:lstStyle>
          <a:p>
            <a:r>
              <a:rPr kumimoji="0" lang="el-GR" smtClean="0"/>
              <a:t>Kλικ για επεξεργασία του τίτλου</a:t>
            </a:r>
            <a:endParaRPr kumimoji="0" lang="en-US"/>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1/2/2013</a:t>
            </a:fld>
            <a:endParaRPr lang="el-GR"/>
          </a:p>
        </p:txBody>
      </p:sp>
      <p:sp>
        <p:nvSpPr>
          <p:cNvPr id="8" name="7 - Θέση αριθμού διαφάνειας"/>
          <p:cNvSpPr>
            <a:spLocks noGrp="1"/>
          </p:cNvSpPr>
          <p:nvPr>
            <p:ph type="sldNum" sz="quarter" idx="11"/>
          </p:nvPr>
        </p:nvSpPr>
        <p:spPr/>
        <p:txBody>
          <a:bodyPr/>
          <a:lstStyle/>
          <a:p>
            <a:fld id="{D3F1D1C4-C2D9-4231-9FB2-B2D9D97AA41D}" type="slidenum">
              <a:rPr lang="el-GR" smtClean="0"/>
              <a:pPr/>
              <a:t>‹#›</a:t>
            </a:fld>
            <a:endParaRPr lang="el-GR"/>
          </a:p>
        </p:txBody>
      </p:sp>
      <p:sp>
        <p:nvSpPr>
          <p:cNvPr id="9" name="8 - Θέση υποσέλιδου"/>
          <p:cNvSpPr>
            <a:spLocks noGrp="1"/>
          </p:cNvSpPr>
          <p:nvPr>
            <p:ph type="ftr" sz="quarter" idx="12"/>
          </p:nvPr>
        </p:nvSpPr>
        <p:spPr/>
        <p:txBody>
          <a:bodyPr/>
          <a:lstStyle/>
          <a:p>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1/2/2013</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1/2/2013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a:xfrm>
            <a:off x="8156448" y="6422064"/>
            <a:ext cx="762000" cy="365125"/>
          </a:xfrm>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a:xfrm>
            <a:off x="457200" y="6422064"/>
            <a:ext cx="2133600" cy="365125"/>
          </a:xfrm>
        </p:spPr>
        <p:txBody>
          <a:bodyPr/>
          <a:lstStyle/>
          <a:p>
            <a:fld id="{2342CEA3-3058-4D43-AE35-B3DA76CB4003}" type="datetimeFigureOut">
              <a:rPr lang="el-GR" smtClean="0"/>
              <a:pPr/>
              <a:t>1/2/2013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11 - Ελεύθερη σχεδίαση"/>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15 - Ελεύθερη σχεδίαση"/>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 Θέση τίτλου"/>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l-GR" smtClean="0"/>
              <a:t>Kλικ για επεξεργασία του τίτλου</a:t>
            </a:r>
            <a:endParaRPr kumimoji="0" lang="en-US"/>
          </a:p>
        </p:txBody>
      </p:sp>
      <p:sp>
        <p:nvSpPr>
          <p:cNvPr id="30" name="29 - Θέση κειμένου"/>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9 - Θέση ημερομηνίας"/>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2342CEA3-3058-4D43-AE35-B3DA76CB4003}" type="datetimeFigureOut">
              <a:rPr lang="el-GR" smtClean="0"/>
              <a:pPr/>
              <a:t>1/2/2013</a:t>
            </a:fld>
            <a:endParaRPr lang="el-GR"/>
          </a:p>
        </p:txBody>
      </p:sp>
      <p:sp>
        <p:nvSpPr>
          <p:cNvPr id="22" name="21 - Θέση υποσέλιδου"/>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l-GR"/>
          </a:p>
        </p:txBody>
      </p:sp>
      <p:sp>
        <p:nvSpPr>
          <p:cNvPr id="18" name="17 - Θέση αριθμού διαφάνειας"/>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D3F1D1C4-C2D9-4231-9FB2-B2D9D97AA41D}"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Documents and Settings\user\Τα έγγραφά μου\ΣΧ.ΕΤΟΣ 2012-2013\A1 Οικοτουρισμος\photos\κατάλογος.jpeg"/>
          <p:cNvPicPr>
            <a:picLocks noGrp="1" noChangeAspect="1" noChangeArrowheads="1"/>
          </p:cNvPicPr>
          <p:nvPr>
            <p:ph idx="4294967295"/>
          </p:nvPr>
        </p:nvPicPr>
        <p:blipFill>
          <a:blip r:embed="rId2"/>
          <a:srcRect/>
          <a:stretch>
            <a:fillRect/>
          </a:stretch>
        </p:blipFill>
        <p:spPr bwMode="auto">
          <a:xfrm>
            <a:off x="0" y="0"/>
            <a:ext cx="9179751" cy="6858000"/>
          </a:xfrm>
          <a:prstGeom prst="rect">
            <a:avLst/>
          </a:prstGeom>
          <a:noFill/>
        </p:spPr>
      </p:pic>
      <p:sp>
        <p:nvSpPr>
          <p:cNvPr id="2" name="1 - Τίτλος"/>
          <p:cNvSpPr>
            <a:spLocks noGrp="1"/>
          </p:cNvSpPr>
          <p:nvPr>
            <p:ph type="ctrTitle"/>
          </p:nvPr>
        </p:nvSpPr>
        <p:spPr>
          <a:xfrm>
            <a:off x="1071538" y="1142984"/>
            <a:ext cx="6115064" cy="942978"/>
          </a:xfrm>
        </p:spPr>
        <p:txBody>
          <a:bodyPr>
            <a:normAutofit/>
          </a:bodyPr>
          <a:lstStyle/>
          <a:p>
            <a:pPr algn="ctr"/>
            <a:r>
              <a:rPr lang="el-GR" sz="4400" dirty="0" smtClean="0">
                <a:solidFill>
                  <a:schemeClr val="bg1"/>
                </a:solidFill>
              </a:rPr>
              <a:t>ΧΑΛΑΣΜΕΝΑ ΡΟΛΟΓΙΑ</a:t>
            </a:r>
            <a:endParaRPr lang="el-GR" sz="4400" dirty="0">
              <a:solidFill>
                <a:schemeClr val="bg1"/>
              </a:solidFill>
            </a:endParaRPr>
          </a:p>
        </p:txBody>
      </p:sp>
      <p:sp>
        <p:nvSpPr>
          <p:cNvPr id="5" name="4 - Υπότιτλος"/>
          <p:cNvSpPr>
            <a:spLocks noGrp="1"/>
          </p:cNvSpPr>
          <p:nvPr>
            <p:ph type="subTitle" idx="1"/>
          </p:nvPr>
        </p:nvSpPr>
        <p:spPr>
          <a:xfrm>
            <a:off x="1785918" y="3643314"/>
            <a:ext cx="4572032" cy="2029392"/>
          </a:xfrm>
        </p:spPr>
        <p:txBody>
          <a:bodyPr>
            <a:normAutofit/>
          </a:bodyPr>
          <a:lstStyle/>
          <a:p>
            <a:pPr algn="ctr"/>
            <a:r>
              <a:rPr lang="el-GR" dirty="0" smtClean="0">
                <a:solidFill>
                  <a:schemeClr val="bg1"/>
                </a:solidFill>
              </a:rPr>
              <a:t>Αθανασίου Άρτεμις</a:t>
            </a:r>
          </a:p>
          <a:p>
            <a:pPr algn="ctr"/>
            <a:r>
              <a:rPr lang="el-GR" dirty="0" smtClean="0">
                <a:solidFill>
                  <a:schemeClr val="bg1"/>
                </a:solidFill>
              </a:rPr>
              <a:t>Αναγνώστου Αριστείδης</a:t>
            </a:r>
          </a:p>
          <a:p>
            <a:pPr algn="ctr"/>
            <a:r>
              <a:rPr lang="el-GR" dirty="0" smtClean="0">
                <a:solidFill>
                  <a:schemeClr val="bg1"/>
                </a:solidFill>
              </a:rPr>
              <a:t>Βαϊου Μαρία</a:t>
            </a:r>
          </a:p>
          <a:p>
            <a:pPr algn="ctr"/>
            <a:r>
              <a:rPr lang="el-GR" dirty="0" smtClean="0">
                <a:solidFill>
                  <a:schemeClr val="bg1"/>
                </a:solidFill>
              </a:rPr>
              <a:t>Βισβίκης Χρήστος</a:t>
            </a:r>
          </a:p>
          <a:p>
            <a:pPr algn="ctr"/>
            <a:r>
              <a:rPr lang="el-GR" dirty="0" smtClean="0">
                <a:solidFill>
                  <a:schemeClr val="bg1"/>
                </a:solidFill>
              </a:rPr>
              <a:t>Καψάλη Ευθυμία</a:t>
            </a:r>
            <a:endParaRPr lang="el-GR"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user\Τα έγγραφά μου\ΣΧ.ΕΤΟΣ 2012-2013\A1 Οικοτουρισμος\photos\images.jpeg"/>
          <p:cNvPicPr>
            <a:picLocks noChangeAspect="1" noChangeArrowheads="1"/>
          </p:cNvPicPr>
          <p:nvPr/>
        </p:nvPicPr>
        <p:blipFill>
          <a:blip r:embed="rId2"/>
          <a:stretch>
            <a:fillRect/>
          </a:stretch>
        </p:blipFill>
        <p:spPr bwMode="auto">
          <a:xfrm>
            <a:off x="-939" y="0"/>
            <a:ext cx="9132929" cy="6858000"/>
          </a:xfrm>
          <a:prstGeom prst="rect">
            <a:avLst/>
          </a:prstGeom>
          <a:noFill/>
        </p:spPr>
      </p:pic>
      <p:sp>
        <p:nvSpPr>
          <p:cNvPr id="7" name="6 - Τίτλος"/>
          <p:cNvSpPr>
            <a:spLocks noGrp="1"/>
          </p:cNvSpPr>
          <p:nvPr>
            <p:ph type="title"/>
          </p:nvPr>
        </p:nvSpPr>
        <p:spPr/>
        <p:txBody>
          <a:bodyPr/>
          <a:lstStyle/>
          <a:p>
            <a:endParaRPr lang="el-GR"/>
          </a:p>
        </p:txBody>
      </p:sp>
      <p:sp>
        <p:nvSpPr>
          <p:cNvPr id="8" name="7 - Θέση περιεχομένου"/>
          <p:cNvSpPr>
            <a:spLocks noGrp="1"/>
          </p:cNvSpPr>
          <p:nvPr>
            <p:ph idx="1"/>
          </p:nvPr>
        </p:nvSpPr>
        <p:spPr/>
        <p:txBody>
          <a:bodyPr>
            <a:normAutofit/>
          </a:bodyPr>
          <a:lstStyle/>
          <a:p>
            <a:pPr algn="ctr">
              <a:buNone/>
            </a:pPr>
            <a:r>
              <a:rPr lang="el-GR" sz="4400" dirty="0" smtClean="0"/>
              <a:t>ΠΑΡΑΓΟΝΤΕΣ ΑΝΑΠΤΥΞΗΣ </a:t>
            </a:r>
          </a:p>
          <a:p>
            <a:pPr algn="ctr">
              <a:buNone/>
            </a:pPr>
            <a:r>
              <a:rPr lang="el-GR" sz="4400" dirty="0" smtClean="0"/>
              <a:t>ΤΟΥ</a:t>
            </a:r>
          </a:p>
          <a:p>
            <a:pPr algn="ctr">
              <a:buNone/>
            </a:pPr>
            <a:r>
              <a:rPr lang="el-GR" sz="4400" dirty="0" smtClean="0"/>
              <a:t> ΟΙΚΟΤΟΥΡΙΣΜΟΥ</a:t>
            </a:r>
            <a:endParaRPr lang="el-GR" sz="4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ocuments and Settings\user\Τα έγγραφά μου\ΣΧ.ΕΤΟΣ 2012-2013\A1 Οικοτουρισμος\photos\Picture-6.jpg"/>
          <p:cNvPicPr>
            <a:picLocks noChangeAspect="1" noChangeArrowheads="1"/>
          </p:cNvPicPr>
          <p:nvPr/>
        </p:nvPicPr>
        <p:blipFill>
          <a:blip r:embed="rId2"/>
          <a:stretch>
            <a:fillRect/>
          </a:stretch>
        </p:blipFill>
        <p:spPr bwMode="auto">
          <a:xfrm>
            <a:off x="0" y="7620"/>
            <a:ext cx="9144000" cy="6850380"/>
          </a:xfrm>
          <a:prstGeom prst="rect">
            <a:avLst/>
          </a:prstGeom>
          <a:noFill/>
        </p:spPr>
      </p:pic>
      <p:sp>
        <p:nvSpPr>
          <p:cNvPr id="4" name="3 - Τίτλος"/>
          <p:cNvSpPr>
            <a:spLocks noGrp="1"/>
          </p:cNvSpPr>
          <p:nvPr>
            <p:ph type="title"/>
          </p:nvPr>
        </p:nvSpPr>
        <p:spPr/>
        <p:txBody>
          <a:bodyPr>
            <a:normAutofit fontScale="90000"/>
          </a:bodyPr>
          <a:lstStyle/>
          <a:p>
            <a:pPr algn="ctr"/>
            <a:r>
              <a:rPr lang="el-GR" sz="3100" b="1" dirty="0" smtClean="0"/>
              <a:t>Προϋποθέσεις και προοπτικές </a:t>
            </a:r>
            <a:br>
              <a:rPr lang="el-GR" sz="3100" b="1" dirty="0" smtClean="0"/>
            </a:br>
            <a:r>
              <a:rPr lang="el-GR" sz="3100" b="1" dirty="0" smtClean="0"/>
              <a:t>της οικοτουριστικής ανάπτυξης</a:t>
            </a:r>
            <a:r>
              <a:rPr lang="el-GR" b="1" dirty="0" smtClean="0"/>
              <a:t/>
            </a:r>
            <a:br>
              <a:rPr lang="el-GR" b="1" dirty="0" smtClean="0"/>
            </a:br>
            <a:endParaRPr lang="el-GR" dirty="0"/>
          </a:p>
        </p:txBody>
      </p:sp>
      <p:sp>
        <p:nvSpPr>
          <p:cNvPr id="5" name="4 - Θέση περιεχομένου"/>
          <p:cNvSpPr>
            <a:spLocks noGrp="1"/>
          </p:cNvSpPr>
          <p:nvPr>
            <p:ph idx="1"/>
          </p:nvPr>
        </p:nvSpPr>
        <p:spPr/>
        <p:txBody>
          <a:bodyPr>
            <a:normAutofit fontScale="85000" lnSpcReduction="20000"/>
          </a:bodyPr>
          <a:lstStyle/>
          <a:p>
            <a:pPr>
              <a:buNone/>
            </a:pPr>
            <a:r>
              <a:rPr lang="el-GR" sz="2900" b="1" i="1" dirty="0" smtClean="0"/>
              <a:t>    </a:t>
            </a:r>
            <a:r>
              <a:rPr lang="el-GR" sz="2300" dirty="0" smtClean="0"/>
              <a:t>Ο </a:t>
            </a:r>
            <a:r>
              <a:rPr lang="el-GR" sz="2300" dirty="0" smtClean="0"/>
              <a:t>τουρισμός βρίσκεται σε στενή εξάρτηση από το φυσικό περιβάλλον και μάλιστα, σύμφωνα με ορισμένες εκτιμήσεις, σε ποσοστό 90%. Αυτό σημαίνει ότι το φυσικό περιβάλλον αποτελεί βασική παράμετρο της τουριστικής ανάπτυξης μιας περιοχής, ή, διαφορετικά, το «κεφάλαιό» της, το οποίο ο τουρισμός καλείται να αναδείξει και να αξιοποιήσει, με σκοπό να παραχθούν οικονομικά, κοινωνικά, πολιτισμικά και περιβαλλοντικά οφέλη. Κατά συνέπεια, αν αποσκοπούμε στην αειφορία των ωφελειών που προέρχονται από τον τουρισμό, τότε θα πρέπει πρωτίστως να εκμεταλλευτούμε αειφορικά το διαθέσιμο φυσικό «κεφάλαιο», έτσι ώστε να είναι σε θέση να προσφέρει αενάως τις ίδιες τουλάχιστον υπηρεσίες. Η αειφορικότητα στις ανωτέρω περιπτώσεις επιτυγχάνεται όταν οι σχέσεις τουρισμού και φυσικού περιβάλλοντος είναι αρμονικές και έχει επιτευχθεί μεταξύ τους ισορροπία. </a:t>
            </a:r>
          </a:p>
          <a:p>
            <a:endParaRPr lang="el-GR" sz="23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user\Τα έγγραφά μου\ΣΧ.ΕΤΟΣ 2012-2013\A1 Οικοτουρισμος\photos\Picture-6.jpg"/>
          <p:cNvPicPr>
            <a:picLocks noChangeAspect="1" noChangeArrowheads="1"/>
          </p:cNvPicPr>
          <p:nvPr/>
        </p:nvPicPr>
        <p:blipFill>
          <a:blip r:embed="rId2"/>
          <a:stretch>
            <a:fillRect/>
          </a:stretch>
        </p:blipFill>
        <p:spPr bwMode="auto">
          <a:xfrm>
            <a:off x="0" y="7620"/>
            <a:ext cx="9144000" cy="6850380"/>
          </a:xfrm>
          <a:prstGeom prst="rect">
            <a:avLst/>
          </a:prstGeom>
          <a:noFill/>
        </p:spPr>
      </p:pic>
      <p:sp>
        <p:nvSpPr>
          <p:cNvPr id="5" name="4 - Τίτλος"/>
          <p:cNvSpPr>
            <a:spLocks noGrp="1"/>
          </p:cNvSpPr>
          <p:nvPr>
            <p:ph type="title"/>
          </p:nvPr>
        </p:nvSpPr>
        <p:spPr/>
        <p:txBody>
          <a:bodyPr/>
          <a:lstStyle/>
          <a:p>
            <a:endParaRPr lang="el-GR"/>
          </a:p>
        </p:txBody>
      </p:sp>
      <p:pic>
        <p:nvPicPr>
          <p:cNvPr id="4" name="3 - Θέση περιεχομένου" descr="Meteora.jpg"/>
          <p:cNvPicPr>
            <a:picLocks noGrp="1" noChangeAspect="1"/>
          </p:cNvPicPr>
          <p:nvPr>
            <p:ph sz="half" idx="1"/>
          </p:nvPr>
        </p:nvPicPr>
        <p:blipFill>
          <a:blip r:embed="rId3"/>
          <a:stretch>
            <a:fillRect/>
          </a:stretch>
        </p:blipFill>
        <p:spPr>
          <a:xfrm>
            <a:off x="642910" y="1643050"/>
            <a:ext cx="3657600" cy="3520293"/>
          </a:xfrm>
          <a:prstGeom prst="rect">
            <a:avLst/>
          </a:prstGeom>
          <a:ln>
            <a:noFill/>
          </a:ln>
          <a:effectLst>
            <a:softEdge rad="112500"/>
          </a:effectLst>
        </p:spPr>
      </p:pic>
      <p:sp>
        <p:nvSpPr>
          <p:cNvPr id="6" name="5 - Θέση περιεχομένου"/>
          <p:cNvSpPr>
            <a:spLocks noGrp="1"/>
          </p:cNvSpPr>
          <p:nvPr>
            <p:ph sz="half" idx="2"/>
          </p:nvPr>
        </p:nvSpPr>
        <p:spPr/>
        <p:txBody>
          <a:bodyPr>
            <a:normAutofit fontScale="70000" lnSpcReduction="20000"/>
          </a:bodyPr>
          <a:lstStyle/>
          <a:p>
            <a:pPr>
              <a:buNone/>
            </a:pPr>
            <a:r>
              <a:rPr lang="el-GR" dirty="0" smtClean="0"/>
              <a:t>      Ένας από τους σημαντικότερους παράγοντες που συμβάλλουν στην αειφόρο οικοτουριστική ανάπτυξη και αποτελεί απαραίτητη προϋπόθεση για αυτήν είναι η </a:t>
            </a:r>
            <a:r>
              <a:rPr lang="el-GR" b="1" dirty="0" smtClean="0"/>
              <a:t>εκπαίδευση</a:t>
            </a:r>
            <a:r>
              <a:rPr lang="el-GR" dirty="0" smtClean="0"/>
              <a:t>. Τα στελέχη και οι εργαζόμενοι, καθώς επίσης και ο τοπικός πληθυσμός χρειάζονται εκπαίδευση σε γενικά και ειδικά θέματα του οικοτουρισμού, κομμένα και ραμμένα σύμφωνα με τις ανάγκες του καθενός.</a:t>
            </a:r>
          </a:p>
          <a:p>
            <a:pPr>
              <a:buNone/>
            </a:pPr>
            <a:r>
              <a:rPr lang="el-GR" dirty="0" smtClean="0"/>
              <a:t> </a:t>
            </a:r>
          </a:p>
          <a:p>
            <a:endParaRPr lang="el-G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user\Τα έγγραφά μου\ΣΧ.ΕΤΟΣ 2012-2013\A1 Οικοτουρισμος\photos\images.jpeg"/>
          <p:cNvPicPr>
            <a:picLocks noChangeAspect="1" noChangeArrowheads="1"/>
          </p:cNvPicPr>
          <p:nvPr/>
        </p:nvPicPr>
        <p:blipFill>
          <a:blip r:embed="rId2"/>
          <a:stretch>
            <a:fillRect/>
          </a:stretch>
        </p:blipFill>
        <p:spPr bwMode="auto">
          <a:xfrm>
            <a:off x="-939" y="0"/>
            <a:ext cx="9132929" cy="6858000"/>
          </a:xfrm>
          <a:prstGeom prst="rect">
            <a:avLst/>
          </a:prstGeom>
          <a:noFill/>
        </p:spPr>
      </p:pic>
      <p:sp>
        <p:nvSpPr>
          <p:cNvPr id="5" name="4 - Τίτλος"/>
          <p:cNvSpPr>
            <a:spLocks noGrp="1"/>
          </p:cNvSpPr>
          <p:nvPr>
            <p:ph type="title"/>
          </p:nvPr>
        </p:nvSpPr>
        <p:spPr/>
        <p:txBody>
          <a:bodyPr/>
          <a:lstStyle/>
          <a:p>
            <a:endParaRPr lang="el-GR"/>
          </a:p>
        </p:txBody>
      </p:sp>
      <p:sp>
        <p:nvSpPr>
          <p:cNvPr id="6" name="5 - Θέση περιεχομένου"/>
          <p:cNvSpPr>
            <a:spLocks noGrp="1"/>
          </p:cNvSpPr>
          <p:nvPr>
            <p:ph idx="1"/>
          </p:nvPr>
        </p:nvSpPr>
        <p:spPr/>
        <p:txBody>
          <a:bodyPr>
            <a:normAutofit/>
          </a:bodyPr>
          <a:lstStyle/>
          <a:p>
            <a:pPr algn="ctr">
              <a:buNone/>
            </a:pPr>
            <a:r>
              <a:rPr lang="el-GR" sz="4400" dirty="0" smtClean="0"/>
              <a:t>ΟΙΚΟΤΟΥΡΙΣΜΟΣ </a:t>
            </a:r>
          </a:p>
          <a:p>
            <a:pPr algn="ctr">
              <a:buNone/>
            </a:pPr>
            <a:r>
              <a:rPr lang="el-GR" sz="4400" dirty="0" smtClean="0"/>
              <a:t>ΚΑΙ</a:t>
            </a:r>
          </a:p>
          <a:p>
            <a:pPr algn="ctr">
              <a:buNone/>
            </a:pPr>
            <a:r>
              <a:rPr lang="el-GR" sz="4400" dirty="0" smtClean="0"/>
              <a:t> ΔΡΑΣΤΗΡΙΟΤΗΤΕΣ</a:t>
            </a:r>
            <a:endParaRPr lang="el-GR" sz="4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ocuments and Settings\user\Τα έγγραφά μου\ΣΧ.ΕΤΟΣ 2012-2013\A1 Οικοτουρισμος\photos\Picture-6.jpg"/>
          <p:cNvPicPr>
            <a:picLocks noGrp="1" noChangeAspect="1" noChangeArrowheads="1"/>
          </p:cNvPicPr>
          <p:nvPr>
            <p:ph idx="1"/>
          </p:nvPr>
        </p:nvPicPr>
        <p:blipFill>
          <a:blip r:embed="rId2"/>
          <a:stretch>
            <a:fillRect/>
          </a:stretch>
        </p:blipFill>
        <p:spPr bwMode="auto">
          <a:xfrm>
            <a:off x="0" y="0"/>
            <a:ext cx="9144000" cy="6858000"/>
          </a:xfrm>
          <a:prstGeom prst="rect">
            <a:avLst/>
          </a:prstGeom>
          <a:noFill/>
        </p:spPr>
      </p:pic>
      <p:sp>
        <p:nvSpPr>
          <p:cNvPr id="5" name="4 - Τίτλος"/>
          <p:cNvSpPr>
            <a:spLocks noGrp="1"/>
          </p:cNvSpPr>
          <p:nvPr>
            <p:ph type="title"/>
          </p:nvPr>
        </p:nvSpPr>
        <p:spPr>
          <a:xfrm>
            <a:off x="785786" y="928670"/>
            <a:ext cx="7467600" cy="2082792"/>
          </a:xfrm>
        </p:spPr>
        <p:txBody>
          <a:bodyPr>
            <a:normAutofit fontScale="90000"/>
          </a:bodyPr>
          <a:lstStyle/>
          <a:p>
            <a:r>
              <a:rPr lang="el-GR" sz="4000" dirty="0" smtClean="0"/>
              <a:t>           Δραστηριότητες στη λίμνη</a:t>
            </a:r>
            <a:r>
              <a:rPr lang="el-GR" sz="2000" dirty="0" smtClean="0"/>
              <a:t/>
            </a:r>
            <a:br>
              <a:rPr lang="el-GR" sz="2000" dirty="0" smtClean="0"/>
            </a:br>
            <a:r>
              <a:rPr lang="el-GR" sz="2000" dirty="0" smtClean="0"/>
              <a:t/>
            </a:r>
            <a:br>
              <a:rPr lang="el-GR" sz="2000" dirty="0" smtClean="0"/>
            </a:br>
            <a:r>
              <a:rPr lang="el-GR" sz="2000" dirty="0" smtClean="0"/>
              <a:t>Στη Λίμνη Πλαστήρα, σε οργανωμένες παραλίμνιες εγκαταστάσεις, μπορούμε να κάνουμε </a:t>
            </a:r>
            <a:r>
              <a:rPr lang="el-GR" sz="2000" b="1" dirty="0" smtClean="0"/>
              <a:t>canoe-kayak, υδροποδήλατο</a:t>
            </a:r>
            <a:r>
              <a:rPr lang="el-GR" sz="2000" dirty="0" smtClean="0"/>
              <a:t> , παρατηρώντας το τοπίο και τις ομορφιές της Λίμνης εκ των έσω, αφήνοντάς τη να μας ταξιδέψει σ’ ένα περιβάλλον ησυχίας και γαλήνης που μόνο τα ψαροπούλια απολαμβάνουν. Σε ειδικά διαμορφωμένους χώρους έχουμε τη δυνατότητα να δοκιμάσουμε τις ικανότητές μας στην </a:t>
            </a:r>
            <a:r>
              <a:rPr lang="el-GR" sz="2000" b="1" dirty="0" smtClean="0"/>
              <a:t>τοξοβολία</a:t>
            </a:r>
            <a:r>
              <a:rPr lang="el-GR" sz="2000" dirty="0" smtClean="0"/>
              <a:t> ή να επιλέξουμε </a:t>
            </a:r>
            <a:r>
              <a:rPr lang="el-GR" sz="2000" b="1" dirty="0" smtClean="0"/>
              <a:t>ιππασία</a:t>
            </a:r>
            <a:r>
              <a:rPr lang="el-GR" sz="2000" dirty="0" smtClean="0"/>
              <a:t> για χαλάρωση. Αλλωστε δε μας δίνεται συχνά η ευκαιρία να κάνουμε βόλτα με άλογο απολαμβάνοντας τις ομορφιές της φύσης. </a:t>
            </a:r>
            <a:r>
              <a:rPr lang="el-GR" dirty="0" smtClean="0"/>
              <a:t/>
            </a:r>
            <a:br>
              <a:rPr lang="el-GR" dirty="0" smtClean="0"/>
            </a:br>
            <a:endParaRPr lang="el-GR" dirty="0"/>
          </a:p>
        </p:txBody>
      </p:sp>
      <p:pic>
        <p:nvPicPr>
          <p:cNvPr id="6147" name="Picture 3" descr="C:\Documents and Settings\user\Τα έγγραφά μου\ΣΧ.ΕΤΟΣ 2012-2013\A1 Οικοτουρισμος\photos\lake-by-boat.jpg"/>
          <p:cNvPicPr>
            <a:picLocks noChangeAspect="1" noChangeArrowheads="1"/>
          </p:cNvPicPr>
          <p:nvPr/>
        </p:nvPicPr>
        <p:blipFill>
          <a:blip r:embed="rId3"/>
          <a:srcRect/>
          <a:stretch>
            <a:fillRect/>
          </a:stretch>
        </p:blipFill>
        <p:spPr bwMode="auto">
          <a:xfrm>
            <a:off x="214282" y="3357562"/>
            <a:ext cx="4143404" cy="2928957"/>
          </a:xfrm>
          <a:prstGeom prst="rect">
            <a:avLst/>
          </a:prstGeom>
          <a:ln>
            <a:noFill/>
          </a:ln>
          <a:effectLst>
            <a:softEdge rad="112500"/>
          </a:effectLst>
        </p:spPr>
      </p:pic>
      <p:pic>
        <p:nvPicPr>
          <p:cNvPr id="6148" name="Picture 4" descr="C:\Documents and Settings\user\Τα έγγραφά μου\ΣΧ.ΕΤΟΣ 2012-2013\A1 Οικοτουρισμος\photos\gdf.jpg"/>
          <p:cNvPicPr>
            <a:picLocks noChangeAspect="1" noChangeArrowheads="1"/>
          </p:cNvPicPr>
          <p:nvPr/>
        </p:nvPicPr>
        <p:blipFill>
          <a:blip r:embed="rId4"/>
          <a:srcRect/>
          <a:stretch>
            <a:fillRect/>
          </a:stretch>
        </p:blipFill>
        <p:spPr bwMode="auto">
          <a:xfrm>
            <a:off x="4643438" y="3357562"/>
            <a:ext cx="4333873" cy="292895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Documents and Settings\user\Τα έγγραφά μου\ΣΧ.ΕΤΟΣ 2012-2013\A1 Οικοτουρισμος\photos\Picture-6.jpg"/>
          <p:cNvPicPr>
            <a:picLocks noChangeAspect="1" noChangeArrowheads="1"/>
          </p:cNvPicPr>
          <p:nvPr/>
        </p:nvPicPr>
        <p:blipFill>
          <a:blip r:embed="rId2"/>
          <a:stretch>
            <a:fillRect/>
          </a:stretch>
        </p:blipFill>
        <p:spPr bwMode="auto">
          <a:xfrm>
            <a:off x="0" y="0"/>
            <a:ext cx="9144000" cy="6850380"/>
          </a:xfrm>
          <a:prstGeom prst="rect">
            <a:avLst/>
          </a:prstGeom>
          <a:noFill/>
        </p:spPr>
      </p:pic>
      <p:sp>
        <p:nvSpPr>
          <p:cNvPr id="2" name="1 - Τίτλος"/>
          <p:cNvSpPr>
            <a:spLocks noGrp="1"/>
          </p:cNvSpPr>
          <p:nvPr>
            <p:ph type="title"/>
          </p:nvPr>
        </p:nvSpPr>
        <p:spPr/>
        <p:txBody>
          <a:bodyPr>
            <a:noAutofit/>
          </a:bodyPr>
          <a:lstStyle/>
          <a:p>
            <a:pPr algn="ctr"/>
            <a:r>
              <a:rPr lang="el-GR" sz="3600" dirty="0" smtClean="0"/>
              <a:t>Δραστηριότητες στη θάλασσα</a:t>
            </a:r>
            <a:r>
              <a:rPr lang="el-GR" sz="4000" dirty="0" smtClean="0"/>
              <a:t/>
            </a:r>
            <a:br>
              <a:rPr lang="el-GR" sz="4000" dirty="0" smtClean="0"/>
            </a:br>
            <a:endParaRPr lang="el-GR" sz="4000" dirty="0"/>
          </a:p>
        </p:txBody>
      </p:sp>
      <p:sp>
        <p:nvSpPr>
          <p:cNvPr id="4" name="3 - Θέση περιεχομένου"/>
          <p:cNvSpPr>
            <a:spLocks noGrp="1"/>
          </p:cNvSpPr>
          <p:nvPr>
            <p:ph sz="half" idx="1"/>
          </p:nvPr>
        </p:nvSpPr>
        <p:spPr/>
        <p:txBody>
          <a:bodyPr>
            <a:normAutofit fontScale="70000" lnSpcReduction="20000"/>
          </a:bodyPr>
          <a:lstStyle/>
          <a:p>
            <a:pPr>
              <a:buNone/>
            </a:pPr>
            <a:r>
              <a:rPr lang="el-GR" b="1" dirty="0" smtClean="0"/>
              <a:t>            </a:t>
            </a:r>
            <a:r>
              <a:rPr lang="en-US" b="1" dirty="0" smtClean="0"/>
              <a:t>Scuba Diving</a:t>
            </a:r>
            <a:endParaRPr lang="el-GR" dirty="0" smtClean="0"/>
          </a:p>
          <a:p>
            <a:pPr>
              <a:buNone/>
            </a:pPr>
            <a:r>
              <a:rPr lang="el-GR" dirty="0" smtClean="0"/>
              <a:t>     </a:t>
            </a:r>
          </a:p>
          <a:p>
            <a:pPr>
              <a:buNone/>
            </a:pPr>
            <a:r>
              <a:rPr lang="el-GR" dirty="0" smtClean="0"/>
              <a:t>      Καταδύσεις μπορεί να γίνουν για πολλούς λόγους, τόσο σε προσωπικό όσο και επαγγελματικό. Οι ψυχαγωγικές καταδύσεις γίνεται καθαρά για την απόλαυση και έχει μια σειρά από διαφορετικές τεχνικές ειδικότητες για να αυξηθεί η υποβρύχια ενδιαφέροντος, όπως καταδύσεις σπηλιά , καταδύσεις ναυάγιο , καταδύσεις πάγο και βαθιά κατάδυση. </a:t>
            </a:r>
          </a:p>
          <a:p>
            <a:endParaRPr lang="el-GR" dirty="0"/>
          </a:p>
        </p:txBody>
      </p:sp>
      <p:pic>
        <p:nvPicPr>
          <p:cNvPr id="6" name="5 - Θέση περιεχομένου" descr="κατάλογος.jpeg"/>
          <p:cNvPicPr>
            <a:picLocks noGrp="1"/>
          </p:cNvPicPr>
          <p:nvPr>
            <p:ph sz="half" idx="2"/>
          </p:nvPr>
        </p:nvPicPr>
        <p:blipFill>
          <a:blip r:embed="rId3"/>
          <a:stretch>
            <a:fillRect/>
          </a:stretch>
        </p:blipFill>
        <p:spPr>
          <a:xfrm>
            <a:off x="4429124" y="1571612"/>
            <a:ext cx="4000528" cy="464347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user\Τα έγγραφά μου\ΣΧ.ΕΤΟΣ 2012-2013\A1 Οικοτουρισμος\photos\Picture-6.jpg"/>
          <p:cNvPicPr>
            <a:picLocks noChangeAspect="1" noChangeArrowheads="1"/>
          </p:cNvPicPr>
          <p:nvPr/>
        </p:nvPicPr>
        <p:blipFill>
          <a:blip r:embed="rId2"/>
          <a:stretch>
            <a:fillRect/>
          </a:stretch>
        </p:blipFill>
        <p:spPr bwMode="auto">
          <a:xfrm>
            <a:off x="0" y="0"/>
            <a:ext cx="9144000" cy="6858000"/>
          </a:xfrm>
          <a:prstGeom prst="rect">
            <a:avLst/>
          </a:prstGeom>
          <a:noFill/>
        </p:spPr>
      </p:pic>
      <p:sp>
        <p:nvSpPr>
          <p:cNvPr id="5" name="4 - Τίτλος"/>
          <p:cNvSpPr>
            <a:spLocks noGrp="1"/>
          </p:cNvSpPr>
          <p:nvPr>
            <p:ph type="title" idx="4294967295"/>
          </p:nvPr>
        </p:nvSpPr>
        <p:spPr>
          <a:xfrm>
            <a:off x="785786" y="214290"/>
            <a:ext cx="7467600" cy="1143000"/>
          </a:xfrm>
        </p:spPr>
        <p:txBody>
          <a:bodyPr>
            <a:noAutofit/>
          </a:bodyPr>
          <a:lstStyle/>
          <a:p>
            <a:pPr algn="ctr"/>
            <a:r>
              <a:rPr lang="el-GR" sz="3600" dirty="0" smtClean="0"/>
              <a:t>Δραστηριότητες στο βουνό</a:t>
            </a:r>
            <a:endParaRPr lang="el-GR" sz="4000" dirty="0"/>
          </a:p>
        </p:txBody>
      </p:sp>
      <p:sp>
        <p:nvSpPr>
          <p:cNvPr id="6" name="5 - Θέση περιεχομένου"/>
          <p:cNvSpPr>
            <a:spLocks noGrp="1"/>
          </p:cNvSpPr>
          <p:nvPr>
            <p:ph idx="4294967295"/>
          </p:nvPr>
        </p:nvSpPr>
        <p:spPr>
          <a:xfrm>
            <a:off x="857224" y="1571612"/>
            <a:ext cx="7467600" cy="4525963"/>
          </a:xfrm>
        </p:spPr>
        <p:txBody>
          <a:bodyPr>
            <a:normAutofit/>
          </a:bodyPr>
          <a:lstStyle/>
          <a:p>
            <a:pPr>
              <a:buNone/>
            </a:pPr>
            <a:r>
              <a:rPr lang="el-GR" sz="1800" dirty="0" smtClean="0"/>
              <a:t>      Η </a:t>
            </a:r>
            <a:r>
              <a:rPr lang="el-GR" sz="1800" b="1" dirty="0" smtClean="0"/>
              <a:t>περιοχή του Ολύμπου</a:t>
            </a:r>
            <a:r>
              <a:rPr lang="el-GR" sz="1800" dirty="0" smtClean="0"/>
              <a:t> χαρακτηρίζεται ιδανική για πληθώρα δραστηριοτήτων. Χιλιάδες φυσιολάτρες συγκεντρώνονται για περιήγηση των πλαγιών του, την κατάκτηση των κορυφών του καθώς επίσης και για ορειβατικές διαδρομές. Αφετηρία αποτελεί η γραφική κωμόπολη του Λιτόχωρου, στην οποία καταλήγει ο Ορειβατικός Μαραθώνιος Ολύμπου στις αρχές  κάθε καλοκαιριού </a:t>
            </a:r>
            <a:endParaRPr lang="el-GR" sz="1800" dirty="0"/>
          </a:p>
        </p:txBody>
      </p:sp>
      <p:pic>
        <p:nvPicPr>
          <p:cNvPr id="7" name="fancybox-img" descr="http://www.escapeway.gr/img/5215922a2b5965ae6b1b4f89ed711e40P1010087_thumb.jpg"/>
          <p:cNvPicPr/>
          <p:nvPr/>
        </p:nvPicPr>
        <p:blipFill>
          <a:blip r:embed="rId3"/>
          <a:srcRect/>
          <a:stretch>
            <a:fillRect/>
          </a:stretch>
        </p:blipFill>
        <p:spPr bwMode="auto">
          <a:xfrm>
            <a:off x="1142976" y="3714752"/>
            <a:ext cx="6500858" cy="271464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user\Τα έγγραφά μου\ΣΧ.ΕΤΟΣ 2012-2013\A1 Οικοτουρισμος\photos\Picture-6.jpg"/>
          <p:cNvPicPr>
            <a:picLocks noChangeAspect="1" noChangeArrowheads="1"/>
          </p:cNvPicPr>
          <p:nvPr/>
        </p:nvPicPr>
        <p:blipFill>
          <a:blip r:embed="rId2"/>
          <a:stretch>
            <a:fillRect/>
          </a:stretch>
        </p:blipFill>
        <p:spPr bwMode="auto">
          <a:xfrm>
            <a:off x="0" y="0"/>
            <a:ext cx="9144000" cy="6858000"/>
          </a:xfrm>
          <a:prstGeom prst="rect">
            <a:avLst/>
          </a:prstGeom>
          <a:noFill/>
        </p:spPr>
      </p:pic>
      <p:sp>
        <p:nvSpPr>
          <p:cNvPr id="2" name="1 - Τίτλος"/>
          <p:cNvSpPr>
            <a:spLocks noGrp="1"/>
          </p:cNvSpPr>
          <p:nvPr>
            <p:ph type="title"/>
          </p:nvPr>
        </p:nvSpPr>
        <p:spPr>
          <a:xfrm>
            <a:off x="428596" y="0"/>
            <a:ext cx="7467600" cy="1143000"/>
          </a:xfrm>
        </p:spPr>
        <p:txBody>
          <a:bodyPr>
            <a:noAutofit/>
          </a:bodyPr>
          <a:lstStyle/>
          <a:p>
            <a:pPr algn="ctr"/>
            <a:r>
              <a:rPr lang="el-GR" sz="3600" dirty="0" smtClean="0"/>
              <a:t>Δραστηριότητες στο ποτάμι</a:t>
            </a:r>
            <a:endParaRPr lang="el-GR" sz="3600" dirty="0"/>
          </a:p>
        </p:txBody>
      </p:sp>
      <p:sp>
        <p:nvSpPr>
          <p:cNvPr id="3" name="2 - Θέση περιεχομένου"/>
          <p:cNvSpPr>
            <a:spLocks noGrp="1"/>
          </p:cNvSpPr>
          <p:nvPr>
            <p:ph idx="1"/>
          </p:nvPr>
        </p:nvSpPr>
        <p:spPr>
          <a:xfrm>
            <a:off x="642910" y="928670"/>
            <a:ext cx="7467600" cy="5126055"/>
          </a:xfrm>
        </p:spPr>
        <p:txBody>
          <a:bodyPr>
            <a:normAutofit/>
          </a:bodyPr>
          <a:lstStyle/>
          <a:p>
            <a:pPr algn="ctr">
              <a:buNone/>
            </a:pPr>
            <a:r>
              <a:rPr lang="el-GR" sz="2400" dirty="0" smtClean="0"/>
              <a:t>Ράφτινγκ (rafting)</a:t>
            </a:r>
          </a:p>
          <a:p>
            <a:pPr>
              <a:buNone/>
            </a:pPr>
            <a:endParaRPr lang="el-GR" dirty="0" smtClean="0"/>
          </a:p>
          <a:p>
            <a:pPr>
              <a:buNone/>
            </a:pPr>
            <a:r>
              <a:rPr lang="el-GR" sz="1800" dirty="0" smtClean="0"/>
              <a:t>      Πρόκειται για την κατάβαση ποταμού με φουσκωτή βάρκα που κινείται με κουπιά. Το ρεύμα του ποταμού είναι αυτό που καθορίζει την πορεία, ενώ τα κουπιά χρησιμοποιούνται για διόρθωση πορείας, αποφυγή εμποδίων ή σε άλλη περίπτωση ανάγκης. Συνήθως στις οργανωμένες εκδρομές οι βάρκες φιλοξενούν 6-10 άτομα και τον οδηγό.</a:t>
            </a:r>
          </a:p>
          <a:p>
            <a:endParaRPr lang="el-GR" dirty="0"/>
          </a:p>
        </p:txBody>
      </p:sp>
      <p:pic>
        <p:nvPicPr>
          <p:cNvPr id="4" name="rg_hi" descr="http://t2.gstatic.com/images?q=tbn:ANd9GcTgsfD9gaChoDQMZAcnlCiWKO3A1YQOZtuRnBOERwUo4DnuBJvb"/>
          <p:cNvPicPr/>
          <p:nvPr/>
        </p:nvPicPr>
        <p:blipFill>
          <a:blip r:embed="rId3"/>
          <a:srcRect/>
          <a:stretch>
            <a:fillRect/>
          </a:stretch>
        </p:blipFill>
        <p:spPr bwMode="auto">
          <a:xfrm>
            <a:off x="1928794" y="3786190"/>
            <a:ext cx="5500726" cy="278608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C:\Documents and Settings\user\Τα έγγραφά μου\ΣΧ.ΕΤΟΣ 2012-2013\A1 Οικοτουρισμος\photos\Picture-6.jpg"/>
          <p:cNvPicPr>
            <a:picLocks noChangeAspect="1" noChangeArrowheads="1"/>
          </p:cNvPicPr>
          <p:nvPr/>
        </p:nvPicPr>
        <p:blipFill>
          <a:blip r:embed="rId2"/>
          <a:stretch>
            <a:fillRect/>
          </a:stretch>
        </p:blipFill>
        <p:spPr bwMode="auto">
          <a:xfrm>
            <a:off x="0" y="0"/>
            <a:ext cx="9144000" cy="6858000"/>
          </a:xfrm>
          <a:prstGeom prst="rect">
            <a:avLst/>
          </a:prstGeom>
          <a:noFill/>
        </p:spPr>
      </p:pic>
      <p:sp>
        <p:nvSpPr>
          <p:cNvPr id="3" name="2 - Θέση περιεχομένου"/>
          <p:cNvSpPr>
            <a:spLocks noGrp="1"/>
          </p:cNvSpPr>
          <p:nvPr>
            <p:ph idx="4294967295"/>
          </p:nvPr>
        </p:nvSpPr>
        <p:spPr>
          <a:xfrm>
            <a:off x="785786" y="642918"/>
            <a:ext cx="7467600" cy="5411788"/>
          </a:xfrm>
        </p:spPr>
        <p:txBody>
          <a:bodyPr/>
          <a:lstStyle/>
          <a:p>
            <a:pPr algn="ctr">
              <a:buNone/>
            </a:pPr>
            <a:r>
              <a:rPr lang="el-GR" sz="1800" b="1" dirty="0" smtClean="0"/>
              <a:t>Κανόε – Καγιάκ (Canoe – Kayak)</a:t>
            </a:r>
          </a:p>
          <a:p>
            <a:pPr>
              <a:buNone/>
            </a:pPr>
            <a:endParaRPr lang="el-GR" sz="1800" b="1" dirty="0" smtClean="0"/>
          </a:p>
          <a:p>
            <a:pPr>
              <a:buNone/>
            </a:pPr>
            <a:r>
              <a:rPr lang="el-GR" sz="1800" dirty="0" smtClean="0"/>
              <a:t>   </a:t>
            </a:r>
            <a:r>
              <a:rPr lang="el-GR" sz="1800" dirty="0" smtClean="0"/>
              <a:t>   </a:t>
            </a:r>
            <a:r>
              <a:rPr lang="el-GR" sz="1800" dirty="0" smtClean="0"/>
              <a:t>Μπορεί να χρησιμοποιηθεί γα αναψυχή και άθληση, αλλά οι </a:t>
            </a:r>
            <a:r>
              <a:rPr lang="el-GR" sz="1800" dirty="0" smtClean="0"/>
              <a:t>       περισσότεροι </a:t>
            </a:r>
            <a:r>
              <a:rPr lang="el-GR" sz="1800" dirty="0" smtClean="0"/>
              <a:t>που ασχολήθηκαν μαζί του οδηγήθηκαν στον πρωταθλητισμό. Προσφέρει επαφή με τη φύση, γυμνάζει όλο το σώμα και ανεβάζει την αδρεναλίνη.</a:t>
            </a:r>
          </a:p>
          <a:p>
            <a:pPr>
              <a:buNone/>
            </a:pPr>
            <a:endParaRPr lang="el-GR" dirty="0"/>
          </a:p>
        </p:txBody>
      </p:sp>
      <p:pic>
        <p:nvPicPr>
          <p:cNvPr id="4" name="rg_hi" descr="http://t1.gstatic.com/images?q=tbn:ANd9GcQesRuPw0FF8gyU3nDEnbGpPG8aoM9Qz8nN1L0E3sMnk0ZgC0Aq4w"/>
          <p:cNvPicPr/>
          <p:nvPr/>
        </p:nvPicPr>
        <p:blipFill>
          <a:blip r:embed="rId3"/>
          <a:srcRect/>
          <a:stretch>
            <a:fillRect/>
          </a:stretch>
        </p:blipFill>
        <p:spPr bwMode="auto">
          <a:xfrm>
            <a:off x="714348" y="3000372"/>
            <a:ext cx="3786214" cy="2571768"/>
          </a:xfrm>
          <a:prstGeom prst="rect">
            <a:avLst/>
          </a:prstGeom>
          <a:ln>
            <a:noFill/>
          </a:ln>
          <a:effectLst>
            <a:softEdge rad="112500"/>
          </a:effectLst>
        </p:spPr>
      </p:pic>
      <p:pic>
        <p:nvPicPr>
          <p:cNvPr id="8194" name="Picture 2" descr="C:\Documents and Settings\user\Τα έγγραφά μου\ΣΧ.ΕΤΟΣ 2012-2013\A1 Οικοτουρισμος\photos\seakayak2.jpg"/>
          <p:cNvPicPr>
            <a:picLocks noChangeAspect="1" noChangeArrowheads="1"/>
          </p:cNvPicPr>
          <p:nvPr/>
        </p:nvPicPr>
        <p:blipFill>
          <a:blip r:embed="rId4"/>
          <a:srcRect/>
          <a:stretch>
            <a:fillRect/>
          </a:stretch>
        </p:blipFill>
        <p:spPr bwMode="auto">
          <a:xfrm>
            <a:off x="4786314" y="3143248"/>
            <a:ext cx="3929090" cy="242889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user\Τα έγγραφά μου\ΣΧ.ΕΤΟΣ 2012-2013\A1 Οικοτουρισμος\photos\images.jpeg"/>
          <p:cNvPicPr>
            <a:picLocks noChangeAspect="1" noChangeArrowheads="1"/>
          </p:cNvPicPr>
          <p:nvPr/>
        </p:nvPicPr>
        <p:blipFill>
          <a:blip r:embed="rId2"/>
          <a:stretch>
            <a:fillRect/>
          </a:stretch>
        </p:blipFill>
        <p:spPr bwMode="auto">
          <a:xfrm>
            <a:off x="-939" y="0"/>
            <a:ext cx="9132929" cy="6858000"/>
          </a:xfrm>
          <a:prstGeom prst="rect">
            <a:avLst/>
          </a:prstGeom>
          <a:noFill/>
        </p:spPr>
      </p:pic>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pPr algn="ctr">
              <a:buNone/>
            </a:pPr>
            <a:r>
              <a:rPr lang="el-GR" sz="4400" dirty="0" smtClean="0"/>
              <a:t>ΤΑ ΠΛΕΟΝΕΚΤΗΜΑΤΑ </a:t>
            </a:r>
          </a:p>
          <a:p>
            <a:pPr algn="ctr">
              <a:buNone/>
            </a:pPr>
            <a:r>
              <a:rPr lang="el-GR" sz="4400" dirty="0" smtClean="0"/>
              <a:t>ΚΑΙ </a:t>
            </a:r>
          </a:p>
          <a:p>
            <a:pPr algn="ctr">
              <a:buNone/>
            </a:pPr>
            <a:r>
              <a:rPr lang="el-GR" sz="4400" dirty="0" smtClean="0"/>
              <a:t>Ο ΒΑΣΙΚΟΣ ΣΤΟΧΟΣ</a:t>
            </a:r>
          </a:p>
          <a:p>
            <a:pPr algn="ctr">
              <a:buNone/>
            </a:pPr>
            <a:r>
              <a:rPr lang="el-GR" sz="4400" dirty="0" smtClean="0"/>
              <a:t> ΤΟΥ ΟΙΚΟΤΟΥΡΙΣΜΟΥ</a:t>
            </a:r>
            <a:endParaRPr lang="el-GR" sz="4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user\Τα έγγραφά μου\ΣΧ.ΕΤΟΣ 2012-2013\A1 Οικοτουρισμος\photos\53.jpg"/>
          <p:cNvPicPr>
            <a:picLocks noChangeAspect="1" noChangeArrowheads="1"/>
          </p:cNvPicPr>
          <p:nvPr/>
        </p:nvPicPr>
        <p:blipFill>
          <a:blip r:embed="rId2"/>
          <a:stretch>
            <a:fillRect/>
          </a:stretch>
        </p:blipFill>
        <p:spPr bwMode="auto">
          <a:xfrm>
            <a:off x="0" y="0"/>
            <a:ext cx="9144000" cy="6903720"/>
          </a:xfrm>
          <a:prstGeom prst="rect">
            <a:avLst/>
          </a:prstGeom>
          <a:noFill/>
        </p:spPr>
      </p:pic>
      <p:sp>
        <p:nvSpPr>
          <p:cNvPr id="10" name="9 - Υπότιτλος"/>
          <p:cNvSpPr>
            <a:spLocks noGrp="1"/>
          </p:cNvSpPr>
          <p:nvPr>
            <p:ph idx="4294967295"/>
          </p:nvPr>
        </p:nvSpPr>
        <p:spPr>
          <a:xfrm>
            <a:off x="857224" y="1117591"/>
            <a:ext cx="7467600" cy="5740409"/>
          </a:xfrm>
        </p:spPr>
        <p:txBody>
          <a:bodyPr>
            <a:normAutofit/>
          </a:bodyPr>
          <a:lstStyle/>
          <a:p>
            <a:pPr>
              <a:buNone/>
            </a:pPr>
            <a:r>
              <a:rPr lang="el-GR" dirty="0" smtClean="0"/>
              <a:t>    </a:t>
            </a:r>
            <a:r>
              <a:rPr lang="el-GR" sz="2400" dirty="0" smtClean="0"/>
              <a:t>Η </a:t>
            </a:r>
            <a:r>
              <a:rPr lang="el-GR" sz="2400" dirty="0" smtClean="0"/>
              <a:t>ενότητα των βιοτόπων στην ευρύτερη περιοχή μελέτης έχει να επιδείξει πάρα πολύ αξιόλογα ενδιαφέροντα, τόσο γενικότερα οικολογικά (επιμέρους βιότοποι και φυσικές-γεωλογικές διαπλάσεις, χλωρίδα, πανίδα), όσο και ειδικότερα ενδιαφέροντα που αναφέρονται σε παραδοσιακές ασχολίες (γεωργία, κτηνοτροφία κ.ά.), αλλά και στις ιστορικές και πολιτιστικές ιδιαιτερότητές της.</a:t>
            </a:r>
          </a:p>
          <a:p>
            <a:endParaRPr lang="el-GR" sz="2400" dirty="0"/>
          </a:p>
        </p:txBody>
      </p:sp>
      <p:sp>
        <p:nvSpPr>
          <p:cNvPr id="9" name="8 - Τίτλος"/>
          <p:cNvSpPr>
            <a:spLocks noGrp="1"/>
          </p:cNvSpPr>
          <p:nvPr>
            <p:ph type="title" idx="4294967295"/>
          </p:nvPr>
        </p:nvSpPr>
        <p:spPr>
          <a:xfrm>
            <a:off x="642910" y="0"/>
            <a:ext cx="7470775" cy="1143000"/>
          </a:xfrm>
        </p:spPr>
        <p:txBody>
          <a:bodyPr>
            <a:noAutofit/>
          </a:bodyPr>
          <a:lstStyle/>
          <a:p>
            <a:r>
              <a:rPr lang="el-GR" sz="4100" dirty="0" smtClean="0">
                <a:solidFill>
                  <a:schemeClr val="tx1"/>
                </a:solidFill>
              </a:rPr>
              <a:t>	</a:t>
            </a:r>
            <a:r>
              <a:rPr lang="el-GR" sz="4100" dirty="0" smtClean="0"/>
              <a:t>Τα οφέλη του οικοτουρισμού</a:t>
            </a:r>
            <a:endParaRPr lang="el-GR" sz="4100" dirty="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user\Τα έγγραφά μου\ΣΧ.ΕΤΟΣ 2012-2013\A1 Οικοτουρισμος\photos\Picture-6.jpg"/>
          <p:cNvPicPr>
            <a:picLocks noChangeAspect="1" noChangeArrowheads="1"/>
          </p:cNvPicPr>
          <p:nvPr/>
        </p:nvPicPr>
        <p:blipFill>
          <a:blip r:embed="rId2"/>
          <a:stretch>
            <a:fillRect/>
          </a:stretch>
        </p:blipFill>
        <p:spPr bwMode="auto">
          <a:xfrm>
            <a:off x="0" y="0"/>
            <a:ext cx="9144000" cy="6858000"/>
          </a:xfrm>
          <a:prstGeom prst="rect">
            <a:avLst/>
          </a:prstGeom>
          <a:noFill/>
        </p:spPr>
      </p:pic>
      <p:sp>
        <p:nvSpPr>
          <p:cNvPr id="3" name="2 - Θέση περιεχομένου"/>
          <p:cNvSpPr>
            <a:spLocks noGrp="1"/>
          </p:cNvSpPr>
          <p:nvPr>
            <p:ph idx="4294967295"/>
          </p:nvPr>
        </p:nvSpPr>
        <p:spPr>
          <a:xfrm>
            <a:off x="642910" y="857232"/>
            <a:ext cx="7829550" cy="5000625"/>
          </a:xfrm>
        </p:spPr>
        <p:txBody>
          <a:bodyPr>
            <a:normAutofit/>
          </a:bodyPr>
          <a:lstStyle/>
          <a:p>
            <a:pPr>
              <a:buNone/>
            </a:pPr>
            <a:r>
              <a:rPr lang="el-GR" dirty="0" smtClean="0"/>
              <a:t>    </a:t>
            </a:r>
            <a:r>
              <a:rPr lang="el-GR" sz="2400" dirty="0" smtClean="0"/>
              <a:t>Πέραν των άμεσων και έμμεσων οικονομικών οφελών που προκύπτουν από την οικοτουριστική δραστηριότητα, υπάρχουν ειδικότερα και γενικότερα οφέλη που προκύπτουν από τη διάσταση της περιβαλλοντικής εκπαίδευσης. Με τη συστηματική λειτουργία ενός προγράμματος περιβαλλοντικής εκπαίδευσης, επέρχεται κατ’ αρχή σε τοπικό επίπεδο σημαντική βελτίωση του επίπεδου γνώσης και ευαισθητοποίησης των κατοίκων ως προς το περιβάλλον και δημιουργούνται θετικότερες προϋποθέσεις για ορθολογικότερη διαχείρισή του και για επιτυχέστερη εκμετάλλευσή του με μακροπρόθεσμη προοπτική. </a:t>
            </a:r>
            <a:endParaRPr lang="el-GR"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user\Τα έγγραφά μου\ΣΧ.ΕΤΟΣ 2012-2013\A1 Οικοτουρισμος\photos\Picture-6.jpg"/>
          <p:cNvPicPr>
            <a:picLocks noChangeAspect="1" noChangeArrowheads="1"/>
          </p:cNvPicPr>
          <p:nvPr/>
        </p:nvPicPr>
        <p:blipFill>
          <a:blip r:embed="rId2"/>
          <a:stretch>
            <a:fillRect/>
          </a:stretch>
        </p:blipFill>
        <p:spPr bwMode="auto">
          <a:xfrm>
            <a:off x="0" y="7620"/>
            <a:ext cx="9144000" cy="6850380"/>
          </a:xfrm>
          <a:prstGeom prst="rect">
            <a:avLst/>
          </a:prstGeom>
          <a:noFill/>
        </p:spPr>
      </p:pic>
      <p:sp>
        <p:nvSpPr>
          <p:cNvPr id="2" name="1 - Τίτλος"/>
          <p:cNvSpPr>
            <a:spLocks noGrp="1"/>
          </p:cNvSpPr>
          <p:nvPr>
            <p:ph type="title"/>
          </p:nvPr>
        </p:nvSpPr>
        <p:spPr/>
        <p:txBody>
          <a:bodyPr>
            <a:normAutofit fontScale="90000"/>
          </a:bodyPr>
          <a:lstStyle/>
          <a:p>
            <a:pPr algn="ctr"/>
            <a:r>
              <a:rPr lang="el-GR" dirty="0" smtClean="0">
                <a:latin typeface="+mn-lt"/>
              </a:rPr>
              <a:t>Βασικός Στόχος</a:t>
            </a:r>
            <a:r>
              <a:rPr lang="el-GR" dirty="0" smtClean="0"/>
              <a:t/>
            </a:r>
            <a:br>
              <a:rPr lang="el-GR" dirty="0" smtClean="0"/>
            </a:br>
            <a:endParaRPr lang="el-GR" dirty="0"/>
          </a:p>
        </p:txBody>
      </p:sp>
      <p:sp>
        <p:nvSpPr>
          <p:cNvPr id="3" name="2 - Θέση περιεχομένου"/>
          <p:cNvSpPr>
            <a:spLocks noGrp="1"/>
          </p:cNvSpPr>
          <p:nvPr>
            <p:ph idx="1"/>
          </p:nvPr>
        </p:nvSpPr>
        <p:spPr>
          <a:xfrm>
            <a:off x="642910" y="1214422"/>
            <a:ext cx="7467600" cy="4525963"/>
          </a:xfrm>
        </p:spPr>
        <p:txBody>
          <a:bodyPr>
            <a:normAutofit/>
          </a:bodyPr>
          <a:lstStyle/>
          <a:p>
            <a:pPr>
              <a:buNone/>
            </a:pPr>
            <a:r>
              <a:rPr lang="el-GR" dirty="0" smtClean="0"/>
              <a:t>    </a:t>
            </a:r>
            <a:r>
              <a:rPr lang="el-GR" sz="2300" dirty="0" smtClean="0"/>
              <a:t>Βασικός </a:t>
            </a:r>
            <a:r>
              <a:rPr lang="el-GR" sz="2300" dirty="0" smtClean="0"/>
              <a:t>στόχος του οικοτουριστικού έργου είναι η προώθηση νέων ήπιων μορφών τουρισμού, όπως ο οικοτουρισμός, ο αγροτουρισμός, ο τουρισμός υπαίθρου. Το Κέντρο Οικοτουρισμού έχει ως κύριο στόχο του την προώθηση του οικοτουριστικού προϊόντος σε σημαντικό βαθμό στις αγορές εσωτερικού και εξωτερικού, και ειδικότερα στους tour operators. Αυτό έχει ως αποτέλεσμα τον σαφή σχεδιασμό ενός ολοκληρωμένου προϊόντος οικοτουριστικής διάστασης, όπου ως τελικός χρήστης του ορίζεται ο πολίτης-τουρίστας, σε εθνικό και σε παγκόσμιο επίπεδο. </a:t>
            </a:r>
          </a:p>
          <a:p>
            <a:endParaRPr lang="el-G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user\Τα έγγραφά μου\ΣΧ.ΕΤΟΣ 2012-2013\A1 Οικοτουρισμος\photos\images.jpeg"/>
          <p:cNvPicPr>
            <a:picLocks noChangeAspect="1" noChangeArrowheads="1"/>
          </p:cNvPicPr>
          <p:nvPr/>
        </p:nvPicPr>
        <p:blipFill>
          <a:blip r:embed="rId2"/>
          <a:stretch>
            <a:fillRect/>
          </a:stretch>
        </p:blipFill>
        <p:spPr bwMode="auto">
          <a:xfrm>
            <a:off x="-7792" y="-10292"/>
            <a:ext cx="9146635" cy="6868292"/>
          </a:xfrm>
          <a:prstGeom prst="rect">
            <a:avLst/>
          </a:prstGeom>
          <a:noFill/>
        </p:spPr>
      </p:pic>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pPr algn="ctr">
              <a:buNone/>
            </a:pPr>
            <a:r>
              <a:rPr lang="el-GR" sz="4400" dirty="0" smtClean="0"/>
              <a:t>ΚΙΝΔΥΝΟΙ ΚΑΙ ΑΠΕΙΛΕΣ </a:t>
            </a:r>
          </a:p>
          <a:p>
            <a:pPr algn="ctr">
              <a:buNone/>
            </a:pPr>
            <a:r>
              <a:rPr lang="el-GR" sz="4400" dirty="0" smtClean="0"/>
              <a:t>ΤΗΣ ΟΙΚΟΤΟΥΡΙΣΤΙΚΗΣ ΔΡΑΣΤΗΡΙΟΤΗΤΑΣ</a:t>
            </a:r>
            <a:endParaRPr lang="el-GR" sz="4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Documents and Settings\user\Τα έγγραφά μου\ΣΧ.ΕΤΟΣ 2012-2013\A1 Οικοτουρισμος\photos\fantastika-topia-apo-ti-kokoszkaa-0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4 - Τίτλος"/>
          <p:cNvSpPr>
            <a:spLocks noGrp="1"/>
          </p:cNvSpPr>
          <p:nvPr>
            <p:ph type="title"/>
          </p:nvPr>
        </p:nvSpPr>
        <p:spPr>
          <a:xfrm>
            <a:off x="457200" y="500042"/>
            <a:ext cx="7467600" cy="917596"/>
          </a:xfrm>
        </p:spPr>
        <p:txBody>
          <a:bodyPr>
            <a:normAutofit fontScale="90000"/>
          </a:bodyPr>
          <a:lstStyle/>
          <a:p>
            <a:pPr algn="ctr"/>
            <a:r>
              <a:rPr lang="el-GR" dirty="0" smtClean="0"/>
              <a:t>Κίνδυνοι και Απειλές</a:t>
            </a:r>
            <a:r>
              <a:rPr lang="el-GR" dirty="0" smtClean="0"/>
              <a:t/>
            </a:r>
            <a:br>
              <a:rPr lang="el-GR" dirty="0" smtClean="0"/>
            </a:br>
            <a:endParaRPr lang="el-GR" dirty="0"/>
          </a:p>
        </p:txBody>
      </p:sp>
      <p:sp>
        <p:nvSpPr>
          <p:cNvPr id="6" name="5 - Θέση περιεχομένου"/>
          <p:cNvSpPr>
            <a:spLocks noGrp="1"/>
          </p:cNvSpPr>
          <p:nvPr>
            <p:ph idx="1"/>
          </p:nvPr>
        </p:nvSpPr>
        <p:spPr>
          <a:xfrm>
            <a:off x="714348" y="1571612"/>
            <a:ext cx="7467600" cy="4525963"/>
          </a:xfrm>
        </p:spPr>
        <p:txBody>
          <a:bodyPr>
            <a:normAutofit fontScale="62500" lnSpcReduction="20000"/>
          </a:bodyPr>
          <a:lstStyle/>
          <a:p>
            <a:pPr>
              <a:buNone/>
            </a:pPr>
            <a:r>
              <a:rPr lang="el-GR" dirty="0" smtClean="0"/>
              <a:t>• Οικιστική ανάπτυξη, αστική ή εκτός σχεδίου, νόμιμη ή αυθαίρετη </a:t>
            </a:r>
            <a:endParaRPr lang="en-US" dirty="0" smtClean="0"/>
          </a:p>
          <a:p>
            <a:pPr>
              <a:buNone/>
            </a:pPr>
            <a:r>
              <a:rPr lang="el-GR" dirty="0" smtClean="0"/>
              <a:t>• Επέκταση - εντατικοποίηση ετήσιων καλλιεργειών </a:t>
            </a:r>
          </a:p>
          <a:p>
            <a:pPr>
              <a:buNone/>
            </a:pPr>
            <a:r>
              <a:rPr lang="el-GR" dirty="0" smtClean="0"/>
              <a:t>• Εντατικοποίηση πολυετών καλλιεργειών (αμπέλια, οπωρώνες, ελαιώνες ) </a:t>
            </a:r>
          </a:p>
          <a:p>
            <a:pPr>
              <a:buNone/>
            </a:pPr>
            <a:r>
              <a:rPr lang="el-GR" dirty="0" smtClean="0"/>
              <a:t>• Υποδομές τουρισμού-αναψυχής (χιονοδρομικά, γκολφ, γήπεδα) </a:t>
            </a:r>
          </a:p>
          <a:p>
            <a:pPr>
              <a:buNone/>
            </a:pPr>
            <a:r>
              <a:rPr lang="el-GR" dirty="0" smtClean="0"/>
              <a:t>• Καταδίωξη από συγκεκριμένους χρήστες ως επιβλαβή </a:t>
            </a:r>
          </a:p>
          <a:p>
            <a:pPr>
              <a:buNone/>
            </a:pPr>
            <a:r>
              <a:rPr lang="el-GR" dirty="0" smtClean="0"/>
              <a:t>• Δραστηριότητες που προκαλούν όχληση (κυνήγι, υλοτομία, αλιεία</a:t>
            </a:r>
            <a:r>
              <a:rPr lang="en-US" dirty="0" smtClean="0"/>
              <a:t>,</a:t>
            </a:r>
            <a:endParaRPr lang="el-GR" dirty="0" smtClean="0"/>
          </a:p>
          <a:p>
            <a:pPr>
              <a:buNone/>
            </a:pPr>
            <a:r>
              <a:rPr lang="en-US" dirty="0" smtClean="0"/>
              <a:t>  </a:t>
            </a:r>
            <a:r>
              <a:rPr lang="el-GR" dirty="0" smtClean="0"/>
              <a:t>φυτών και καυσόξυλων</a:t>
            </a:r>
            <a:r>
              <a:rPr lang="en-US" dirty="0" smtClean="0"/>
              <a:t>)</a:t>
            </a:r>
            <a:r>
              <a:rPr lang="el-GR" dirty="0" smtClean="0"/>
              <a:t> </a:t>
            </a:r>
          </a:p>
          <a:p>
            <a:pPr>
              <a:buNone/>
            </a:pPr>
            <a:r>
              <a:rPr lang="el-GR" dirty="0" smtClean="0"/>
              <a:t>• Εγκατάλειψη παραδοσιακών αγροτικών πρακτικών και χρήσεων</a:t>
            </a:r>
            <a:r>
              <a:rPr lang="en-US" dirty="0" smtClean="0"/>
              <a:t> </a:t>
            </a:r>
            <a:r>
              <a:rPr lang="el-GR" dirty="0" smtClean="0"/>
              <a:t>γης, συμπεριλαμβανομένης της εγκατάλειψης της εκστατικής γεωργίας και κτηνοτροφίας </a:t>
            </a:r>
          </a:p>
          <a:p>
            <a:pPr>
              <a:buNone/>
            </a:pPr>
            <a:r>
              <a:rPr lang="el-GR" dirty="0" smtClean="0"/>
              <a:t>• Αποψιλωτικές υλοτομίες </a:t>
            </a:r>
          </a:p>
          <a:p>
            <a:pPr>
              <a:buNone/>
            </a:pPr>
            <a:r>
              <a:rPr lang="el-GR" dirty="0" smtClean="0"/>
              <a:t>• Ακατάλληλη διαχείριση δασών </a:t>
            </a:r>
          </a:p>
          <a:p>
            <a:pPr>
              <a:buNone/>
            </a:pPr>
            <a:endParaRPr lang="el-G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Documents and Settings\user\Τα έγγραφά μου\ΣΧ.ΕΤΟΣ 2012-2013\A1 Οικοτουρισμος\photos\Picture-6.jpg"/>
          <p:cNvPicPr>
            <a:picLocks noChangeAspect="1" noChangeArrowheads="1"/>
          </p:cNvPicPr>
          <p:nvPr/>
        </p:nvPicPr>
        <p:blipFill>
          <a:blip r:embed="rId2"/>
          <a:stretch>
            <a:fillRect/>
          </a:stretch>
        </p:blipFill>
        <p:spPr bwMode="auto">
          <a:xfrm>
            <a:off x="0" y="0"/>
            <a:ext cx="9144000" cy="6850380"/>
          </a:xfrm>
          <a:prstGeom prst="rect">
            <a:avLst/>
          </a:prstGeom>
          <a:noFill/>
        </p:spPr>
      </p:pic>
      <p:sp>
        <p:nvSpPr>
          <p:cNvPr id="2" name="1 - Τίτλος"/>
          <p:cNvSpPr>
            <a:spLocks noGrp="1"/>
          </p:cNvSpPr>
          <p:nvPr>
            <p:ph type="title"/>
          </p:nvPr>
        </p:nvSpPr>
        <p:spPr/>
        <p:txBody>
          <a:bodyPr>
            <a:normAutofit fontScale="90000"/>
          </a:bodyPr>
          <a:lstStyle/>
          <a:p>
            <a:pPr algn="ctr"/>
            <a:r>
              <a:rPr lang="el-GR" dirty="0" smtClean="0"/>
              <a:t>	</a:t>
            </a:r>
            <a:r>
              <a:rPr lang="el-GR" dirty="0" err="1" smtClean="0"/>
              <a:t>Οικοσυμβουλές</a:t>
            </a:r>
            <a:r>
              <a:rPr lang="el-GR" dirty="0" smtClean="0"/>
              <a:t/>
            </a:r>
            <a:br>
              <a:rPr lang="el-GR" dirty="0" smtClean="0"/>
            </a:br>
            <a:endParaRPr lang="el-GR" dirty="0"/>
          </a:p>
        </p:txBody>
      </p:sp>
      <p:sp>
        <p:nvSpPr>
          <p:cNvPr id="3" name="2 - Θέση περιεχομένου"/>
          <p:cNvSpPr>
            <a:spLocks noGrp="1"/>
          </p:cNvSpPr>
          <p:nvPr>
            <p:ph sz="half" idx="1"/>
          </p:nvPr>
        </p:nvSpPr>
        <p:spPr>
          <a:xfrm>
            <a:off x="500034" y="1142984"/>
            <a:ext cx="3657600" cy="4525963"/>
          </a:xfrm>
        </p:spPr>
        <p:txBody>
          <a:bodyPr>
            <a:noAutofit/>
          </a:bodyPr>
          <a:lstStyle/>
          <a:p>
            <a:pPr>
              <a:buNone/>
            </a:pPr>
            <a:r>
              <a:rPr lang="el-GR" sz="1400" dirty="0" smtClean="0"/>
              <a:t>        Οι κίνδυνοι που απειλούν το περιβάλλον συνεχώς αυξάνονται. Γι` αυτό πρέπει ο καθένας μας, στο βαθμό που περνάει από το χέρι του, να προστατεύει τη φύση. Όταν βρεθείτε σε μια προστατευμένη φυσική περιοχή ακολουθήστε κάποιους απλούς κανόνες. Έτσι θα απολαύσετε την εκδρομή σας και δεν θα αφήσετε πίσω σας προβλήματα. Προσπαθήστε να κάνετε όσο το δυνατόν λιγότερο αισθητή την παρουσία σας, όταν βρίσκεστε στο φυσικό περιβάλλον. Αποφύγετε το θόρυβο και τους βανδαλισμούς, μην αφήνεται σκουπίδια πίσω σας. Αυτονόητο είναι ότι σε καμιά περίπτωση δεν θα ανάψετε φωτιά στο δάσος. Δεν υπάρχει λόγος να σπάτε τα κλαδιά ή να χαράζετε το όνομά σας στους κορμούς των δένδρων. Φτάνοντας σε μια ευαίσθητη περιοχή εγκαταλείψτε το αυτοκίνητο ή τη μηχανή σας.</a:t>
            </a:r>
          </a:p>
          <a:p>
            <a:endParaRPr lang="el-GR" sz="1400" dirty="0"/>
          </a:p>
        </p:txBody>
      </p:sp>
      <p:pic>
        <p:nvPicPr>
          <p:cNvPr id="5" name="4 - Θέση περιεχομένου" descr="lukoi.jpg"/>
          <p:cNvPicPr>
            <a:picLocks noGrp="1" noChangeAspect="1"/>
          </p:cNvPicPr>
          <p:nvPr>
            <p:ph sz="half" idx="2"/>
          </p:nvPr>
        </p:nvPicPr>
        <p:blipFill>
          <a:blip r:embed="rId3"/>
          <a:stretch>
            <a:fillRect/>
          </a:stretch>
        </p:blipFill>
        <p:spPr>
          <a:xfrm>
            <a:off x="4862512" y="1785926"/>
            <a:ext cx="3495702" cy="364333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user\Τα έγγραφά μου\ΣΧ.ΕΤΟΣ 2012-2013\A1 Οικοτουρισμος\photos\Picture-6.jpg"/>
          <p:cNvPicPr>
            <a:picLocks noChangeAspect="1" noChangeArrowheads="1"/>
          </p:cNvPicPr>
          <p:nvPr/>
        </p:nvPicPr>
        <p:blipFill>
          <a:blip r:embed="rId2"/>
          <a:stretch>
            <a:fillRect/>
          </a:stretch>
        </p:blipFill>
        <p:spPr bwMode="auto">
          <a:xfrm>
            <a:off x="0" y="7620"/>
            <a:ext cx="9144000" cy="6850380"/>
          </a:xfrm>
          <a:prstGeom prst="rect">
            <a:avLst/>
          </a:prstGeom>
          <a:noFill/>
        </p:spPr>
      </p:pic>
      <p:sp>
        <p:nvSpPr>
          <p:cNvPr id="4" name="3 - Τίτλος"/>
          <p:cNvSpPr>
            <a:spLocks noGrp="1"/>
          </p:cNvSpPr>
          <p:nvPr>
            <p:ph type="title"/>
          </p:nvPr>
        </p:nvSpPr>
        <p:spPr/>
        <p:txBody>
          <a:bodyPr/>
          <a:lstStyle/>
          <a:p>
            <a:endParaRPr lang="el-GR" dirty="0"/>
          </a:p>
        </p:txBody>
      </p:sp>
      <p:sp>
        <p:nvSpPr>
          <p:cNvPr id="3" name="2 - Θέση περιεχομένου"/>
          <p:cNvSpPr>
            <a:spLocks noGrp="1"/>
          </p:cNvSpPr>
          <p:nvPr>
            <p:ph sz="half" idx="1"/>
          </p:nvPr>
        </p:nvSpPr>
        <p:spPr>
          <a:xfrm>
            <a:off x="500034" y="1214422"/>
            <a:ext cx="3657600" cy="4543444"/>
          </a:xfrm>
        </p:spPr>
        <p:txBody>
          <a:bodyPr>
            <a:normAutofit fontScale="25000" lnSpcReduction="20000"/>
          </a:bodyPr>
          <a:lstStyle/>
          <a:p>
            <a:pPr>
              <a:buNone/>
            </a:pPr>
            <a:r>
              <a:rPr lang="el-GR" dirty="0" smtClean="0"/>
              <a:t>             </a:t>
            </a:r>
            <a:r>
              <a:rPr lang="el-GR" dirty="0" smtClean="0"/>
              <a:t> </a:t>
            </a:r>
            <a:r>
              <a:rPr lang="el-GR" sz="5600" dirty="0" smtClean="0"/>
              <a:t>Σεβαστείτε </a:t>
            </a:r>
            <a:r>
              <a:rPr lang="el-GR" sz="5600" dirty="0" smtClean="0"/>
              <a:t>την ησυχία και την αξιοπρέπεια των άλλων. Ρωτήστε πριν φωτογραφήσετε ανθρώπους. Μην παίρνεται μαζί σας σκυλιά, προκαλούν σοβαρή ενόχληση στα άγρια ζώα. Μέσα στις προστατευόμενες περιοχές απαγορεύεται το κυνήγι και το ψάρεμα. Σεβαστείτε τις οδηγίες των σχετικών πινακίδων και ακολουθείστε τις υποδείξεις των φυλάκων. Πάντα ακολουθείτε προεπιλεγμένες διαδρομές. Πληροφορηθείτε για τα προγράμματα προστασίας που υπάρχουν στην περιοχή. Πριν ξεκινήσετε ενημερωθείτε για τις ιδιομορφίες και τα προβλήματα του χώρου. Όταν θα φτάσετε εκεί, συζητήστε με ανθρώπους που ενδιαφέρονται για την προστασία της περιοχής τους. Μάθετε για τη γεωγραφία, ήθη, έθιμα, τρόπους και παραδόσεις των περιοχών που επισκέπτεστε. .Η ευχάριστη διαμονή σας σε ένα τόπο εξαρτάται κυρίως από το φυσικό περιβάλλον. Γι` αυτό ας το προστατεύσουμε</a:t>
            </a:r>
            <a:endParaRPr lang="el-GR" sz="5600" dirty="0"/>
          </a:p>
        </p:txBody>
      </p:sp>
      <p:pic>
        <p:nvPicPr>
          <p:cNvPr id="6" name="5 - Θέση περιεχομένου" descr="agriogido.jpg"/>
          <p:cNvPicPr>
            <a:picLocks noGrp="1" noChangeAspect="1"/>
          </p:cNvPicPr>
          <p:nvPr>
            <p:ph sz="half" idx="2"/>
          </p:nvPr>
        </p:nvPicPr>
        <p:blipFill>
          <a:blip r:embed="rId3"/>
          <a:stretch>
            <a:fillRect/>
          </a:stretch>
        </p:blipFill>
        <p:spPr>
          <a:xfrm>
            <a:off x="4786314" y="1643050"/>
            <a:ext cx="3552852" cy="414340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Τεχνικό">
  <a:themeElements>
    <a:clrScheme name="Διαβάθμιση του γκρι">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Τεχνικό">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Τεχνικό">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277</TotalTime>
  <Words>966</Words>
  <PresentationFormat>Προβολή στην οθόνη (4:3)</PresentationFormat>
  <Paragraphs>55</Paragraphs>
  <Slides>18</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18</vt:i4>
      </vt:variant>
    </vt:vector>
  </HeadingPairs>
  <TitlesOfParts>
    <vt:vector size="19" baseType="lpstr">
      <vt:lpstr>Τεχνικό</vt:lpstr>
      <vt:lpstr>ΧΑΛΑΣΜΕΝΑ ΡΟΛΟΓΙΑ</vt:lpstr>
      <vt:lpstr>Διαφάνεια 2</vt:lpstr>
      <vt:lpstr> Τα οφέλη του οικοτουρισμού</vt:lpstr>
      <vt:lpstr>Διαφάνεια 4</vt:lpstr>
      <vt:lpstr>Βασικός Στόχος </vt:lpstr>
      <vt:lpstr>Διαφάνεια 6</vt:lpstr>
      <vt:lpstr>Κίνδυνοι και Απειλές </vt:lpstr>
      <vt:lpstr> Οικοσυμβουλές </vt:lpstr>
      <vt:lpstr>Διαφάνεια 9</vt:lpstr>
      <vt:lpstr>Διαφάνεια 10</vt:lpstr>
      <vt:lpstr>Προϋποθέσεις και προοπτικές  της οικοτουριστικής ανάπτυξης </vt:lpstr>
      <vt:lpstr>Διαφάνεια 12</vt:lpstr>
      <vt:lpstr>Διαφάνεια 13</vt:lpstr>
      <vt:lpstr>           Δραστηριότητες στη λίμνη  Στη Λίμνη Πλαστήρα, σε οργανωμένες παραλίμνιες εγκαταστάσεις, μπορούμε να κάνουμε canoe-kayak, υδροποδήλατο , παρατηρώντας το τοπίο και τις ομορφιές της Λίμνης εκ των έσω, αφήνοντάς τη να μας ταξιδέψει σ’ ένα περιβάλλον ησυχίας και γαλήνης που μόνο τα ψαροπούλια απολαμβάνουν. Σε ειδικά διαμορφωμένους χώρους έχουμε τη δυνατότητα να δοκιμάσουμε τις ικανότητές μας στην τοξοβολία ή να επιλέξουμε ιππασία για χαλάρωση. Αλλωστε δε μας δίνεται συχνά η ευκαιρία να κάνουμε βόλτα με άλογο απολαμβάνοντας τις ομορφιές της φύσης.  </vt:lpstr>
      <vt:lpstr>Δραστηριότητες στη θάλασσα </vt:lpstr>
      <vt:lpstr>Δραστηριότητες στο βουνό</vt:lpstr>
      <vt:lpstr>Δραστηριότητες στο ποτάμι</vt:lpstr>
      <vt:lpstr>Διαφάνεια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ΟΙΚΟΤΟΥΡΙΣΜΟΣ</dc:title>
  <cp:lastModifiedBy>user</cp:lastModifiedBy>
  <cp:revision>32</cp:revision>
  <dcterms:modified xsi:type="dcterms:W3CDTF">2013-02-01T10:51:03Z</dcterms:modified>
</cp:coreProperties>
</file>