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61" r:id="rId4"/>
    <p:sldId id="267" r:id="rId5"/>
    <p:sldId id="260" r:id="rId6"/>
    <p:sldId id="265" r:id="rId7"/>
    <p:sldId id="259" r:id="rId8"/>
    <p:sldId id="271" r:id="rId9"/>
    <p:sldId id="263" r:id="rId10"/>
    <p:sldId id="269"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780E"/>
    <a:srgbClr val="00CC00"/>
    <a:srgbClr val="006600"/>
    <a:srgbClr val="009900"/>
    <a:srgbClr val="F71111"/>
    <a:srgbClr val="FF0066"/>
    <a:srgbClr val="002642"/>
    <a:srgbClr val="CCFFCC"/>
    <a:srgbClr val="CD292D"/>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8304D73-C99F-446E-A225-0FF83FB9CD9C}" type="datetimeFigureOut">
              <a:rPr lang="el-GR" smtClean="0"/>
              <a:pPr/>
              <a:t>1/2/2013</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509CD395-C419-4794-B4AD-76487C3C7796}"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8304D73-C99F-446E-A225-0FF83FB9CD9C}" type="datetimeFigureOut">
              <a:rPr lang="el-GR" smtClean="0"/>
              <a:pPr/>
              <a:t>1/2/2013</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509CD395-C419-4794-B4AD-76487C3C7796}"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8304D73-C99F-446E-A225-0FF83FB9CD9C}" type="datetimeFigureOut">
              <a:rPr lang="el-GR" smtClean="0"/>
              <a:pPr/>
              <a:t>1/2/2013</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509CD395-C419-4794-B4AD-76487C3C7796}"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8304D73-C99F-446E-A225-0FF83FB9CD9C}" type="datetimeFigureOut">
              <a:rPr lang="el-GR" smtClean="0"/>
              <a:pPr/>
              <a:t>1/2/2013</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509CD395-C419-4794-B4AD-76487C3C7796}"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8304D73-C99F-446E-A225-0FF83FB9CD9C}" type="datetimeFigureOut">
              <a:rPr lang="el-GR" smtClean="0"/>
              <a:pPr/>
              <a:t>1/2/2013</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509CD395-C419-4794-B4AD-76487C3C7796}"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8304D73-C99F-446E-A225-0FF83FB9CD9C}" type="datetimeFigureOut">
              <a:rPr lang="el-GR" smtClean="0"/>
              <a:pPr/>
              <a:t>1/2/2013</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509CD395-C419-4794-B4AD-76487C3C7796}"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8304D73-C99F-446E-A225-0FF83FB9CD9C}" type="datetimeFigureOut">
              <a:rPr lang="el-GR" smtClean="0"/>
              <a:pPr/>
              <a:t>1/2/2013</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509CD395-C419-4794-B4AD-76487C3C7796}"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8304D73-C99F-446E-A225-0FF83FB9CD9C}" type="datetimeFigureOut">
              <a:rPr lang="el-GR" smtClean="0"/>
              <a:pPr/>
              <a:t>1/2/2013</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509CD395-C419-4794-B4AD-76487C3C7796}"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8304D73-C99F-446E-A225-0FF83FB9CD9C}" type="datetimeFigureOut">
              <a:rPr lang="el-GR" smtClean="0"/>
              <a:pPr/>
              <a:t>1/2/2013</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509CD395-C419-4794-B4AD-76487C3C7796}"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8304D73-C99F-446E-A225-0FF83FB9CD9C}" type="datetimeFigureOut">
              <a:rPr lang="el-GR" smtClean="0"/>
              <a:pPr/>
              <a:t>1/2/2013</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509CD395-C419-4794-B4AD-76487C3C7796}"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8304D73-C99F-446E-A225-0FF83FB9CD9C}" type="datetimeFigureOut">
              <a:rPr lang="el-GR" smtClean="0"/>
              <a:pPr/>
              <a:t>1/2/2013</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509CD395-C419-4794-B4AD-76487C3C7796}"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04D73-C99F-446E-A225-0FF83FB9CD9C}" type="datetimeFigureOut">
              <a:rPr lang="el-GR" smtClean="0"/>
              <a:pPr/>
              <a:t>1/2/2013</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CD395-C419-4794-B4AD-76487C3C7796}"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Επιφάνεια εργασίας\gangstar-24f4f1d.png"/>
          <p:cNvPicPr>
            <a:picLocks noChangeAspect="1" noChangeArrowheads="1"/>
          </p:cNvPicPr>
          <p:nvPr/>
        </p:nvPicPr>
        <p:blipFill>
          <a:blip r:embed="rId2"/>
          <a:srcRect/>
          <a:stretch>
            <a:fillRect/>
          </a:stretch>
        </p:blipFill>
        <p:spPr bwMode="auto">
          <a:xfrm>
            <a:off x="1142976" y="0"/>
            <a:ext cx="6715172" cy="5286412"/>
          </a:xfrm>
          <a:prstGeom prst="rect">
            <a:avLst/>
          </a:prstGeom>
          <a:noFill/>
        </p:spPr>
      </p:pic>
      <p:sp>
        <p:nvSpPr>
          <p:cNvPr id="2" name="1 - Τίτλος"/>
          <p:cNvSpPr>
            <a:spLocks noGrp="1"/>
          </p:cNvSpPr>
          <p:nvPr>
            <p:ph type="ctrTitle"/>
          </p:nvPr>
        </p:nvSpPr>
        <p:spPr>
          <a:xfrm>
            <a:off x="785786" y="642918"/>
            <a:ext cx="7772400" cy="1470025"/>
          </a:xfrm>
        </p:spPr>
        <p:txBody>
          <a:bodyPr/>
          <a:lstStyle/>
          <a:p>
            <a:r>
              <a:rPr lang="en-US" dirty="0" smtClean="0"/>
              <a:t>GANGSTARS</a:t>
            </a:r>
            <a:endParaRPr lang="el-GR" dirty="0"/>
          </a:p>
        </p:txBody>
      </p:sp>
      <p:sp>
        <p:nvSpPr>
          <p:cNvPr id="3" name="2 - Υπότιτλος"/>
          <p:cNvSpPr>
            <a:spLocks noGrp="1"/>
          </p:cNvSpPr>
          <p:nvPr>
            <p:ph type="subTitle" idx="1"/>
          </p:nvPr>
        </p:nvSpPr>
        <p:spPr>
          <a:xfrm>
            <a:off x="1357290" y="5105400"/>
            <a:ext cx="6400800" cy="1752600"/>
          </a:xfrm>
        </p:spPr>
        <p:txBody>
          <a:bodyPr>
            <a:normAutofit fontScale="85000" lnSpcReduction="20000"/>
          </a:bodyPr>
          <a:lstStyle/>
          <a:p>
            <a:pPr>
              <a:buFont typeface="Arial" pitchFamily="34" charset="0"/>
              <a:buChar char="•"/>
            </a:pPr>
            <a:r>
              <a:rPr lang="el-GR" sz="3500" dirty="0" smtClean="0">
                <a:solidFill>
                  <a:srgbClr val="CD292D"/>
                </a:solidFill>
              </a:rPr>
              <a:t>ΑΡΓΥΡΗ ΑΘΑΝΑΣΙΑ</a:t>
            </a:r>
          </a:p>
          <a:p>
            <a:pPr>
              <a:buFont typeface="Arial" pitchFamily="34" charset="0"/>
              <a:buChar char="•"/>
            </a:pPr>
            <a:r>
              <a:rPr lang="el-GR" dirty="0" smtClean="0">
                <a:solidFill>
                  <a:srgbClr val="CD292D"/>
                </a:solidFill>
              </a:rPr>
              <a:t>ΕΥΑΓΓΕΛΟΥ ΕΥΑΓΓΕΛΟΣ</a:t>
            </a:r>
          </a:p>
          <a:p>
            <a:pPr>
              <a:buFont typeface="Arial" pitchFamily="34" charset="0"/>
              <a:buChar char="•"/>
            </a:pPr>
            <a:r>
              <a:rPr lang="el-GR" dirty="0" smtClean="0">
                <a:solidFill>
                  <a:srgbClr val="CD292D"/>
                </a:solidFill>
              </a:rPr>
              <a:t>ΖΑΧΟΠΟΥΛΟΥ ΧΡΙΣΤΙΝΑ</a:t>
            </a:r>
          </a:p>
          <a:p>
            <a:pPr>
              <a:buFont typeface="Arial" pitchFamily="34" charset="0"/>
              <a:buChar char="•"/>
            </a:pPr>
            <a:r>
              <a:rPr lang="el-GR" dirty="0" smtClean="0">
                <a:solidFill>
                  <a:srgbClr val="CD292D"/>
                </a:solidFill>
              </a:rPr>
              <a:t>ΚΟΥΚΩΝΗΣ ΑΘΑΝΑΣΙΟΣ</a:t>
            </a:r>
            <a:endParaRPr lang="el-GR" dirty="0">
              <a:solidFill>
                <a:srgbClr val="CD292D"/>
              </a:solidFill>
            </a:endParaRPr>
          </a:p>
        </p:txBody>
      </p:sp>
      <p:sp>
        <p:nvSpPr>
          <p:cNvPr id="4" name="2 - Υπότιτλος"/>
          <p:cNvSpPr>
            <a:spLocks noGrp="1"/>
          </p:cNvSpPr>
          <p:nvPr/>
        </p:nvSpPr>
        <p:spPr>
          <a:xfrm>
            <a:off x="1331976" y="2552700"/>
            <a:ext cx="6480048" cy="1752600"/>
          </a:xfrm>
          <a:prstGeom prst="rect">
            <a:avLst/>
          </a:prstGeom>
        </p:spPr>
        <p:txBody>
          <a:bodyPr vert="horz" tIns="0" rIns="45720" bIns="0" anchor="b">
            <a:normAutofit/>
          </a:bodyPr>
          <a:lstStyle>
            <a:lvl1pPr marL="0" indent="0" algn="r"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457200" indent="0" algn="ctr" rtl="0" eaLnBrk="1" latinLnBrk="0" hangingPunct="1">
              <a:spcBef>
                <a:spcPct val="20000"/>
              </a:spcBef>
              <a:buClr>
                <a:schemeClr val="accent1"/>
              </a:buClr>
              <a:buSzPct val="90000"/>
              <a:buFont typeface="Wingdings 2"/>
              <a:buNone/>
              <a:defRPr kumimoji="0" sz="26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85000"/>
              <a:buFont typeface="Arial"/>
              <a:buNone/>
              <a:defRPr kumimoji="0" sz="24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90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100000"/>
              <a:buFont typeface="Arial"/>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Font typeface="Arial"/>
              <a:buNone/>
              <a:defRPr kumimoji="0" sz="2000" kern="1200" baseline="0">
                <a:solidFill>
                  <a:schemeClr val="tx1"/>
                </a:solidFill>
                <a:latin typeface="+mn-lt"/>
                <a:ea typeface="+mn-ea"/>
                <a:cs typeface="+mn-cs"/>
              </a:defRPr>
            </a:lvl6pPr>
            <a:lvl7pPr marL="2743200" indent="0" algn="ctr" rtl="0" eaLnBrk="1" latinLnBrk="0" hangingPunct="1">
              <a:spcBef>
                <a:spcPct val="20000"/>
              </a:spcBef>
              <a:buClr>
                <a:schemeClr val="accent6"/>
              </a:buClr>
              <a:buSzPct val="100000"/>
              <a:buFont typeface="Arial"/>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6"/>
              </a:buClr>
              <a:buFont typeface="Arial"/>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6"/>
              </a:buClr>
              <a:buFont typeface="Arial"/>
              <a:buNone/>
              <a:defRPr kumimoji="0" sz="1600" kern="1200">
                <a:solidFill>
                  <a:schemeClr val="tx1"/>
                </a:solidFill>
                <a:latin typeface="+mn-lt"/>
                <a:ea typeface="+mn-ea"/>
                <a:cs typeface="+mn-cs"/>
              </a:defRPr>
            </a:lvl9pPr>
          </a:lstStyle>
          <a:p>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E:\project οικοτυρισμος\Α1 ΟΙΚΟΤΟΥΡΙΣΜΟΣ 2012-2013 vaggelis\dromos.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C:\Documents and Settings\user\Τα έγγραφά μου\A1 ΟΙΚΟΤΟΥΡΙΣΜΟΣ\xrhmata-eyrv1.jpg"/>
          <p:cNvPicPr/>
          <p:nvPr/>
        </p:nvPicPr>
        <p:blipFill>
          <a:blip r:embed="rId2"/>
          <a:srcRect/>
          <a:stretch>
            <a:fillRect/>
          </a:stretch>
        </p:blipFill>
        <p:spPr bwMode="auto">
          <a:xfrm>
            <a:off x="0" y="0"/>
            <a:ext cx="9144000" cy="6857999"/>
          </a:xfrm>
          <a:prstGeom prst="rect">
            <a:avLst/>
          </a:prstGeom>
          <a:noFill/>
          <a:ln w="9525">
            <a:noFill/>
            <a:miter lim="800000"/>
            <a:headEnd/>
            <a:tailEnd/>
          </a:ln>
        </p:spPr>
      </p:pic>
      <p:sp>
        <p:nvSpPr>
          <p:cNvPr id="2" name="1 - Τίτλος"/>
          <p:cNvSpPr>
            <a:spLocks noGrp="1"/>
          </p:cNvSpPr>
          <p:nvPr>
            <p:ph type="title"/>
          </p:nvPr>
        </p:nvSpPr>
        <p:spPr/>
        <p:txBody>
          <a:bodyPr>
            <a:normAutofit/>
          </a:bodyPr>
          <a:lstStyle/>
          <a:p>
            <a:r>
              <a:rPr lang="el-GR" sz="2800" dirty="0" smtClean="0">
                <a:solidFill>
                  <a:schemeClr val="accent6">
                    <a:lumMod val="50000"/>
                  </a:schemeClr>
                </a:solidFill>
              </a:rPr>
              <a:t>Επιπτώσεις στην οικονομία</a:t>
            </a:r>
            <a:endParaRPr lang="el-GR" sz="2800" dirty="0">
              <a:solidFill>
                <a:schemeClr val="accent6">
                  <a:lumMod val="50000"/>
                </a:schemeClr>
              </a:solidFill>
            </a:endParaRPr>
          </a:p>
        </p:txBody>
      </p:sp>
      <p:sp>
        <p:nvSpPr>
          <p:cNvPr id="3" name="2 - Θέση περιεχομένου"/>
          <p:cNvSpPr>
            <a:spLocks noGrp="1"/>
          </p:cNvSpPr>
          <p:nvPr>
            <p:ph idx="1"/>
          </p:nvPr>
        </p:nvSpPr>
        <p:spPr>
          <a:xfrm>
            <a:off x="500034" y="1643050"/>
            <a:ext cx="8229600" cy="4525963"/>
          </a:xfrm>
        </p:spPr>
        <p:txBody>
          <a:bodyPr>
            <a:noAutofit/>
          </a:bodyPr>
          <a:lstStyle/>
          <a:p>
            <a:pPr>
              <a:buNone/>
            </a:pPr>
            <a:r>
              <a:rPr lang="el-GR" sz="1800" dirty="0" smtClean="0">
                <a:solidFill>
                  <a:schemeClr val="accent6">
                    <a:lumMod val="75000"/>
                  </a:schemeClr>
                </a:solidFill>
              </a:rPr>
              <a:t>Στις κοινωνίες όπου οι δυνατότητες οικονομικής ανάπτυξης είναι περιορισμένες, ο Οικοτουρισμός αποτελεί μια σημαντική πρόσθετη πηγή εισοδήματος. Αν θέλαμε να συνοψίσουμε τα οικονομικά οφέλη που προκύπτουν από τον οικοτουρισμό θα μπορούσαμε να πούμε ότι συμβάλλει:</a:t>
            </a:r>
          </a:p>
          <a:p>
            <a:pPr>
              <a:buNone/>
            </a:pPr>
            <a:r>
              <a:rPr lang="el-GR" sz="1800" dirty="0" smtClean="0">
                <a:solidFill>
                  <a:schemeClr val="accent6">
                    <a:lumMod val="75000"/>
                  </a:schemeClr>
                </a:solidFill>
              </a:rPr>
              <a:t>• Στις συναλλαγματικές εισροές αλλοδαπών και στα έσοδα από δαπάνες ντόπιων επισκεπτών.</a:t>
            </a:r>
          </a:p>
          <a:p>
            <a:pPr>
              <a:buNone/>
            </a:pPr>
            <a:r>
              <a:rPr lang="el-GR" sz="1800" dirty="0" smtClean="0">
                <a:solidFill>
                  <a:schemeClr val="accent6">
                    <a:lumMod val="75000"/>
                  </a:schemeClr>
                </a:solidFill>
              </a:rPr>
              <a:t>• Στην διαφοροποίηση και ενδυνάμωση της τοπικής οικονομίας, ειδικά σε απομακρυσμένες/ αγροτικές περιοχές.</a:t>
            </a:r>
          </a:p>
          <a:p>
            <a:pPr>
              <a:buNone/>
            </a:pPr>
            <a:r>
              <a:rPr lang="el-GR" sz="1800" dirty="0" smtClean="0">
                <a:solidFill>
                  <a:schemeClr val="accent6">
                    <a:lumMod val="75000"/>
                  </a:schemeClr>
                </a:solidFill>
              </a:rPr>
              <a:t>• Στην αύξηση άμεσης και έμμεσης απασχόλησης.</a:t>
            </a:r>
          </a:p>
          <a:p>
            <a:pPr>
              <a:buNone/>
            </a:pPr>
            <a:r>
              <a:rPr lang="el-GR" sz="1800" dirty="0" smtClean="0">
                <a:solidFill>
                  <a:schemeClr val="accent6">
                    <a:lumMod val="75000"/>
                  </a:schemeClr>
                </a:solidFill>
              </a:rPr>
              <a:t>• Στη δημιουργία και αύξηση της ζήτησης για ορισμένα τοπικά αγροτικά προϊόντα( π.χ. οικολογικά/ βιολογικά) και σχετικά κέντρα διατροφής.</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C:\Documents and Settings\user\Τα έγγραφά μου\A1 ΟΙΚΟΤΟΥΡΙΣΜΟΣ\faragia_eurutanias600_110223_92k95T.jpg"/>
          <p:cNvPicPr/>
          <p:nvPr/>
        </p:nvPicPr>
        <p:blipFill>
          <a:blip r:embed="rId2"/>
          <a:srcRect/>
          <a:stretch>
            <a:fillRect/>
          </a:stretch>
        </p:blipFill>
        <p:spPr bwMode="auto">
          <a:xfrm>
            <a:off x="1" y="1"/>
            <a:ext cx="9144000" cy="6858000"/>
          </a:xfrm>
          <a:prstGeom prst="rect">
            <a:avLst/>
          </a:prstGeom>
          <a:noFill/>
          <a:ln w="9525">
            <a:noFill/>
            <a:miter lim="800000"/>
            <a:headEnd/>
            <a:tailEnd/>
          </a:ln>
        </p:spPr>
      </p:pic>
      <p:sp>
        <p:nvSpPr>
          <p:cNvPr id="4" name="1 - Τίτλος"/>
          <p:cNvSpPr>
            <a:spLocks noGrp="1"/>
          </p:cNvSpPr>
          <p:nvPr>
            <p:ph idx="1"/>
          </p:nvPr>
        </p:nvSpPr>
        <p:spPr>
          <a:xfrm>
            <a:off x="428596" y="357166"/>
            <a:ext cx="8229600" cy="5768975"/>
          </a:xfrm>
        </p:spPr>
        <p:txBody>
          <a:bodyPr>
            <a:normAutofit/>
          </a:bodyPr>
          <a:lstStyle/>
          <a:p>
            <a:pPr>
              <a:buNone/>
            </a:pPr>
            <a:endParaRPr lang="el-GR" sz="1900" dirty="0" smtClean="0"/>
          </a:p>
          <a:p>
            <a:pPr>
              <a:buNone/>
            </a:pPr>
            <a:endParaRPr lang="el-GR" sz="1900" dirty="0" smtClean="0"/>
          </a:p>
          <a:p>
            <a:pPr>
              <a:buNone/>
            </a:pPr>
            <a:r>
              <a:rPr lang="el-GR" sz="1900" dirty="0" smtClean="0">
                <a:solidFill>
                  <a:schemeClr val="accent6">
                    <a:lumMod val="75000"/>
                  </a:schemeClr>
                </a:solidFill>
              </a:rPr>
              <a:t>• Στην παρακίνηση/ στήριξη της ανάπτυξης ντόπιων βιοτεχνικών προϊόντων( π.χ. λαϊκής τέχνης) και καταστήματα διάθεσής τους.</a:t>
            </a:r>
          </a:p>
          <a:p>
            <a:pPr>
              <a:buNone/>
            </a:pPr>
            <a:r>
              <a:rPr lang="el-GR" sz="1900" dirty="0" smtClean="0">
                <a:solidFill>
                  <a:schemeClr val="accent6">
                    <a:lumMod val="75000"/>
                  </a:schemeClr>
                </a:solidFill>
              </a:rPr>
              <a:t>• Στην ενθάρρυνση/ προώθηση της ανάπτυξης και βελτίωσης τοπικών δικτύων και υπηρεσιών μεταφορών/ επικοινωνιών αλλά και της διαμόρφωσης και υλοποίησης προγραμμάτων περιβαλλοντικής προστασίας.</a:t>
            </a:r>
          </a:p>
          <a:p>
            <a:pPr>
              <a:buNone/>
            </a:pPr>
            <a:r>
              <a:rPr lang="el-GR" sz="1900" dirty="0" smtClean="0">
                <a:solidFill>
                  <a:schemeClr val="accent6">
                    <a:lumMod val="75000"/>
                  </a:schemeClr>
                </a:solidFill>
              </a:rPr>
              <a:t>• Στην μείωση οικονομικών ανισοτήτων.</a:t>
            </a:r>
          </a:p>
          <a:p>
            <a:pPr>
              <a:buNone/>
            </a:pPr>
            <a:r>
              <a:rPr lang="el-GR" sz="1900" dirty="0" smtClean="0">
                <a:solidFill>
                  <a:schemeClr val="accent6">
                    <a:lumMod val="75000"/>
                  </a:schemeClr>
                </a:solidFill>
              </a:rPr>
              <a:t>• Προσφέρει άμεσα οικονομικά οφέλη για την προστασία του περιβάλλοντος</a:t>
            </a:r>
            <a:endParaRPr lang="en-US" sz="1900" dirty="0" smtClean="0">
              <a:solidFill>
                <a:schemeClr val="accent6">
                  <a:lumMod val="75000"/>
                </a:schemeClr>
              </a:solidFill>
            </a:endParaRPr>
          </a:p>
          <a:p>
            <a:endParaRPr lang="en-US" sz="1900" dirty="0" smtClean="0">
              <a:solidFill>
                <a:schemeClr val="accent6">
                  <a:lumMod val="75000"/>
                </a:schemeClr>
              </a:solidFill>
            </a:endParaRPr>
          </a:p>
          <a:p>
            <a:pPr>
              <a:buNone/>
            </a:pPr>
            <a:r>
              <a:rPr lang="el-GR" sz="1900" dirty="0" smtClean="0">
                <a:solidFill>
                  <a:schemeClr val="accent6">
                    <a:lumMod val="75000"/>
                  </a:schemeClr>
                </a:solidFill>
              </a:rPr>
              <a:t>Επιπλέον σε μια περίοδο που τα ποσοστά ανεργίας είναι πολύ μεγάλα, ο Οικοτουρισμός, φαίνεται να προτείνει νέες θέσεις εργασίας ικανές να κρατήσουν τους ντόπιους στην περιοχή τους και πολλές φορές να προσελκύσουν και το ενδιαφέρον επισκεπτών, προκειμένου να εγκατασταθούν μόνιμα εκεί. </a:t>
            </a:r>
          </a:p>
          <a:p>
            <a:pPr>
              <a:buNone/>
            </a:pP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http://3.bp.blogspot.com/-4paHZqJa1qA/Ty2nNd82iHI/AAAAAAAAAvg/MfLgu6_oAb4/s1600/%CF%87%CF%81%CE%B7%CE%BC%CE%B1+%CF%87%CF%81%CF%85%CF%83%CE%BF%CF%82.jpg"/>
          <p:cNvPicPr/>
          <p:nvPr/>
        </p:nvPicPr>
        <p:blipFill>
          <a:blip r:embed="rId2"/>
          <a:srcRect/>
          <a:stretch>
            <a:fillRect/>
          </a:stretch>
        </p:blipFill>
        <p:spPr bwMode="auto">
          <a:xfrm>
            <a:off x="0" y="0"/>
            <a:ext cx="4286248" cy="6858000"/>
          </a:xfrm>
          <a:prstGeom prst="rect">
            <a:avLst/>
          </a:prstGeom>
          <a:noFill/>
          <a:ln w="9525">
            <a:noFill/>
            <a:miter lim="800000"/>
            <a:headEnd/>
            <a:tailEnd/>
          </a:ln>
        </p:spPr>
      </p:pic>
      <p:pic>
        <p:nvPicPr>
          <p:cNvPr id="6146" name="Picture 2" descr="http://peopleandideas.gr/wp-content/uploads/2010/11/grande-pelouse.jpg"/>
          <p:cNvPicPr>
            <a:picLocks noChangeAspect="1" noChangeArrowheads="1"/>
          </p:cNvPicPr>
          <p:nvPr/>
        </p:nvPicPr>
        <p:blipFill>
          <a:blip r:embed="rId3"/>
          <a:srcRect/>
          <a:stretch>
            <a:fillRect/>
          </a:stretch>
        </p:blipFill>
        <p:spPr bwMode="auto">
          <a:xfrm>
            <a:off x="4286248" y="0"/>
            <a:ext cx="4857782"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 Εικόνα" descr="http://www.verynice.gr/eshop/images/T/813-CROMATICOLAXANI-S.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 Τίτλος"/>
          <p:cNvSpPr>
            <a:spLocks noGrp="1"/>
          </p:cNvSpPr>
          <p:nvPr>
            <p:ph type="title"/>
          </p:nvPr>
        </p:nvSpPr>
        <p:spPr>
          <a:xfrm>
            <a:off x="500034" y="714356"/>
            <a:ext cx="3008313" cy="1162050"/>
          </a:xfrm>
        </p:spPr>
        <p:txBody>
          <a:bodyPr>
            <a:noAutofit/>
          </a:bodyPr>
          <a:lstStyle/>
          <a:p>
            <a:r>
              <a:rPr lang="el-GR" sz="2400" dirty="0" smtClean="0">
                <a:solidFill>
                  <a:srgbClr val="006600"/>
                </a:solidFill>
              </a:rPr>
              <a:t>Επιδράσεις στον πολιτισμό και την κοινωνία</a:t>
            </a:r>
            <a:r>
              <a:rPr lang="el-GR" sz="1600" dirty="0" smtClean="0">
                <a:solidFill>
                  <a:srgbClr val="006600"/>
                </a:solidFill>
              </a:rPr>
              <a:t/>
            </a:r>
            <a:br>
              <a:rPr lang="el-GR" sz="1600" dirty="0" smtClean="0">
                <a:solidFill>
                  <a:srgbClr val="006600"/>
                </a:solidFill>
              </a:rPr>
            </a:br>
            <a:endParaRPr lang="el-GR" sz="1600" dirty="0">
              <a:solidFill>
                <a:srgbClr val="006600"/>
              </a:solidFill>
            </a:endParaRPr>
          </a:p>
        </p:txBody>
      </p:sp>
      <p:pic>
        <p:nvPicPr>
          <p:cNvPr id="7" name="6 - Θέση περιεχομένου" descr="http://2.bp.blogspot.com/-VjTJ_lDHaW8/TmjxRF6VlyI/AAAAAAAAAwg/agS7rHTRm9g/s1600/2.jpg"/>
          <p:cNvPicPr>
            <a:picLocks noGrp="1"/>
          </p:cNvPicPr>
          <p:nvPr>
            <p:ph idx="1"/>
          </p:nvPr>
        </p:nvPicPr>
        <p:blipFill>
          <a:blip r:embed="rId3"/>
          <a:srcRect/>
          <a:stretch>
            <a:fillRect/>
          </a:stretch>
        </p:blipFill>
        <p:spPr bwMode="auto">
          <a:xfrm>
            <a:off x="3857620" y="1285860"/>
            <a:ext cx="4929221" cy="3571900"/>
          </a:xfrm>
          <a:prstGeom prst="rect">
            <a:avLst/>
          </a:prstGeom>
          <a:noFill/>
          <a:ln w="9525">
            <a:noFill/>
            <a:miter lim="800000"/>
            <a:headEnd/>
            <a:tailEnd/>
          </a:ln>
        </p:spPr>
      </p:pic>
      <p:sp>
        <p:nvSpPr>
          <p:cNvPr id="4" name="3 - Θέση κειμένου"/>
          <p:cNvSpPr>
            <a:spLocks noGrp="1"/>
          </p:cNvSpPr>
          <p:nvPr>
            <p:ph type="body" sz="half" idx="2"/>
          </p:nvPr>
        </p:nvSpPr>
        <p:spPr>
          <a:xfrm>
            <a:off x="428596" y="2000240"/>
            <a:ext cx="3008313" cy="4691063"/>
          </a:xfrm>
        </p:spPr>
        <p:txBody>
          <a:bodyPr/>
          <a:lstStyle/>
          <a:p>
            <a:r>
              <a:rPr lang="el-GR" dirty="0" smtClean="0">
                <a:solidFill>
                  <a:srgbClr val="13780E"/>
                </a:solidFill>
              </a:rPr>
              <a:t>Ο </a:t>
            </a:r>
            <a:r>
              <a:rPr lang="el-GR" dirty="0" smtClean="0">
                <a:solidFill>
                  <a:srgbClr val="13780E"/>
                </a:solidFill>
              </a:rPr>
              <a:t>Οικοτουρισμός</a:t>
            </a:r>
            <a:r>
              <a:rPr lang="el-GR" dirty="0" smtClean="0">
                <a:solidFill>
                  <a:srgbClr val="13780E"/>
                </a:solidFill>
              </a:rPr>
              <a:t> μπορεί να συνδυαστεί με το πολιτιστικό περιβάλλον, την ανάδειξη των ιστορικών μνημείων και αρχαιολογικών χώρων, την οργάνωση προγραμμάτων διαδρομών και επισκέψεων τουριστών και σχολείων, συντελώντας κατ’ αυτόν τον τρόπο στην αξιοποίηση και προστασία της φυσικής και πολιτιστικής κληρονομιάς της περιοχής.</a:t>
            </a:r>
          </a:p>
          <a:p>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E:\project οικοτυρισμος\αθαμανιο.jpg"/>
          <p:cNvPicPr/>
          <p:nvPr/>
        </p:nvPicPr>
        <p:blipFill>
          <a:blip r:embed="rId2"/>
          <a:srcRect/>
          <a:stretch>
            <a:fillRect/>
          </a:stretch>
        </p:blipFill>
        <p:spPr bwMode="auto">
          <a:xfrm>
            <a:off x="0" y="1"/>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perierga.gr/wp-content/uploads/2012/05/epistrofifisi5.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2" name="1 - Τίτλος"/>
          <p:cNvSpPr>
            <a:spLocks noGrp="1"/>
          </p:cNvSpPr>
          <p:nvPr>
            <p:ph type="title"/>
          </p:nvPr>
        </p:nvSpPr>
        <p:spPr>
          <a:xfrm>
            <a:off x="428596" y="357166"/>
            <a:ext cx="8229600" cy="1143000"/>
          </a:xfrm>
          <a:noFill/>
        </p:spPr>
        <p:txBody>
          <a:bodyPr>
            <a:normAutofit/>
          </a:bodyPr>
          <a:lstStyle/>
          <a:p>
            <a:r>
              <a:rPr lang="el-GR" sz="2800" dirty="0" smtClean="0">
                <a:solidFill>
                  <a:srgbClr val="F71111"/>
                </a:solidFill>
              </a:rPr>
              <a:t>Εκδηλώσεις για τον οικοτουρισμό</a:t>
            </a:r>
            <a:endParaRPr lang="el-GR" sz="2800" dirty="0">
              <a:solidFill>
                <a:srgbClr val="F71111"/>
              </a:solidFill>
            </a:endParaRPr>
          </a:p>
        </p:txBody>
      </p:sp>
      <p:sp>
        <p:nvSpPr>
          <p:cNvPr id="3" name="2 - Θέση περιεχομένου"/>
          <p:cNvSpPr>
            <a:spLocks noGrp="1"/>
          </p:cNvSpPr>
          <p:nvPr>
            <p:ph idx="1"/>
          </p:nvPr>
        </p:nvSpPr>
        <p:spPr>
          <a:xfrm>
            <a:off x="428596" y="1714488"/>
            <a:ext cx="8229600" cy="4525963"/>
          </a:xfrm>
        </p:spPr>
        <p:txBody>
          <a:bodyPr>
            <a:normAutofit/>
          </a:bodyPr>
          <a:lstStyle/>
          <a:p>
            <a:pPr>
              <a:buNone/>
            </a:pPr>
            <a:endParaRPr lang="en-US" sz="1800" dirty="0" smtClean="0"/>
          </a:p>
          <a:p>
            <a:pPr>
              <a:buNone/>
            </a:pPr>
            <a:endParaRPr lang="en-US" sz="1800" dirty="0" smtClean="0"/>
          </a:p>
          <a:p>
            <a:pPr>
              <a:buNone/>
            </a:pPr>
            <a:endParaRPr lang="en-US" sz="1800" dirty="0" smtClean="0">
              <a:solidFill>
                <a:srgbClr val="FF0000"/>
              </a:solidFill>
            </a:endParaRPr>
          </a:p>
          <a:p>
            <a:pPr>
              <a:buNone/>
            </a:pPr>
            <a:r>
              <a:rPr lang="el-GR" sz="1800" dirty="0" smtClean="0">
                <a:solidFill>
                  <a:srgbClr val="FF0000"/>
                </a:solidFill>
              </a:rPr>
              <a:t>Οι Γιορτές Οικοτουρισμού, αλλά και οι άλλες γιορτές προβολής τοπικών προϊόντων αποτελούν νέους θεσμούς, οι οποίοι συμβάλλουν στην προώθηση των τοπικών προϊόντων και του τουριστικού προϊόντος της περιοχής. </a:t>
            </a:r>
            <a:br>
              <a:rPr lang="el-GR" sz="1800" dirty="0" smtClean="0">
                <a:solidFill>
                  <a:srgbClr val="FF0000"/>
                </a:solidFill>
              </a:rPr>
            </a:br>
            <a:r>
              <a:rPr lang="el-GR" sz="1800" dirty="0" smtClean="0">
                <a:solidFill>
                  <a:srgbClr val="FF0000"/>
                </a:solidFill>
              </a:rPr>
              <a:t>Οι γιορτές αυτές αποτελούν μοναδική ευκαιρία για τον επισκέπτη να γνωρίσει το φυσικό, πολιτισμικό και γαστριμαργικό πλούτο της περιοχής. Τέλος, υπάρχει πρόγραμμα εκδηλώσεων το οποίο περιλαμβάνει πολλές δραστηριότητες όπως ιππασία, περπάτημα, ποδήλατο trekking κ.α.</a:t>
            </a:r>
          </a:p>
          <a:p>
            <a:pPr>
              <a:buNone/>
            </a:pPr>
            <a:endParaRPr lang="el-GR"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www.eovitsiou.gr/images/%CE%93%CE%99%CE%9F%CE%A1%CE%A4%CE%95%CE%A3-%CE%9F%CE%99%CE%9A%CE%9F%CE%A4%CE%9F%CE%A5%CE%A1%CE%99%CE%A3%CE%9C%CE%9F%CE%A5%20031.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http://t2.gstatic.com/images?q=tbn:ANd9GcTB_ISqUQ4pAFU-wBGYvXhTTt6s7olY6FcuzJgaucdFwy6srKrSrQ"/>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 Τίτλος"/>
          <p:cNvSpPr>
            <a:spLocks noGrp="1"/>
          </p:cNvSpPr>
          <p:nvPr>
            <p:ph type="title"/>
          </p:nvPr>
        </p:nvSpPr>
        <p:spPr/>
        <p:txBody>
          <a:bodyPr>
            <a:normAutofit/>
          </a:bodyPr>
          <a:lstStyle/>
          <a:p>
            <a:r>
              <a:rPr lang="el-GR" sz="2800" dirty="0" smtClean="0">
                <a:solidFill>
                  <a:schemeClr val="tx2">
                    <a:lumMod val="50000"/>
                  </a:schemeClr>
                </a:solidFill>
              </a:rPr>
              <a:t>Ο οικοτουρισμός αύριο</a:t>
            </a:r>
            <a:endParaRPr lang="el-GR" sz="2800" dirty="0">
              <a:solidFill>
                <a:schemeClr val="tx2">
                  <a:lumMod val="50000"/>
                </a:schemeClr>
              </a:solidFill>
            </a:endParaRPr>
          </a:p>
        </p:txBody>
      </p:sp>
      <p:sp>
        <p:nvSpPr>
          <p:cNvPr id="4" name="3 - Θέση περιεχομένου"/>
          <p:cNvSpPr>
            <a:spLocks noGrp="1"/>
          </p:cNvSpPr>
          <p:nvPr>
            <p:ph sz="half" idx="2"/>
          </p:nvPr>
        </p:nvSpPr>
        <p:spPr>
          <a:xfrm>
            <a:off x="457200" y="1643050"/>
            <a:ext cx="4040188" cy="4483113"/>
          </a:xfrm>
        </p:spPr>
        <p:txBody>
          <a:bodyPr>
            <a:normAutofit fontScale="70000" lnSpcReduction="20000"/>
          </a:bodyPr>
          <a:lstStyle/>
          <a:p>
            <a:pPr>
              <a:buNone/>
            </a:pPr>
            <a:r>
              <a:rPr lang="el-GR" dirty="0" smtClean="0">
                <a:solidFill>
                  <a:srgbClr val="002642"/>
                </a:solidFill>
              </a:rPr>
              <a:t>Ο Οικοτουρισμός θα μπορούσε να θεωρηθεί επανάσταση αφού με τη βοήθειά του ανατρέπεται το παραδοσιακό οικονομικό δόγμα, σύμφωνα με το οποίο, όπως λέει ο Γουέλς και ο Χάξλεϋ, η οικολογία είναι επέκταση της οικονομίας στο σύνολο των έμβιων όντων. Αντιθέτως η οικολογική χρήση της φύσης και στον τομέα του φιλικού με το περιβάλλον τουρισμού, συμπίπτει με τον επαναπροσδιορισμό της θέσης της φύσης στη ζωή, αναθεώρηση η οποία επιτρέπει να αποτρέπεται η μεταβολή του ανθρώπινου περιβάλλοντος σε θλιβερό και μονότονο τοπίο και εμποδίζει να μοιάζει η φύση με βιομηχανικό χώρο παρά με πεδίο ζωής.</a:t>
            </a:r>
          </a:p>
          <a:p>
            <a:pPr>
              <a:buNone/>
            </a:pPr>
            <a:endParaRPr lang="el-GR" dirty="0"/>
          </a:p>
        </p:txBody>
      </p:sp>
      <p:pic>
        <p:nvPicPr>
          <p:cNvPr id="9" name="8 - Θέση περιεχομένου" descr="C:\Documents and Settings\user\Τα έγγραφά μου\A1 ΟΙΚΟΤΟΥΡΙΣΜΟΣ\pamukkale-98.jpg"/>
          <p:cNvPicPr>
            <a:picLocks noGrp="1"/>
          </p:cNvPicPr>
          <p:nvPr>
            <p:ph sz="quarter" idx="4"/>
          </p:nvPr>
        </p:nvPicPr>
        <p:blipFill>
          <a:blip r:embed="rId3"/>
          <a:srcRect/>
          <a:stretch>
            <a:fillRect/>
          </a:stretch>
        </p:blipFill>
        <p:spPr bwMode="auto">
          <a:xfrm>
            <a:off x="4643438" y="2071678"/>
            <a:ext cx="4041775" cy="3071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TotalTime>
  <Words>410</Words>
  <Application>Microsoft Office PowerPoint</Application>
  <PresentationFormat>Προβολή στην οθόνη (4:3)</PresentationFormat>
  <Paragraphs>28</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Θέμα του Office</vt:lpstr>
      <vt:lpstr>GANGSTARS</vt:lpstr>
      <vt:lpstr>Επιπτώσεις στην οικονομία</vt:lpstr>
      <vt:lpstr>Διαφάνεια 3</vt:lpstr>
      <vt:lpstr>Διαφάνεια 4</vt:lpstr>
      <vt:lpstr>Επιδράσεις στον πολιτισμό και την κοινωνία </vt:lpstr>
      <vt:lpstr>Διαφάνεια 6</vt:lpstr>
      <vt:lpstr>Εκδηλώσεις για τον οικοτουρισμό</vt:lpstr>
      <vt:lpstr>Διαφάνεια 8</vt:lpstr>
      <vt:lpstr>Ο οικοτουρισμός αύριο</vt:lpstr>
      <vt:lpstr>Διαφάνεια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GANGSTARS</dc:title>
  <dc:creator>user</dc:creator>
  <cp:lastModifiedBy>user</cp:lastModifiedBy>
  <cp:revision>23</cp:revision>
  <dcterms:created xsi:type="dcterms:W3CDTF">2013-01-11T10:24:03Z</dcterms:created>
  <dcterms:modified xsi:type="dcterms:W3CDTF">2013-02-01T10:45:17Z</dcterms:modified>
</cp:coreProperties>
</file>