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56" r:id="rId2"/>
    <p:sldId id="257" r:id="rId3"/>
    <p:sldId id="270" r:id="rId4"/>
    <p:sldId id="258" r:id="rId5"/>
    <p:sldId id="259" r:id="rId6"/>
    <p:sldId id="271" r:id="rId7"/>
    <p:sldId id="260" r:id="rId8"/>
    <p:sldId id="261" r:id="rId9"/>
    <p:sldId id="262" r:id="rId10"/>
    <p:sldId id="272" r:id="rId11"/>
    <p:sldId id="263" r:id="rId12"/>
    <p:sldId id="273" r:id="rId13"/>
    <p:sldId id="267" r:id="rId14"/>
    <p:sldId id="268" r:id="rId15"/>
    <p:sldId id="269"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7F622"/>
    <a:srgbClr val="E9719C"/>
    <a:srgbClr val="F4FB9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66" autoAdjust="0"/>
    <p:restoredTop sz="94660"/>
  </p:normalViewPr>
  <p:slideViewPr>
    <p:cSldViewPr>
      <p:cViewPr>
        <p:scale>
          <a:sx n="60" d="100"/>
          <a:sy n="60" d="100"/>
        </p:scale>
        <p:origin x="-804"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C8DC24-5228-4866-A66B-AB4F69D4B5E6}" type="datetimeFigureOut">
              <a:rPr lang="el-GR" smtClean="0"/>
              <a:pPr/>
              <a:t>25/4/2013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FBD4D-B009-4D44-B0E2-74189F1682A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3FBD4D-B009-4D44-B0E2-74189F1682AA}"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3FBD4D-B009-4D44-B0E2-74189F1682AA}"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3FBD4D-B009-4D44-B0E2-74189F1682AA}" type="slidenum">
              <a:rPr lang="el-GR" smtClean="0"/>
              <a:pPr/>
              <a:t>12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F3FBD4D-B009-4D44-B0E2-74189F1682AA}"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25/4/2013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25/4/2013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Επιφάνεια εργασίας\katastatiki eksiswsi\Photos\__FMA_Transmutation_Circle__by_DoomHAMMER36.jpg"/>
          <p:cNvPicPr>
            <a:picLocks noChangeAspect="1" noChangeArrowheads="1"/>
          </p:cNvPicPr>
          <p:nvPr/>
        </p:nvPicPr>
        <p:blipFill>
          <a:blip r:embed="rId2" cstate="print"/>
          <a:srcRect/>
          <a:stretch>
            <a:fillRect/>
          </a:stretch>
        </p:blipFill>
        <p:spPr bwMode="auto">
          <a:xfrm>
            <a:off x="1142976" y="1428736"/>
            <a:ext cx="7000892" cy="4857736"/>
          </a:xfrm>
          <a:prstGeom prst="rect">
            <a:avLst/>
          </a:prstGeom>
          <a:noFill/>
        </p:spPr>
      </p:pic>
      <p:sp>
        <p:nvSpPr>
          <p:cNvPr id="2" name="1 - Τίτλος"/>
          <p:cNvSpPr>
            <a:spLocks noGrp="1"/>
          </p:cNvSpPr>
          <p:nvPr>
            <p:ph type="ctrTitle"/>
          </p:nvPr>
        </p:nvSpPr>
        <p:spPr>
          <a:xfrm>
            <a:off x="642910" y="357166"/>
            <a:ext cx="7772400" cy="1428759"/>
          </a:xfrm>
        </p:spPr>
        <p:txBody>
          <a:bodyPr>
            <a:normAutofit/>
          </a:bodyPr>
          <a:lstStyle/>
          <a:p>
            <a:r>
              <a:rPr lang="en-US" sz="8000" dirty="0" smtClean="0">
                <a:solidFill>
                  <a:schemeClr val="tx1">
                    <a:lumMod val="85000"/>
                    <a:lumOff val="15000"/>
                  </a:schemeClr>
                </a:solidFill>
              </a:rPr>
              <a:t>The Alchemists</a:t>
            </a:r>
            <a:endParaRPr lang="el-GR" sz="8000" dirty="0">
              <a:solidFill>
                <a:schemeClr val="tx1">
                  <a:lumMod val="85000"/>
                  <a:lumOff val="15000"/>
                </a:schemeClr>
              </a:solidFill>
            </a:endParaRPr>
          </a:p>
        </p:txBody>
      </p:sp>
      <p:sp>
        <p:nvSpPr>
          <p:cNvPr id="3" name="2 - Υπότιτλος"/>
          <p:cNvSpPr>
            <a:spLocks noGrp="1"/>
          </p:cNvSpPr>
          <p:nvPr>
            <p:ph type="subTitle" idx="1"/>
          </p:nvPr>
        </p:nvSpPr>
        <p:spPr>
          <a:xfrm>
            <a:off x="0" y="5105400"/>
            <a:ext cx="5043510" cy="1752600"/>
          </a:xfrm>
        </p:spPr>
        <p:txBody>
          <a:bodyPr>
            <a:normAutofit fontScale="77500" lnSpcReduction="20000"/>
          </a:bodyPr>
          <a:lstStyle/>
          <a:p>
            <a:pPr algn="l">
              <a:buFont typeface="Arial" pitchFamily="34" charset="0"/>
              <a:buChar char="•"/>
            </a:pPr>
            <a:r>
              <a:rPr lang="el-GR" sz="2800" dirty="0" smtClean="0">
                <a:solidFill>
                  <a:schemeClr val="tx1">
                    <a:lumMod val="95000"/>
                    <a:lumOff val="5000"/>
                  </a:schemeClr>
                </a:solidFill>
                <a:sym typeface="Symbol"/>
              </a:rPr>
              <a:t>Δήμου Αλεξάνδρα</a:t>
            </a:r>
          </a:p>
          <a:p>
            <a:pPr algn="l">
              <a:buFont typeface="Arial" pitchFamily="34" charset="0"/>
              <a:buChar char="•"/>
            </a:pPr>
            <a:r>
              <a:rPr lang="el-GR" sz="2800" dirty="0" smtClean="0">
                <a:solidFill>
                  <a:schemeClr val="tx1">
                    <a:lumMod val="95000"/>
                    <a:lumOff val="5000"/>
                  </a:schemeClr>
                </a:solidFill>
                <a:sym typeface="Symbol"/>
              </a:rPr>
              <a:t>Καψάλη Ευθυμία</a:t>
            </a:r>
          </a:p>
          <a:p>
            <a:pPr algn="l">
              <a:buFont typeface="Arial" pitchFamily="34" charset="0"/>
              <a:buChar char="•"/>
            </a:pPr>
            <a:r>
              <a:rPr lang="el-GR" sz="2800" dirty="0" smtClean="0">
                <a:solidFill>
                  <a:schemeClr val="tx1">
                    <a:lumMod val="95000"/>
                    <a:lumOff val="5000"/>
                  </a:schemeClr>
                </a:solidFill>
                <a:sym typeface="Symbol"/>
              </a:rPr>
              <a:t>Καψάλης Αλέξανδρος</a:t>
            </a:r>
          </a:p>
          <a:p>
            <a:pPr algn="l">
              <a:buFont typeface="Arial" pitchFamily="34" charset="0"/>
              <a:buChar char="•"/>
            </a:pPr>
            <a:r>
              <a:rPr lang="el-GR" sz="2800" dirty="0" smtClean="0">
                <a:solidFill>
                  <a:schemeClr val="tx1">
                    <a:lumMod val="95000"/>
                    <a:lumOff val="5000"/>
                  </a:schemeClr>
                </a:solidFill>
                <a:sym typeface="Symbol"/>
              </a:rPr>
              <a:t>Κουκώνης Θανάσης</a:t>
            </a:r>
          </a:p>
          <a:p>
            <a:pPr algn="l">
              <a:buFont typeface="Arial" pitchFamily="34" charset="0"/>
              <a:buChar char="•"/>
            </a:pPr>
            <a:r>
              <a:rPr lang="el-GR" sz="2800" dirty="0" smtClean="0">
                <a:solidFill>
                  <a:schemeClr val="tx1">
                    <a:lumMod val="95000"/>
                    <a:lumOff val="5000"/>
                  </a:schemeClr>
                </a:solidFill>
                <a:sym typeface="Symbol"/>
              </a:rPr>
              <a:t>Αθανασίου Άρτεμις</a:t>
            </a:r>
          </a:p>
          <a:p>
            <a:endParaRPr lang="el-GR"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Επιφάνεια εργασίας\katastatiki eksiswsi\images (2).jpg"/>
          <p:cNvPicPr>
            <a:picLocks noChangeAspect="1" noChangeArrowheads="1"/>
          </p:cNvPicPr>
          <p:nvPr/>
        </p:nvPicPr>
        <p:blipFill>
          <a:blip r:embed="rId2"/>
          <a:srcRect/>
          <a:stretch>
            <a:fillRect/>
          </a:stretch>
        </p:blipFill>
        <p:spPr bwMode="auto">
          <a:xfrm>
            <a:off x="-25856" y="0"/>
            <a:ext cx="9169856" cy="6858001"/>
          </a:xfrm>
          <a:prstGeom prst="rect">
            <a:avLst/>
          </a:prstGeom>
          <a:noFill/>
        </p:spPr>
      </p:pic>
      <p:sp>
        <p:nvSpPr>
          <p:cNvPr id="3" name="2 - Θέση περιεχομένου"/>
          <p:cNvSpPr>
            <a:spLocks noGrp="1"/>
          </p:cNvSpPr>
          <p:nvPr>
            <p:ph idx="1"/>
          </p:nvPr>
        </p:nvSpPr>
        <p:spPr>
          <a:xfrm>
            <a:off x="457200" y="1000108"/>
            <a:ext cx="8229600" cy="5126055"/>
          </a:xfrm>
        </p:spPr>
        <p:txBody>
          <a:bodyPr>
            <a:normAutofit/>
          </a:bodyPr>
          <a:lstStyle/>
          <a:p>
            <a:pPr>
              <a:buNone/>
            </a:pPr>
            <a:r>
              <a:rPr lang="en-US" b="1" dirty="0" smtClean="0">
                <a:solidFill>
                  <a:schemeClr val="bg1"/>
                </a:solidFill>
              </a:rPr>
              <a:t>   </a:t>
            </a:r>
            <a:r>
              <a:rPr lang="el-GR" sz="2600" b="1" dirty="0" smtClean="0">
                <a:solidFill>
                  <a:schemeClr val="bg1"/>
                </a:solidFill>
              </a:rPr>
              <a:t>Οι λόγοι είναι συχνά διαφορετικοί για τον καθένα. Μερικοί  το βλέπουν ως το σημάδι τους πάνω σε μία πόλη η οποία είναι αποπνικτική, άλλοι το βλέπουν ως διέξοδο στο ταλέντο τους και την δημιουργική τους διάθεση (έξω από την κοινά αποδεκτή έννοια της τέχνης), κάποιοι θέλουν να αποτυπώσουν τις ιδέες τους και την ιδεολογία τους ενώ υπάρχουν και αυτοί που απλά θέλουν να επικοινωνήσουν με τους υπόλοιπους που ασχολούνται με το graffiti.</a:t>
            </a:r>
            <a:endParaRPr lang="el-GR" sz="2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Επιφάνεια εργασίας\katastatiki eksiswsi\kaboom_graffiti_w1.jpeg"/>
          <p:cNvPicPr>
            <a:picLocks noChangeAspect="1" noChangeArrowheads="1"/>
          </p:cNvPicPr>
          <p:nvPr/>
        </p:nvPicPr>
        <p:blipFill>
          <a:blip r:embed="rId2"/>
          <a:srcRect/>
          <a:stretch>
            <a:fillRect/>
          </a:stretch>
        </p:blipFill>
        <p:spPr bwMode="auto">
          <a:xfrm>
            <a:off x="0" y="0"/>
            <a:ext cx="9570917" cy="6991350"/>
          </a:xfrm>
          <a:prstGeom prst="rect">
            <a:avLst/>
          </a:prstGeom>
          <a:noFill/>
        </p:spPr>
      </p:pic>
      <p:sp>
        <p:nvSpPr>
          <p:cNvPr id="2" name="1 - Τίτλος"/>
          <p:cNvSpPr>
            <a:spLocks noGrp="1"/>
          </p:cNvSpPr>
          <p:nvPr>
            <p:ph type="title"/>
          </p:nvPr>
        </p:nvSpPr>
        <p:spPr>
          <a:noFill/>
        </p:spPr>
        <p:txBody>
          <a:bodyPr>
            <a:normAutofit/>
          </a:bodyPr>
          <a:lstStyle/>
          <a:p>
            <a:r>
              <a:rPr lang="el-GR" sz="3600" b="1" dirty="0" smtClean="0">
                <a:solidFill>
                  <a:srgbClr val="0000FF"/>
                </a:solidFill>
              </a:rPr>
              <a:t>Η τέχνη του δρόμου (</a:t>
            </a:r>
            <a:r>
              <a:rPr lang="en-US" sz="3600" b="1" dirty="0" smtClean="0">
                <a:solidFill>
                  <a:srgbClr val="0000FF"/>
                </a:solidFill>
              </a:rPr>
              <a:t>Street Art</a:t>
            </a:r>
            <a:r>
              <a:rPr lang="el-GR" sz="3600" b="1" dirty="0" smtClean="0">
                <a:solidFill>
                  <a:srgbClr val="0000FF"/>
                </a:solidFill>
              </a:rPr>
              <a:t>)</a:t>
            </a:r>
            <a:endParaRPr lang="el-GR" sz="3600" b="1" dirty="0">
              <a:solidFill>
                <a:srgbClr val="0000FF"/>
              </a:solidFill>
            </a:endParaRPr>
          </a:p>
        </p:txBody>
      </p:sp>
      <p:sp>
        <p:nvSpPr>
          <p:cNvPr id="3" name="2 - Θέση περιεχομένου"/>
          <p:cNvSpPr>
            <a:spLocks noGrp="1"/>
          </p:cNvSpPr>
          <p:nvPr>
            <p:ph idx="1"/>
          </p:nvPr>
        </p:nvSpPr>
        <p:spPr>
          <a:xfrm>
            <a:off x="457200" y="1357298"/>
            <a:ext cx="8229600" cy="4768865"/>
          </a:xfrm>
        </p:spPr>
        <p:txBody>
          <a:bodyPr>
            <a:normAutofit/>
          </a:bodyPr>
          <a:lstStyle/>
          <a:p>
            <a:pPr>
              <a:buNone/>
            </a:pPr>
            <a:r>
              <a:rPr lang="el-GR" sz="2200" dirty="0" smtClean="0"/>
              <a:t>     </a:t>
            </a:r>
            <a:endParaRPr lang="en-US" sz="2200" dirty="0" smtClean="0"/>
          </a:p>
          <a:p>
            <a:pPr>
              <a:buNone/>
            </a:pPr>
            <a:r>
              <a:rPr lang="en-US" sz="2400" b="1" dirty="0" smtClean="0">
                <a:solidFill>
                  <a:srgbClr val="FF0000"/>
                </a:solidFill>
              </a:rPr>
              <a:t>    </a:t>
            </a:r>
            <a:r>
              <a:rPr lang="el-GR" sz="2400" b="1" dirty="0" smtClean="0">
                <a:solidFill>
                  <a:srgbClr val="FF0000"/>
                </a:solidFill>
              </a:rPr>
              <a:t> </a:t>
            </a:r>
            <a:r>
              <a:rPr lang="el-GR" sz="2400" b="1" dirty="0" smtClean="0">
                <a:solidFill>
                  <a:srgbClr val="0000FF"/>
                </a:solidFill>
              </a:rPr>
              <a:t>Η Street Art αναπτύσσεται σε δημόσιους χώρους και περιλαμβάνει μια ποικιλία μορφών και τεχνικών. Τα wheat pasting, sticker bombing, stencil graffiti, poster art, οι υπαίθριες προβολές και εγκαταστάσεις, η χρήση μικτών τεχνικών, η παραποίηση οδικών σημάτων κ.α. περιλαμβάνονται σε αυτό που ονομάζουμε με μια λέξη σήμερα, street art. Το Graffiti είναι σίγουρα ο μεγάλος εκπρόσωπος της Street Art.</a:t>
            </a:r>
          </a:p>
          <a:p>
            <a:pPr>
              <a:buNone/>
            </a:pPr>
            <a:r>
              <a:rPr lang="el-GR" sz="2400" b="1" dirty="0" smtClean="0">
                <a:solidFill>
                  <a:srgbClr val="0000FF"/>
                </a:solidFill>
              </a:rPr>
              <a:t>      </a:t>
            </a:r>
          </a:p>
          <a:p>
            <a:pPr algn="just">
              <a:buNone/>
            </a:pPr>
            <a:endParaRPr lang="el-GR" sz="2400" b="1" dirty="0" smtClean="0">
              <a:solidFill>
                <a:srgbClr val="F4FB9D"/>
              </a:solidFill>
            </a:endParaRPr>
          </a:p>
          <a:p>
            <a:pPr algn="just">
              <a:buNone/>
            </a:pPr>
            <a:endParaRPr lang="el-GR" sz="2400" b="1" dirty="0" smtClean="0"/>
          </a:p>
          <a:p>
            <a:pPr algn="just">
              <a:buNone/>
            </a:pP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Επιφάνεια εργασίας\katastatiki eksiswsi\BeFunky_images.jpg.jpg"/>
          <p:cNvPicPr>
            <a:picLocks noChangeAspect="1" noChangeArrowheads="1"/>
          </p:cNvPicPr>
          <p:nvPr/>
        </p:nvPicPr>
        <p:blipFill>
          <a:blip r:embed="rId3"/>
          <a:srcRect/>
          <a:stretch>
            <a:fillRect/>
          </a:stretch>
        </p:blipFill>
        <p:spPr bwMode="auto">
          <a:xfrm>
            <a:off x="0" y="0"/>
            <a:ext cx="9144000" cy="6895476"/>
          </a:xfrm>
          <a:prstGeom prst="rect">
            <a:avLst/>
          </a:prstGeom>
          <a:noFill/>
        </p:spPr>
      </p:pic>
      <p:sp>
        <p:nvSpPr>
          <p:cNvPr id="3" name="2 - Θέση περιεχομένου"/>
          <p:cNvSpPr>
            <a:spLocks noGrp="1"/>
          </p:cNvSpPr>
          <p:nvPr>
            <p:ph idx="1"/>
          </p:nvPr>
        </p:nvSpPr>
        <p:spPr>
          <a:xfrm>
            <a:off x="457200" y="928670"/>
            <a:ext cx="8229600" cy="5197493"/>
          </a:xfrm>
        </p:spPr>
        <p:txBody>
          <a:bodyPr>
            <a:normAutofit/>
          </a:bodyPr>
          <a:lstStyle/>
          <a:p>
            <a:pPr>
              <a:buNone/>
            </a:pPr>
            <a:r>
              <a:rPr lang="el-GR" sz="2400" b="1" dirty="0" smtClean="0">
                <a:solidFill>
                  <a:srgbClr val="FFFF00"/>
                </a:solidFill>
              </a:rPr>
              <a:t> </a:t>
            </a:r>
            <a:r>
              <a:rPr lang="en-US" sz="2400" b="1" dirty="0" smtClean="0">
                <a:solidFill>
                  <a:srgbClr val="FFFF00"/>
                </a:solidFill>
              </a:rPr>
              <a:t>    </a:t>
            </a:r>
            <a:r>
              <a:rPr lang="el-GR" sz="2400" b="1" dirty="0" smtClean="0">
                <a:solidFill>
                  <a:srgbClr val="FF0000"/>
                </a:solidFill>
              </a:rPr>
              <a:t>Street Art VS Graffiti</a:t>
            </a:r>
          </a:p>
          <a:p>
            <a:pPr>
              <a:buNone/>
            </a:pPr>
            <a:r>
              <a:rPr lang="el-GR" sz="2400" b="1" dirty="0" smtClean="0">
                <a:solidFill>
                  <a:srgbClr val="FF0000"/>
                </a:solidFill>
              </a:rPr>
              <a:t>      Η </a:t>
            </a:r>
            <a:r>
              <a:rPr lang="el-GR" sz="2400" b="1" dirty="0" err="1" smtClean="0">
                <a:solidFill>
                  <a:srgbClr val="FF0000"/>
                </a:solidFill>
              </a:rPr>
              <a:t>street</a:t>
            </a:r>
            <a:r>
              <a:rPr lang="el-GR" sz="2400" b="1" dirty="0" smtClean="0">
                <a:solidFill>
                  <a:srgbClr val="FF0000"/>
                </a:solidFill>
              </a:rPr>
              <a:t> </a:t>
            </a:r>
            <a:r>
              <a:rPr lang="el-GR" sz="2400" b="1" dirty="0" err="1" smtClean="0">
                <a:solidFill>
                  <a:srgbClr val="FF0000"/>
                </a:solidFill>
              </a:rPr>
              <a:t>art</a:t>
            </a:r>
            <a:r>
              <a:rPr lang="el-GR" sz="2400" b="1" dirty="0" smtClean="0">
                <a:solidFill>
                  <a:srgbClr val="FF0000"/>
                </a:solidFill>
              </a:rPr>
              <a:t> δεν έχει όρια, περιλαμβάνει διάφορες τεχνικές, όπως το </a:t>
            </a:r>
            <a:r>
              <a:rPr lang="el-GR" sz="2400" b="1" dirty="0" err="1" smtClean="0">
                <a:solidFill>
                  <a:srgbClr val="FF0000"/>
                </a:solidFill>
              </a:rPr>
              <a:t>Wheat</a:t>
            </a:r>
            <a:r>
              <a:rPr lang="el-GR" sz="2400" b="1" dirty="0" smtClean="0">
                <a:solidFill>
                  <a:srgbClr val="FF0000"/>
                </a:solidFill>
              </a:rPr>
              <a:t> </a:t>
            </a:r>
            <a:r>
              <a:rPr lang="el-GR" sz="2400" b="1" dirty="0" err="1" smtClean="0">
                <a:solidFill>
                  <a:srgbClr val="FF0000"/>
                </a:solidFill>
              </a:rPr>
              <a:t>Pasting</a:t>
            </a:r>
            <a:r>
              <a:rPr lang="el-GR" sz="2400" b="1" dirty="0" smtClean="0">
                <a:solidFill>
                  <a:srgbClr val="FF0000"/>
                </a:solidFill>
              </a:rPr>
              <a:t> (δημιουργία έργων σε χαρτί και επικόλλησή του σε μια άλλη επιφάνεια), το Stickering (δημιουργία sticker και επικόλλησή του σε δημόσιο χώρο), το Stenciling (ψεκασμός με σπρέι μέσω χαρτονιών-οδηγών, με κομμένα διάκενα), τη δημιουργία τρισδιάστατων αντικείμενων κ.α. Επιπρόσθετα, η street art είναι ένας αρκετά γενικευμένος όρος που απορροφά την παραβατικότητα του graffiti και μάλιστα οι εκπρόσωποί της δέχονται παραγγελίες για να δημιουργήσουν.</a:t>
            </a:r>
            <a:endParaRPr lang="el-GR" sz="2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DSC0028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Θέση κειμένου"/>
          <p:cNvSpPr>
            <a:spLocks noGrp="1"/>
          </p:cNvSpPr>
          <p:nvPr>
            <p:ph type="body" idx="1"/>
          </p:nvPr>
        </p:nvSpPr>
        <p:spPr>
          <a:xfrm>
            <a:off x="500034" y="642918"/>
            <a:ext cx="4040188" cy="642942"/>
          </a:xfrm>
        </p:spPr>
        <p:txBody>
          <a:bodyPr>
            <a:noAutofit/>
          </a:bodyPr>
          <a:lstStyle/>
          <a:p>
            <a:pPr algn="ctr"/>
            <a:r>
              <a:rPr lang="en-US" sz="4000" dirty="0" smtClean="0">
                <a:solidFill>
                  <a:srgbClr val="FFFF00"/>
                </a:solidFill>
              </a:rPr>
              <a:t>Street Art</a:t>
            </a:r>
            <a:endParaRPr lang="el-GR" sz="4000" dirty="0">
              <a:solidFill>
                <a:srgbClr val="FFFF00"/>
              </a:solidFill>
            </a:endParaRPr>
          </a:p>
        </p:txBody>
      </p:sp>
      <p:pic>
        <p:nvPicPr>
          <p:cNvPr id="8" name="7 - Θέση περιεχομένου" descr="BeFunky_lush-copy.jpg.jpg"/>
          <p:cNvPicPr>
            <a:picLocks noGrp="1" noChangeAspect="1"/>
          </p:cNvPicPr>
          <p:nvPr>
            <p:ph sz="half" idx="2"/>
          </p:nvPr>
        </p:nvPicPr>
        <p:blipFill>
          <a:blip r:embed="rId3"/>
          <a:stretch>
            <a:fillRect/>
          </a:stretch>
        </p:blipFill>
        <p:spPr>
          <a:xfrm>
            <a:off x="972343" y="1643050"/>
            <a:ext cx="3385343" cy="4500594"/>
          </a:xfrm>
        </p:spPr>
      </p:pic>
      <p:sp>
        <p:nvSpPr>
          <p:cNvPr id="5" name="4 - Θέση κειμένου"/>
          <p:cNvSpPr>
            <a:spLocks noGrp="1"/>
          </p:cNvSpPr>
          <p:nvPr>
            <p:ph type="body" sz="quarter" idx="3"/>
          </p:nvPr>
        </p:nvSpPr>
        <p:spPr>
          <a:xfrm>
            <a:off x="4572000" y="642918"/>
            <a:ext cx="4041775" cy="642941"/>
          </a:xfrm>
        </p:spPr>
        <p:txBody>
          <a:bodyPr>
            <a:noAutofit/>
          </a:bodyPr>
          <a:lstStyle/>
          <a:p>
            <a:pPr algn="ctr"/>
            <a:r>
              <a:rPr lang="en-US" sz="4000" dirty="0" smtClean="0">
                <a:solidFill>
                  <a:srgbClr val="FFFF00"/>
                </a:solidFill>
              </a:rPr>
              <a:t>Graffiti</a:t>
            </a:r>
            <a:endParaRPr lang="el-GR" sz="4000" dirty="0">
              <a:solidFill>
                <a:srgbClr val="FFFF00"/>
              </a:solidFill>
            </a:endParaRPr>
          </a:p>
        </p:txBody>
      </p:sp>
      <p:pic>
        <p:nvPicPr>
          <p:cNvPr id="9" name="8 - Θέση περιεχομένου" descr="BeFunky_luhsh-copy.jpg"/>
          <p:cNvPicPr>
            <a:picLocks noGrp="1" noChangeAspect="1"/>
          </p:cNvPicPr>
          <p:nvPr>
            <p:ph sz="quarter" idx="4"/>
          </p:nvPr>
        </p:nvPicPr>
        <p:blipFill>
          <a:blip r:embed="rId4"/>
          <a:stretch>
            <a:fillRect/>
          </a:stretch>
        </p:blipFill>
        <p:spPr>
          <a:xfrm>
            <a:off x="4857752" y="1608708"/>
            <a:ext cx="3357586" cy="453493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0285"/>
          <p:cNvPicPr>
            <a:picLocks noChangeAspect="1" noChangeArrowheads="1"/>
          </p:cNvPicPr>
          <p:nvPr/>
        </p:nvPicPr>
        <p:blipFill>
          <a:blip r:embed="rId2"/>
          <a:srcRect/>
          <a:stretch>
            <a:fillRect/>
          </a:stretch>
        </p:blipFill>
        <p:spPr bwMode="auto">
          <a:xfrm>
            <a:off x="2" y="1"/>
            <a:ext cx="9143998" cy="6857999"/>
          </a:xfrm>
          <a:prstGeom prst="rect">
            <a:avLst/>
          </a:prstGeom>
          <a:noFill/>
        </p:spPr>
      </p:pic>
      <p:sp>
        <p:nvSpPr>
          <p:cNvPr id="10" name="9 - Τίτλος"/>
          <p:cNvSpPr>
            <a:spLocks noGrp="1"/>
          </p:cNvSpPr>
          <p:nvPr>
            <p:ph type="title"/>
          </p:nvPr>
        </p:nvSpPr>
        <p:spPr/>
        <p:txBody>
          <a:bodyPr>
            <a:normAutofit/>
          </a:bodyPr>
          <a:lstStyle/>
          <a:p>
            <a:r>
              <a:rPr lang="en-US" sz="3600" b="1" dirty="0" smtClean="0">
                <a:solidFill>
                  <a:srgbClr val="FFFF00"/>
                </a:solidFill>
              </a:rPr>
              <a:t>Graffiti </a:t>
            </a:r>
            <a:r>
              <a:rPr lang="el-GR" sz="3600" b="1" dirty="0" smtClean="0">
                <a:solidFill>
                  <a:srgbClr val="FFFF00"/>
                </a:solidFill>
              </a:rPr>
              <a:t>στην Ελλάδα</a:t>
            </a:r>
            <a:endParaRPr lang="el-GR" sz="3600" b="1" dirty="0">
              <a:solidFill>
                <a:srgbClr val="FFFF00"/>
              </a:solidFill>
            </a:endParaRPr>
          </a:p>
        </p:txBody>
      </p:sp>
      <p:pic>
        <p:nvPicPr>
          <p:cNvPr id="12" name="11 - Θέση περιεχομένου" descr="greece__kavafis___streetart___graffiti__spraycan_by_skitsofrenis-d5rcv3g.jpg"/>
          <p:cNvPicPr>
            <a:picLocks noGrp="1" noChangeAspect="1"/>
          </p:cNvPicPr>
          <p:nvPr>
            <p:ph idx="1"/>
          </p:nvPr>
        </p:nvPicPr>
        <p:blipFill>
          <a:blip r:embed="rId3"/>
          <a:stretch>
            <a:fillRect/>
          </a:stretch>
        </p:blipFill>
        <p:spPr>
          <a:xfrm>
            <a:off x="1571604" y="1500174"/>
            <a:ext cx="6072229" cy="46259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0285"/>
          <p:cNvPicPr>
            <a:picLocks noChangeAspect="1" noChangeArrowheads="1"/>
          </p:cNvPicPr>
          <p:nvPr/>
        </p:nvPicPr>
        <p:blipFill>
          <a:blip r:embed="rId3"/>
          <a:srcRect/>
          <a:stretch>
            <a:fillRect/>
          </a:stretch>
        </p:blipFill>
        <p:spPr bwMode="auto">
          <a:xfrm>
            <a:off x="0" y="0"/>
            <a:ext cx="9143998" cy="6857999"/>
          </a:xfrm>
          <a:prstGeom prst="rect">
            <a:avLst/>
          </a:prstGeom>
          <a:noFill/>
        </p:spPr>
      </p:pic>
      <p:sp>
        <p:nvSpPr>
          <p:cNvPr id="2" name="1 - Τίτλος"/>
          <p:cNvSpPr>
            <a:spLocks noGrp="1"/>
          </p:cNvSpPr>
          <p:nvPr>
            <p:ph type="title"/>
          </p:nvPr>
        </p:nvSpPr>
        <p:spPr>
          <a:xfrm>
            <a:off x="4857752" y="214290"/>
            <a:ext cx="3829048" cy="2428892"/>
          </a:xfrm>
        </p:spPr>
        <p:txBody>
          <a:bodyPr>
            <a:normAutofit/>
          </a:bodyPr>
          <a:lstStyle/>
          <a:p>
            <a:r>
              <a:rPr lang="el-GR" sz="3600" dirty="0" smtClean="0">
                <a:solidFill>
                  <a:srgbClr val="FFFF00"/>
                </a:solidFill>
                <a:latin typeface="+mn-lt"/>
              </a:rPr>
              <a:t>Κι άλλα </a:t>
            </a:r>
            <a:r>
              <a:rPr lang="en-US" sz="3600" dirty="0" smtClean="0">
                <a:solidFill>
                  <a:srgbClr val="FFFF00"/>
                </a:solidFill>
                <a:latin typeface="+mn-lt"/>
              </a:rPr>
              <a:t>graffiti </a:t>
            </a:r>
            <a:r>
              <a:rPr lang="el-GR" sz="3600" dirty="0" smtClean="0">
                <a:solidFill>
                  <a:srgbClr val="FFFF00"/>
                </a:solidFill>
                <a:latin typeface="+mn-lt"/>
              </a:rPr>
              <a:t>στους δρόμους της Αθήνας</a:t>
            </a:r>
            <a:endParaRPr lang="el-GR" sz="3600" dirty="0">
              <a:solidFill>
                <a:srgbClr val="FFFF00"/>
              </a:solidFill>
              <a:latin typeface="+mn-lt"/>
            </a:endParaRPr>
          </a:p>
        </p:txBody>
      </p:sp>
      <p:pic>
        <p:nvPicPr>
          <p:cNvPr id="1026" name="Picture 2" descr="C:\Documents and Settings\user\Επιφάνεια εργασίας\katastatiki eksiswsi\Photos\n33803172390_1414532_5283-500x375.jpg"/>
          <p:cNvPicPr>
            <a:picLocks noGrp="1" noChangeAspect="1" noChangeArrowheads="1"/>
          </p:cNvPicPr>
          <p:nvPr>
            <p:ph idx="1"/>
          </p:nvPr>
        </p:nvPicPr>
        <p:blipFill>
          <a:blip r:embed="rId4"/>
          <a:srcRect/>
          <a:stretch>
            <a:fillRect/>
          </a:stretch>
        </p:blipFill>
        <p:spPr bwMode="auto">
          <a:xfrm>
            <a:off x="285720" y="642918"/>
            <a:ext cx="4143404" cy="3107553"/>
          </a:xfrm>
          <a:prstGeom prst="rect">
            <a:avLst/>
          </a:prstGeom>
          <a:noFill/>
        </p:spPr>
      </p:pic>
      <p:pic>
        <p:nvPicPr>
          <p:cNvPr id="1027" name="Picture 3" descr="C:\Documents and Settings\user\Επιφάνεια εργασίας\katastatiki eksiswsi\Photos\5706444777_0d99c99463_z.jpg"/>
          <p:cNvPicPr>
            <a:picLocks noChangeAspect="1" noChangeArrowheads="1"/>
          </p:cNvPicPr>
          <p:nvPr/>
        </p:nvPicPr>
        <p:blipFill>
          <a:blip r:embed="rId5"/>
          <a:srcRect/>
          <a:stretch>
            <a:fillRect/>
          </a:stretch>
        </p:blipFill>
        <p:spPr bwMode="auto">
          <a:xfrm>
            <a:off x="4572000" y="3000372"/>
            <a:ext cx="4286279" cy="321471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Επιφάνεια εργασίας\katastatiki eksiswsi\Pilox graffiti wallpaper.jpg"/>
          <p:cNvPicPr>
            <a:picLocks noChangeAspect="1" noChangeArrowheads="1"/>
          </p:cNvPicPr>
          <p:nvPr/>
        </p:nvPicPr>
        <p:blipFill>
          <a:blip r:embed="rId3"/>
          <a:srcRect/>
          <a:stretch>
            <a:fillRect/>
          </a:stretch>
        </p:blipFill>
        <p:spPr bwMode="auto">
          <a:xfrm>
            <a:off x="0" y="0"/>
            <a:ext cx="9144000" cy="6915173"/>
          </a:xfrm>
          <a:prstGeom prst="rect">
            <a:avLst/>
          </a:prstGeom>
          <a:noFill/>
        </p:spPr>
      </p:pic>
      <p:sp>
        <p:nvSpPr>
          <p:cNvPr id="2" name="1 - Τίτλος"/>
          <p:cNvSpPr>
            <a:spLocks noGrp="1"/>
          </p:cNvSpPr>
          <p:nvPr>
            <p:ph type="title"/>
          </p:nvPr>
        </p:nvSpPr>
        <p:spPr/>
        <p:txBody>
          <a:bodyPr>
            <a:normAutofit/>
          </a:bodyPr>
          <a:lstStyle/>
          <a:p>
            <a:pPr algn="ctr"/>
            <a:r>
              <a:rPr lang="en-US" sz="4000" b="1" dirty="0" smtClean="0">
                <a:solidFill>
                  <a:srgbClr val="FFFF00"/>
                </a:solidFill>
              </a:rPr>
              <a:t>Graffiti </a:t>
            </a:r>
            <a:r>
              <a:rPr lang="el-GR" sz="4000" b="1" dirty="0" smtClean="0">
                <a:solidFill>
                  <a:srgbClr val="FFFF00"/>
                </a:solidFill>
              </a:rPr>
              <a:t>και Κοινωνία</a:t>
            </a:r>
            <a:endParaRPr lang="el-GR" sz="4000" b="1" dirty="0">
              <a:solidFill>
                <a:srgbClr val="FFFF00"/>
              </a:solidFill>
            </a:endParaRPr>
          </a:p>
        </p:txBody>
      </p:sp>
      <p:sp>
        <p:nvSpPr>
          <p:cNvPr id="3" name="2 - Θέση περιεχομένου"/>
          <p:cNvSpPr>
            <a:spLocks noGrp="1"/>
          </p:cNvSpPr>
          <p:nvPr>
            <p:ph idx="1"/>
          </p:nvPr>
        </p:nvSpPr>
        <p:spPr>
          <a:xfrm>
            <a:off x="428596" y="1357298"/>
            <a:ext cx="8229600" cy="4714907"/>
          </a:xfrm>
        </p:spPr>
        <p:txBody>
          <a:bodyPr>
            <a:noAutofit/>
          </a:bodyPr>
          <a:lstStyle/>
          <a:p>
            <a:pPr>
              <a:buNone/>
            </a:pPr>
            <a:r>
              <a:rPr lang="el-GR" sz="2000" b="1" dirty="0" smtClean="0">
                <a:solidFill>
                  <a:srgbClr val="FFFF00"/>
                </a:solidFill>
              </a:rPr>
              <a:t>     </a:t>
            </a:r>
            <a:endParaRPr lang="en-US" sz="2000" b="1" dirty="0" smtClean="0">
              <a:solidFill>
                <a:srgbClr val="FFFF00"/>
              </a:solidFill>
            </a:endParaRPr>
          </a:p>
          <a:p>
            <a:pPr>
              <a:buNone/>
            </a:pPr>
            <a:r>
              <a:rPr lang="en-US" sz="2400" b="1" dirty="0" smtClean="0">
                <a:solidFill>
                  <a:srgbClr val="FFFF00"/>
                </a:solidFill>
              </a:rPr>
              <a:t>    </a:t>
            </a:r>
            <a:r>
              <a:rPr lang="el-GR" sz="2400" b="1" dirty="0" smtClean="0">
                <a:solidFill>
                  <a:srgbClr val="FFFF00"/>
                </a:solidFill>
              </a:rPr>
              <a:t> Το γκράφιτι αποτελεί εδώ και πολλά χρόνια μια έκφραση της κοινωνίας και του πολιτισμού μας, που από πολλούς θεωρείται ένα είδος τέχνης. Η στάση του κοινωνικού συνόλου απέναντι σ’ αυτή τη «καλλιτεχνική ανησυχία», παρουσιάζει ενδιαφέρον. Το τι είναι graffiti και τι όχι, είναι ζήτημα προθέσεων. Η πίστη σε αυτές τις προθέσεις, δηλαδή η συγκρότηση ενός πλαισίου που ορίζει συμπεριφορές και συμβάσεις, στόχους και στρατηγικές, επιβραβεύσεις και αποκλεισμούς, είναι αυτό που μας οδηγεί να το θεωρήσουμε ως υποκουλτούρα.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user\Τα έγγραφά μου\Downloads\Graffiti_Wallpaper_by_natosaurus.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2 - Θέση περιεχομένου"/>
          <p:cNvSpPr>
            <a:spLocks noGrp="1"/>
          </p:cNvSpPr>
          <p:nvPr>
            <p:ph idx="1"/>
          </p:nvPr>
        </p:nvSpPr>
        <p:spPr/>
        <p:txBody>
          <a:bodyPr>
            <a:normAutofit/>
          </a:bodyPr>
          <a:lstStyle/>
          <a:p>
            <a:pPr>
              <a:buNone/>
            </a:pPr>
            <a:r>
              <a:rPr lang="en-US" sz="2400" b="1" dirty="0" smtClean="0">
                <a:solidFill>
                  <a:srgbClr val="FFFF00"/>
                </a:solidFill>
              </a:rPr>
              <a:t>     </a:t>
            </a:r>
            <a:r>
              <a:rPr lang="el-GR" sz="2400" b="1" dirty="0" smtClean="0">
                <a:solidFill>
                  <a:srgbClr val="FFFF00"/>
                </a:solidFill>
              </a:rPr>
              <a:t>Μια υποκουλτούρα όμως που δεν καταναλώνει χρόνο στην ένδυση των φυσικών υποκειμένων που δραστηριοποιούνται στους κόλπους της αλλά ενδύει, με στυλ, τις εικονικές ταυτότητες. Υπό αυτή τη λογική, στην πόλη εκφράζονται τόσο οι επικρατούσες αντιλήψεις της κοινωνίας όσο και οι αμφισβητήσεις τους. Το graffiti ενσαρκώνει μια τέτοια αμφισβήτηση, μια παρερμηνεία</a:t>
            </a:r>
            <a:r>
              <a:rPr lang="el-GR" sz="2000" b="1" dirty="0" smtClean="0">
                <a:solidFill>
                  <a:srgbClr val="FFFF00"/>
                </a:solidFill>
              </a:rPr>
              <a:t>.</a:t>
            </a: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00285"/>
          <p:cNvPicPr>
            <a:picLocks noChangeAspect="1" noChangeArrowheads="1"/>
          </p:cNvPicPr>
          <p:nvPr/>
        </p:nvPicPr>
        <p:blipFill>
          <a:blip r:embed="rId2"/>
          <a:srcRect/>
          <a:stretch>
            <a:fillRect/>
          </a:stretch>
        </p:blipFill>
        <p:spPr bwMode="auto">
          <a:xfrm>
            <a:off x="0" y="0"/>
            <a:ext cx="9143998" cy="6857999"/>
          </a:xfrm>
          <a:prstGeom prst="rect">
            <a:avLst/>
          </a:prstGeom>
          <a:noFill/>
        </p:spPr>
      </p:pic>
      <p:sp>
        <p:nvSpPr>
          <p:cNvPr id="3" name="2 - Θέση περιεχομένου"/>
          <p:cNvSpPr>
            <a:spLocks noGrp="1"/>
          </p:cNvSpPr>
          <p:nvPr>
            <p:ph idx="1"/>
          </p:nvPr>
        </p:nvSpPr>
        <p:spPr>
          <a:xfrm>
            <a:off x="457200" y="428604"/>
            <a:ext cx="8229600" cy="5697559"/>
          </a:xfrm>
        </p:spPr>
        <p:txBody>
          <a:bodyPr>
            <a:normAutofit/>
          </a:bodyPr>
          <a:lstStyle/>
          <a:p>
            <a:pPr>
              <a:buNone/>
            </a:pPr>
            <a:r>
              <a:rPr lang="el-GR" sz="2000" b="1" dirty="0" smtClean="0">
                <a:solidFill>
                  <a:srgbClr val="FFFF00"/>
                </a:solidFill>
              </a:rPr>
              <a:t>      Το όριο, και ως χώρος και ως συνθήκη, είναι ο τόπος όπου κατοικεί αυτή η δυνατότητα παρερμηνείας. Έτσι, η δημόσια πλευρά του ορίου γίνεται ο ιδανικός τόπος για graffiti, αφού εξυπηρετεί τους σκοπούς του. Σε κάθε περίπτωση, το φαινόμενο του graffiti είναι αν μη τι άλλο άξιο έρευνας, καθώς αποτελεί έναν τρόπο έκφρασης και μια μορφή τέχνης που από τη μία επιδέχεται σημαντικών αμφισβητήσεων, αλλά από την άλλη σίγουρα βρίσκει πληθώρα υποστηρικτών και εκφραστών, κάτι που αναπόφευκτα το κάνει κομμάτι της κοινωνίας μας.</a:t>
            </a:r>
          </a:p>
          <a:p>
            <a:pPr>
              <a:buNone/>
            </a:pPr>
            <a:endParaRPr lang="el-GR" dirty="0"/>
          </a:p>
        </p:txBody>
      </p:sp>
      <p:pic>
        <p:nvPicPr>
          <p:cNvPr id="2050" name="Picture 2" descr="C:\Documents and Settings\user\Επιφάνεια εργασίας\katastatiki eksiswsi\Photos\barcelona-graffiti-13.jpg"/>
          <p:cNvPicPr>
            <a:picLocks noChangeAspect="1" noChangeArrowheads="1"/>
          </p:cNvPicPr>
          <p:nvPr/>
        </p:nvPicPr>
        <p:blipFill>
          <a:blip r:embed="rId3"/>
          <a:srcRect/>
          <a:stretch>
            <a:fillRect/>
          </a:stretch>
        </p:blipFill>
        <p:spPr bwMode="auto">
          <a:xfrm>
            <a:off x="928663" y="3357562"/>
            <a:ext cx="3500462" cy="27146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1" name="Picture 3" descr="C:\Documents and Settings\user\Επιφάνεια εργασίας\katastatiki eksiswsi\Photos\Graffiti_at_ulica_Morska_11A_in_Gdynia_7.jpg"/>
          <p:cNvPicPr>
            <a:picLocks noChangeAspect="1" noChangeArrowheads="1"/>
          </p:cNvPicPr>
          <p:nvPr/>
        </p:nvPicPr>
        <p:blipFill>
          <a:blip r:embed="rId4" cstate="print"/>
          <a:srcRect/>
          <a:stretch>
            <a:fillRect/>
          </a:stretch>
        </p:blipFill>
        <p:spPr bwMode="auto">
          <a:xfrm>
            <a:off x="4786314" y="3357562"/>
            <a:ext cx="3476652" cy="2714645"/>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Επιφάνεια εργασίας\katastatiki eksiswsi\Photos\sprayartist-877786.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normAutofit/>
          </a:bodyPr>
          <a:lstStyle/>
          <a:p>
            <a:r>
              <a:rPr lang="el-GR" sz="3600" b="1" dirty="0" smtClean="0">
                <a:solidFill>
                  <a:srgbClr val="E7F622"/>
                </a:solidFill>
              </a:rPr>
              <a:t>Κοινωνιόγραμμα</a:t>
            </a:r>
            <a:endParaRPr lang="el-GR" sz="3600" b="1" dirty="0">
              <a:solidFill>
                <a:srgbClr val="E7F622"/>
              </a:solidFill>
            </a:endParaRPr>
          </a:p>
        </p:txBody>
      </p:sp>
      <p:sp>
        <p:nvSpPr>
          <p:cNvPr id="3" name="2 - Θέση περιεχομένου"/>
          <p:cNvSpPr>
            <a:spLocks noGrp="1"/>
          </p:cNvSpPr>
          <p:nvPr>
            <p:ph idx="1"/>
          </p:nvPr>
        </p:nvSpPr>
        <p:spPr>
          <a:xfrm>
            <a:off x="457200" y="1357298"/>
            <a:ext cx="8229600" cy="4929222"/>
          </a:xfrm>
        </p:spPr>
        <p:txBody>
          <a:bodyPr>
            <a:normAutofit/>
          </a:bodyPr>
          <a:lstStyle/>
          <a:p>
            <a:pPr algn="ctr">
              <a:buNone/>
            </a:pPr>
            <a:endParaRPr lang="en-US" sz="2000" b="1" dirty="0" smtClean="0">
              <a:solidFill>
                <a:srgbClr val="FFFF00"/>
              </a:solidFill>
            </a:endParaRPr>
          </a:p>
          <a:p>
            <a:pPr algn="ctr">
              <a:buNone/>
            </a:pPr>
            <a:r>
              <a:rPr lang="el-GR" sz="2400" b="1" dirty="0" smtClean="0">
                <a:solidFill>
                  <a:srgbClr val="E7F622"/>
                </a:solidFill>
              </a:rPr>
              <a:t>Graffiti: Μια κραυγή ενάντια στην κρίση</a:t>
            </a:r>
          </a:p>
          <a:p>
            <a:pPr>
              <a:buNone/>
            </a:pPr>
            <a:r>
              <a:rPr lang="el-GR" sz="2400" b="1" dirty="0" smtClean="0">
                <a:solidFill>
                  <a:srgbClr val="E7F622"/>
                </a:solidFill>
              </a:rPr>
              <a:t>      Τα graffiti είναι ένα κράμα οπτικής και λεκτικής έκφρασης, που ενσωματώνει το αισθητικό με το ακαλαίσθητο, το φανταχτερό με το ευφυές, το απαγορευμένο με την αστική παράδοση, την προσωπική αγωνία, που μετατρέπεται σε συλλογική, την ανωνυμία με την τεχνική που μαρτυρεί την ιδεολογική τοποθέτηση, η οποία πασχίζει να αφυπνίσει, να τέρψει, να προκαλέσει και τελικά να διατρανώσει την ταυτότητα του δημιουργού.</a:t>
            </a:r>
          </a:p>
          <a:p>
            <a:pPr>
              <a:buNone/>
            </a:pPr>
            <a:endParaRPr lang="el-GR" sz="2000" b="1"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Επιφάνεια εργασίας\katastatiki eksiswsi\8759186-graffiti--wings-and-spray-ballon-vector-illustration-vinyl-ready.jpg"/>
          <p:cNvPicPr>
            <a:picLocks noChangeAspect="1" noChangeArrowheads="1"/>
          </p:cNvPicPr>
          <p:nvPr/>
        </p:nvPicPr>
        <p:blipFill>
          <a:blip r:embed="rId2"/>
          <a:srcRect/>
          <a:stretch>
            <a:fillRect/>
          </a:stretch>
        </p:blipFill>
        <p:spPr bwMode="auto">
          <a:xfrm>
            <a:off x="0" y="-1"/>
            <a:ext cx="9144000" cy="6880861"/>
          </a:xfrm>
          <a:prstGeom prst="rect">
            <a:avLst/>
          </a:prstGeom>
          <a:noFill/>
        </p:spPr>
      </p:pic>
      <p:sp>
        <p:nvSpPr>
          <p:cNvPr id="3" name="2 - Θέση περιεχομένου"/>
          <p:cNvSpPr>
            <a:spLocks noGrp="1"/>
          </p:cNvSpPr>
          <p:nvPr>
            <p:ph idx="1"/>
          </p:nvPr>
        </p:nvSpPr>
        <p:spPr>
          <a:xfrm>
            <a:off x="457200" y="1000108"/>
            <a:ext cx="8229600" cy="5126055"/>
          </a:xfrm>
        </p:spPr>
        <p:txBody>
          <a:bodyPr>
            <a:normAutofit/>
          </a:bodyPr>
          <a:lstStyle/>
          <a:p>
            <a:pPr>
              <a:buNone/>
            </a:pPr>
            <a:r>
              <a:rPr lang="en-US" dirty="0" smtClean="0"/>
              <a:t>    </a:t>
            </a:r>
            <a:endParaRPr lang="en-US" sz="2000" b="1" dirty="0" smtClean="0">
              <a:solidFill>
                <a:srgbClr val="FFFF00"/>
              </a:solidFill>
            </a:endParaRPr>
          </a:p>
          <a:p>
            <a:pPr>
              <a:buNone/>
            </a:pPr>
            <a:r>
              <a:rPr lang="en-US" sz="2000" b="1" dirty="0" smtClean="0">
                <a:solidFill>
                  <a:srgbClr val="FFFF00"/>
                </a:solidFill>
              </a:rPr>
              <a:t>      </a:t>
            </a:r>
            <a:r>
              <a:rPr lang="el-GR" sz="2400" b="1" dirty="0" smtClean="0">
                <a:solidFill>
                  <a:srgbClr val="FFFF00"/>
                </a:solidFill>
              </a:rPr>
              <a:t>Παρέχει την ευκαιρία σε περιθωριακές ομάδες να εκφραστούν, σε παράτολμα ή αμφιλεγόμενα μηνύματα να διατυπωθούν και αναδεικνύει στη δημόσια σφαίρα ειδήσεις, περιστατικά, απόψεις, συνθήματα, που αγνοήθηκαν από τα Μ.Μ.Ε.. Ενίοτε σε κωδικοποιημένη μορφή, σηματοδοτεί όρια περιοχών, κατακεραυνώνει και γελοιοποιεί καταστάσεις, προειδοποιεί, αποτρέπει ή απλά υπάρχει ως μόδα, συρμός και γλώσσα της εφηβικής κουλτούρας</a:t>
            </a:r>
            <a:r>
              <a:rPr lang="el-GR" sz="2000" b="1" dirty="0" smtClean="0">
                <a:solidFill>
                  <a:srgbClr val="FFFF00"/>
                </a:solidFill>
              </a:rPr>
              <a:t>.</a:t>
            </a:r>
          </a:p>
          <a:p>
            <a:pPr>
              <a:buNone/>
            </a:pPr>
            <a:r>
              <a:rPr lang="en-US" dirty="0" smtClean="0"/>
              <a:t> </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Επιφάνεια εργασίας\katastatiki eksiswsi\images.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2 - Θέση περιεχομένου"/>
          <p:cNvSpPr>
            <a:spLocks noGrp="1"/>
          </p:cNvSpPr>
          <p:nvPr>
            <p:ph idx="1"/>
          </p:nvPr>
        </p:nvSpPr>
        <p:spPr>
          <a:xfrm>
            <a:off x="457200" y="571480"/>
            <a:ext cx="8229600" cy="5554683"/>
          </a:xfrm>
        </p:spPr>
        <p:txBody>
          <a:bodyPr>
            <a:normAutofit/>
          </a:bodyPr>
          <a:lstStyle/>
          <a:p>
            <a:pPr>
              <a:buNone/>
            </a:pPr>
            <a:r>
              <a:rPr lang="el-GR" b="1" dirty="0" smtClean="0">
                <a:solidFill>
                  <a:srgbClr val="F4FB9D"/>
                </a:solidFill>
              </a:rPr>
              <a:t>    </a:t>
            </a:r>
            <a:r>
              <a:rPr lang="el-GR" sz="2400" b="1" dirty="0" smtClean="0">
                <a:solidFill>
                  <a:srgbClr val="FFFF00"/>
                </a:solidFill>
              </a:rPr>
              <a:t>Τα graffiti ανταγωνίζονται άλλα περιβαλλοντικά σημάδια αναγνώρισης και αποτελούν δραματοποιημένες μαρτυρίες καλλιτεχνών ή ανήσυχων πνευμάτων, που υπερβαίνουν το παράνομο, δεν υπογράφουν το δημιούργημά τους, αλλά ταυτόχρονα διαδίδουν την προσωπική ταυτότητα. Συνθήματα, που σε λίγες λέξεις πρέπει να περικλείσουν τα νοήματα και τις ανησυχίες μιας εποχής, μιας γενιάς, ενός ιστορικού, κοινωνικού, πολιτικού ή οικονομικού γεγονότος</a:t>
            </a:r>
            <a:r>
              <a:rPr lang="el-GR" sz="2400" dirty="0" smtClean="0"/>
              <a:t>.</a:t>
            </a:r>
            <a:endParaRPr lang="el-GR" sz="2400" dirty="0"/>
          </a:p>
        </p:txBody>
      </p:sp>
      <p:pic>
        <p:nvPicPr>
          <p:cNvPr id="3074" name="Picture 2" descr="C:\Documents and Settings\user\Επιφάνεια εργασίας\katastatiki eksiswsi\Photos\20091118we-banksy-art-flower-thrower-chucker-300x282.jpg"/>
          <p:cNvPicPr>
            <a:picLocks noChangeAspect="1" noChangeArrowheads="1"/>
          </p:cNvPicPr>
          <p:nvPr/>
        </p:nvPicPr>
        <p:blipFill>
          <a:blip r:embed="rId3"/>
          <a:srcRect/>
          <a:stretch>
            <a:fillRect/>
          </a:stretch>
        </p:blipFill>
        <p:spPr bwMode="auto">
          <a:xfrm>
            <a:off x="2643174" y="3929066"/>
            <a:ext cx="3149820" cy="25431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Επιφάνεια εργασίας\katastatiki eksiswsi\images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normAutofit/>
          </a:bodyPr>
          <a:lstStyle/>
          <a:p>
            <a:r>
              <a:rPr lang="en-US" sz="3600" b="1" dirty="0" smtClean="0">
                <a:solidFill>
                  <a:srgbClr val="00B0F0"/>
                </a:solidFill>
              </a:rPr>
              <a:t>Graffiti </a:t>
            </a:r>
            <a:r>
              <a:rPr lang="el-GR" sz="3600" b="1" dirty="0" smtClean="0">
                <a:solidFill>
                  <a:srgbClr val="00B0F0"/>
                </a:solidFill>
              </a:rPr>
              <a:t>και Νέοι</a:t>
            </a:r>
            <a:endParaRPr lang="el-GR" sz="3600" b="1" dirty="0">
              <a:solidFill>
                <a:srgbClr val="00B0F0"/>
              </a:solidFill>
            </a:endParaRPr>
          </a:p>
        </p:txBody>
      </p:sp>
      <p:sp>
        <p:nvSpPr>
          <p:cNvPr id="3" name="2 - Θέση περιεχομένου"/>
          <p:cNvSpPr>
            <a:spLocks noGrp="1"/>
          </p:cNvSpPr>
          <p:nvPr>
            <p:ph idx="1"/>
          </p:nvPr>
        </p:nvSpPr>
        <p:spPr>
          <a:xfrm>
            <a:off x="428596" y="1214422"/>
            <a:ext cx="8229600" cy="4883153"/>
          </a:xfrm>
        </p:spPr>
        <p:txBody>
          <a:bodyPr>
            <a:noAutofit/>
          </a:bodyPr>
          <a:lstStyle/>
          <a:p>
            <a:pPr>
              <a:buNone/>
            </a:pPr>
            <a:r>
              <a:rPr lang="el-GR" sz="2400" dirty="0" smtClean="0"/>
              <a:t>    </a:t>
            </a:r>
            <a:endParaRPr lang="en-US" sz="2400" dirty="0" smtClean="0"/>
          </a:p>
          <a:p>
            <a:pPr>
              <a:buNone/>
            </a:pPr>
            <a:r>
              <a:rPr lang="en-US" sz="2400" dirty="0" smtClean="0">
                <a:solidFill>
                  <a:srgbClr val="00B0F0"/>
                </a:solidFill>
              </a:rPr>
              <a:t>  </a:t>
            </a:r>
            <a:r>
              <a:rPr lang="el-GR" sz="2400" dirty="0" smtClean="0">
                <a:solidFill>
                  <a:srgbClr val="00B0F0"/>
                </a:solidFill>
              </a:rPr>
              <a:t>   </a:t>
            </a:r>
            <a:r>
              <a:rPr lang="el-GR" sz="2400" b="1" dirty="0" smtClean="0">
                <a:solidFill>
                  <a:srgbClr val="00B0F0"/>
                </a:solidFill>
              </a:rPr>
              <a:t>Δεν είναι πάντοτε εξοργισμένοι νέοι αυτοί που γράφουν σε τοίχους και δεν αποτελεί φαινόμενο της σύγχρονης εποχής αυτή η λαθραία μορφή έκφρασης. Υποσκελισμένα, μάλιστα, στις μέρες μας, από τους τοίχους τού Facebook, τα συνθήματα του Twitter, τα blogs και το διαδίκτυο, τα graffiti γίνονται μια συνωμοτική ιαχή, που χλευάζει την κρίση, τους πολιτικούς, το βόλεμα, τις αξίες, που οδήγησαν στην παρακμή. Παράλληλα, κινητοποιεί, ενθαρρύνει, σαρκάζει, κρίνει και </a:t>
            </a:r>
            <a:r>
              <a:rPr lang="el-GR" sz="2400" b="1" dirty="0" smtClean="0">
                <a:solidFill>
                  <a:srgbClr val="00B0F0"/>
                </a:solidFill>
              </a:rPr>
              <a:t>παρωδεί.</a:t>
            </a:r>
            <a:endParaRPr lang="el-GR" sz="2400" b="1" dirty="0" smtClean="0">
              <a:solidFill>
                <a:srgbClr val="00B0F0"/>
              </a:solidFill>
            </a:endParaRPr>
          </a:p>
          <a:p>
            <a:pPr>
              <a:buNone/>
            </a:pPr>
            <a:r>
              <a:rPr lang="el-GR" sz="2400" b="1" dirty="0" smtClean="0">
                <a:solidFill>
                  <a:srgbClr val="00B0F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Επιφάνεια εργασίας\katastatiki eksiswsi\street graffiti2-8x6.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2" name="1 - Τίτλος"/>
          <p:cNvSpPr>
            <a:spLocks noGrp="1"/>
          </p:cNvSpPr>
          <p:nvPr>
            <p:ph type="title"/>
          </p:nvPr>
        </p:nvSpPr>
        <p:spPr/>
        <p:txBody>
          <a:bodyPr>
            <a:normAutofit/>
          </a:bodyPr>
          <a:lstStyle/>
          <a:p>
            <a:r>
              <a:rPr lang="el-GR" sz="3600" b="1" dirty="0" smtClean="0">
                <a:solidFill>
                  <a:srgbClr val="FF0000"/>
                </a:solidFill>
              </a:rPr>
              <a:t>Η κουλτούρα του </a:t>
            </a:r>
            <a:r>
              <a:rPr lang="en-US" sz="3600" b="1" dirty="0" smtClean="0">
                <a:solidFill>
                  <a:srgbClr val="FF0000"/>
                </a:solidFill>
              </a:rPr>
              <a:t>Graffiti</a:t>
            </a:r>
            <a:endParaRPr lang="el-GR" sz="3600" b="1" dirty="0">
              <a:solidFill>
                <a:srgbClr val="FF0000"/>
              </a:solidFill>
            </a:endParaRPr>
          </a:p>
        </p:txBody>
      </p:sp>
      <p:sp>
        <p:nvSpPr>
          <p:cNvPr id="3" name="2 - Θέση περιεχομένου"/>
          <p:cNvSpPr>
            <a:spLocks noGrp="1"/>
          </p:cNvSpPr>
          <p:nvPr>
            <p:ph idx="1"/>
          </p:nvPr>
        </p:nvSpPr>
        <p:spPr>
          <a:xfrm>
            <a:off x="457200" y="1285860"/>
            <a:ext cx="8229600" cy="4840303"/>
          </a:xfrm>
        </p:spPr>
        <p:txBody>
          <a:bodyPr>
            <a:normAutofit/>
          </a:bodyPr>
          <a:lstStyle/>
          <a:p>
            <a:pPr>
              <a:buNone/>
            </a:pPr>
            <a:r>
              <a:rPr lang="el-GR" sz="2400" b="1" dirty="0" smtClean="0">
                <a:solidFill>
                  <a:srgbClr val="FFFF00"/>
                </a:solidFill>
              </a:rPr>
              <a:t>    </a:t>
            </a:r>
            <a:endParaRPr lang="en-US" sz="2400" b="1" dirty="0" smtClean="0">
              <a:solidFill>
                <a:srgbClr val="FFFF00"/>
              </a:solidFill>
            </a:endParaRPr>
          </a:p>
          <a:p>
            <a:pPr>
              <a:buNone/>
            </a:pPr>
            <a:r>
              <a:rPr lang="en-US" sz="2400" b="1" dirty="0" smtClean="0">
                <a:solidFill>
                  <a:srgbClr val="FF0000"/>
                </a:solidFill>
              </a:rPr>
              <a:t>  </a:t>
            </a:r>
            <a:r>
              <a:rPr lang="el-GR" sz="2400" b="1" dirty="0" smtClean="0">
                <a:solidFill>
                  <a:srgbClr val="FF0000"/>
                </a:solidFill>
              </a:rPr>
              <a:t>  Ένα σημαντικό ερώτημα το οποίο ανακύπτει όμως έχει να κάνει με το ποιος είναι ο συνδετικός παράγοντας  που ενοποιεί την κουλτούρα του graffiti. Αν και πολλές σχετικές μελέτες τον έχουνε παραβλέψει, ο παράγοντας του αστικού χώρου (urban space) είναι καθοριστικής σημασίας. Ο αστικός χώρος είναι αυτός που προκαλεί και δραστηριοποιεί τους writers, όπως ονομάζονται όσοι ασχολούνται με το graffiti, να επέμβουν στην διαμόρφωσή του. </a:t>
            </a:r>
          </a:p>
          <a:p>
            <a:pPr>
              <a:buNone/>
            </a:pPr>
            <a:endParaRPr lang="el-GR" sz="2400" b="1" dirty="0" smtClean="0">
              <a:solidFill>
                <a:srgbClr val="FFFF00"/>
              </a:solidFill>
            </a:endParaRPr>
          </a:p>
          <a:p>
            <a:pPr>
              <a:buNone/>
            </a:pPr>
            <a:r>
              <a:rPr lang="el-GR" sz="2400" b="1" dirty="0" smtClean="0">
                <a:solidFill>
                  <a:srgbClr val="FFFF00"/>
                </a:solidFill>
              </a:rPr>
              <a:t>      </a:t>
            </a:r>
            <a:endParaRPr lang="el-GR" sz="2400"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TotalTime>
  <Words>719</Words>
  <PresentationFormat>Προβολή στην οθόνη (4:3)</PresentationFormat>
  <Paragraphs>44</Paragraphs>
  <Slides>15</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The Alchemists</vt:lpstr>
      <vt:lpstr>Graffiti και Κοινωνία</vt:lpstr>
      <vt:lpstr>Διαφάνεια 3</vt:lpstr>
      <vt:lpstr>Διαφάνεια 4</vt:lpstr>
      <vt:lpstr>Κοινωνιόγραμμα</vt:lpstr>
      <vt:lpstr>Διαφάνεια 6</vt:lpstr>
      <vt:lpstr>Διαφάνεια 7</vt:lpstr>
      <vt:lpstr>Graffiti και Νέοι</vt:lpstr>
      <vt:lpstr>Η κουλτούρα του Graffiti</vt:lpstr>
      <vt:lpstr>Διαφάνεια 10</vt:lpstr>
      <vt:lpstr>Η τέχνη του δρόμου (Street Art)</vt:lpstr>
      <vt:lpstr>Διαφάνεια 12</vt:lpstr>
      <vt:lpstr>Διαφάνεια 13</vt:lpstr>
      <vt:lpstr>Graffiti στην Ελλάδα</vt:lpstr>
      <vt:lpstr>Κι άλλα graffiti στους δρόμους της Αθήνας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Alchemists</dc:title>
  <cp:lastModifiedBy>user</cp:lastModifiedBy>
  <cp:revision>31</cp:revision>
  <dcterms:modified xsi:type="dcterms:W3CDTF">2013-04-25T08:15:13Z</dcterms:modified>
</cp:coreProperties>
</file>