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4" r:id="rId5"/>
    <p:sldId id="259" r:id="rId6"/>
    <p:sldId id="260" r:id="rId7"/>
    <p:sldId id="261" r:id="rId8"/>
    <p:sldId id="265" r:id="rId9"/>
    <p:sldId id="262" r:id="rId10"/>
    <p:sldId id="263"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B44A"/>
    <a:srgbClr val="FA6500"/>
    <a:srgbClr val="FF6600"/>
    <a:srgbClr val="F66400"/>
    <a:srgbClr val="0066FF"/>
    <a:srgbClr val="FF3399"/>
    <a:srgbClr val="BCEFEE"/>
    <a:srgbClr val="33CCCC"/>
    <a:srgbClr val="00FFFF"/>
    <a:srgbClr val="004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32" autoAdjust="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EEDDBF-A33E-4D94-A570-B53B92A71F6E}" type="datetimeFigureOut">
              <a:rPr lang="el-GR" smtClean="0"/>
              <a:pPr/>
              <a:t>24/4/2013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EB897-F307-4A58-8CF7-47AAFD6A361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C3EB897-F307-4A58-8CF7-47AAFD6A3616}"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A461366-EA0C-4C6D-ABBA-D2A65174A2ED}" type="datetimeFigureOut">
              <a:rPr lang="el-GR" smtClean="0"/>
              <a:pPr/>
              <a:t>24/4/2013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DFBB37F-64B6-48BC-B2D9-CD2C5D55497E}"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61366-EA0C-4C6D-ABBA-D2A65174A2ED}" type="datetimeFigureOut">
              <a:rPr lang="el-GR" smtClean="0"/>
              <a:pPr/>
              <a:t>24/4/2013</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BB37F-64B6-48BC-B2D9-CD2C5D55497E}"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l.wikipedia.org/wiki/%CE%8C%CF%83%CF%84%CF%81%CE%B1%CE%BA%CE%BF_(%CE%B1%CF%81%CF%87%CE%B1%CE%B9%CE%BF%CE%BB%CE%BF%CE%B3%CE%AF%CE%B1)" TargetMode="External"/><Relationship Id="rId2" Type="http://schemas.openxmlformats.org/officeDocument/2006/relationships/hyperlink" Target="http://el.wikipedia.org/wiki/%CE%92%CF%8C%CF%81%CE%B5%CE%B9%CE%B1_%CE%99%CF%81%CE%BB%CE%B1%CE%BD%CE%B4%CE%AF%CE%B1"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tumblr_mlc0sjRF3B1qlskpjo1_1280.jpg"/>
          <p:cNvPicPr>
            <a:picLocks noChangeAspect="1"/>
          </p:cNvPicPr>
          <p:nvPr/>
        </p:nvPicPr>
        <p:blipFill>
          <a:blip r:embed="rId2"/>
          <a:stretch>
            <a:fillRect/>
          </a:stretch>
        </p:blipFill>
        <p:spPr>
          <a:xfrm>
            <a:off x="0" y="0"/>
            <a:ext cx="9144000" cy="6857999"/>
          </a:xfrm>
          <a:prstGeom prst="rect">
            <a:avLst/>
          </a:prstGeom>
        </p:spPr>
      </p:pic>
      <p:sp>
        <p:nvSpPr>
          <p:cNvPr id="2" name="1 - Τίτλος"/>
          <p:cNvSpPr>
            <a:spLocks noGrp="1"/>
          </p:cNvSpPr>
          <p:nvPr>
            <p:ph type="ctrTitle"/>
          </p:nvPr>
        </p:nvSpPr>
        <p:spPr>
          <a:xfrm>
            <a:off x="-714412" y="4357694"/>
            <a:ext cx="7772400" cy="1470025"/>
          </a:xfrm>
        </p:spPr>
        <p:txBody>
          <a:bodyPr>
            <a:noAutofit/>
          </a:bodyPr>
          <a:lstStyle/>
          <a:p>
            <a:r>
              <a:rPr lang="en-US" sz="9600" dirty="0" smtClean="0">
                <a:solidFill>
                  <a:srgbClr val="FFFF00"/>
                </a:solidFill>
                <a:latin typeface="Freestyle Script" pitchFamily="66" charset="0"/>
              </a:rPr>
              <a:t>Graffiti maniacs</a:t>
            </a:r>
            <a:endParaRPr lang="el-GR" sz="96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85728"/>
            <a:ext cx="3571900" cy="6072230"/>
          </a:xfrm>
        </p:spPr>
        <p:txBody>
          <a:bodyPr>
            <a:normAutofit/>
          </a:bodyPr>
          <a:lstStyle/>
          <a:p>
            <a:pPr>
              <a:buNone/>
            </a:pPr>
            <a:r>
              <a:rPr lang="en-US" sz="3600" dirty="0" smtClean="0">
                <a:solidFill>
                  <a:srgbClr val="0066FF"/>
                </a:solidFill>
              </a:rPr>
              <a:t>      </a:t>
            </a:r>
            <a:r>
              <a:rPr lang="el-GR" sz="3600" dirty="0" smtClean="0">
                <a:solidFill>
                  <a:srgbClr val="0066FF"/>
                </a:solidFill>
              </a:rPr>
              <a:t>Τοποθεσίες</a:t>
            </a:r>
            <a:endParaRPr lang="en-US" sz="3600" dirty="0" smtClean="0">
              <a:solidFill>
                <a:srgbClr val="0066FF"/>
              </a:solidFill>
            </a:endParaRPr>
          </a:p>
          <a:p>
            <a:pPr>
              <a:buNone/>
            </a:pPr>
            <a:endParaRPr lang="en-US" sz="2000" dirty="0" smtClean="0">
              <a:solidFill>
                <a:srgbClr val="91B44A"/>
              </a:solidFill>
              <a:cs typeface="Arial" pitchFamily="34" charset="0"/>
            </a:endParaRPr>
          </a:p>
          <a:p>
            <a:pPr>
              <a:buNone/>
            </a:pPr>
            <a:r>
              <a:rPr lang="en-US" sz="2000" dirty="0" smtClean="0">
                <a:solidFill>
                  <a:srgbClr val="91B44A"/>
                </a:solidFill>
                <a:cs typeface="Arial" pitchFamily="34" charset="0"/>
              </a:rPr>
              <a:t>      </a:t>
            </a:r>
            <a:r>
              <a:rPr lang="el-GR" sz="1900" dirty="0" smtClean="0">
                <a:solidFill>
                  <a:srgbClr val="91B44A"/>
                </a:solidFill>
                <a:cs typeface="Arial" pitchFamily="34" charset="0"/>
              </a:rPr>
              <a:t>Τα σχολικά κτίρια αποτέλεσαν τις ιδανικότερες και τις πιο προσιτές επιφάνειες για τη δημιουργία και παρουσίαση των έργων. Τα βαγόνια των ΗΣΑΠ και του ΟΣΕ δέχτηκαν και αυτά τις πρώτες πινελιές των </a:t>
            </a:r>
            <a:r>
              <a:rPr lang="el-GR" sz="1900" dirty="0" err="1" smtClean="0">
                <a:solidFill>
                  <a:srgbClr val="91B44A"/>
                </a:solidFill>
                <a:cs typeface="Arial" pitchFamily="34" charset="0"/>
              </a:rPr>
              <a:t>writers</a:t>
            </a:r>
            <a:r>
              <a:rPr lang="el-GR" sz="1900" dirty="0" smtClean="0">
                <a:solidFill>
                  <a:srgbClr val="91B44A"/>
                </a:solidFill>
                <a:cs typeface="Arial" pitchFamily="34" charset="0"/>
              </a:rPr>
              <a:t> και οι «επεμβάσεις» συνεχίζονται και σήμερα. Το μετρό «παίρνει σειρά», αποτελώντας το μεγαλύτερο δέλεαρ για τους παράνομους </a:t>
            </a:r>
            <a:r>
              <a:rPr lang="el-GR" sz="1900" dirty="0" err="1" smtClean="0">
                <a:solidFill>
                  <a:srgbClr val="91B44A"/>
                </a:solidFill>
                <a:cs typeface="Arial" pitchFamily="34" charset="0"/>
              </a:rPr>
              <a:t>writers</a:t>
            </a:r>
            <a:r>
              <a:rPr lang="el-GR" sz="1900" dirty="0" smtClean="0">
                <a:solidFill>
                  <a:srgbClr val="91B44A"/>
                </a:solidFill>
                <a:cs typeface="Arial" pitchFamily="34" charset="0"/>
              </a:rPr>
              <a:t>, οι οποίοι «βρίσκουν τον δρόμο ζωγραφίζοντας τις επιθυμίες τους». </a:t>
            </a:r>
            <a:endParaRPr lang="el-GR" sz="1900" dirty="0">
              <a:solidFill>
                <a:srgbClr val="91B44A"/>
              </a:solidFill>
              <a:cs typeface="Arial" pitchFamily="34" charset="0"/>
            </a:endParaRPr>
          </a:p>
        </p:txBody>
      </p:sp>
      <p:pic>
        <p:nvPicPr>
          <p:cNvPr id="1026" name="Picture 2" descr="C:\Documents and Settings\user\Τα έγγραφά μου\ΣΧΕΤΟΣ 2012-13\Α1 Graffiti\tumblr_m1ig6kU4oc1r34xwjo1_500.jpg"/>
          <p:cNvPicPr>
            <a:picLocks noChangeAspect="1" noChangeArrowheads="1"/>
          </p:cNvPicPr>
          <p:nvPr/>
        </p:nvPicPr>
        <p:blipFill>
          <a:blip r:embed="rId3"/>
          <a:srcRect/>
          <a:stretch>
            <a:fillRect/>
          </a:stretch>
        </p:blipFill>
        <p:spPr bwMode="auto">
          <a:xfrm>
            <a:off x="4429124" y="0"/>
            <a:ext cx="4176735" cy="3595706"/>
          </a:xfrm>
          <a:prstGeom prst="rect">
            <a:avLst/>
          </a:prstGeom>
          <a:noFill/>
        </p:spPr>
      </p:pic>
      <p:pic>
        <p:nvPicPr>
          <p:cNvPr id="1027" name="Picture 3" descr="C:\Documents and Settings\user\Τα έγγραφά μου\ΣΧΕΤΟΣ 2012-13\Α1 Graffiti\4366089461_7b1cfd0c68_b-2.jpg"/>
          <p:cNvPicPr>
            <a:picLocks noChangeAspect="1" noChangeArrowheads="1"/>
          </p:cNvPicPr>
          <p:nvPr/>
        </p:nvPicPr>
        <p:blipFill>
          <a:blip r:embed="rId4"/>
          <a:srcRect/>
          <a:stretch>
            <a:fillRect/>
          </a:stretch>
        </p:blipFill>
        <p:spPr bwMode="auto">
          <a:xfrm>
            <a:off x="4572000" y="3556332"/>
            <a:ext cx="3929090" cy="318736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umblr_mlc5497ckS1r2m7roo1_500.jpg"/>
          <p:cNvPicPr>
            <a:picLocks noGrp="1" noChangeAspect="1"/>
          </p:cNvPicPr>
          <p:nvPr>
            <p:ph idx="1"/>
          </p:nvPr>
        </p:nvPicPr>
        <p:blipFill>
          <a:blip r:embed="rId2"/>
          <a:stretch>
            <a:fillRect/>
          </a:stretch>
        </p:blipFill>
        <p:spPr>
          <a:xfrm>
            <a:off x="0" y="0"/>
            <a:ext cx="9144000" cy="6858000"/>
          </a:xfrm>
        </p:spPr>
      </p:pic>
      <p:sp>
        <p:nvSpPr>
          <p:cNvPr id="4" name="3 - Θέση κειμένου"/>
          <p:cNvSpPr>
            <a:spLocks noGrp="1"/>
          </p:cNvSpPr>
          <p:nvPr>
            <p:ph type="body" sz="half" idx="2"/>
          </p:nvPr>
        </p:nvSpPr>
        <p:spPr>
          <a:xfrm>
            <a:off x="0" y="500042"/>
            <a:ext cx="9144000" cy="6357958"/>
          </a:xfrm>
        </p:spPr>
        <p:txBody>
          <a:bodyPr>
            <a:normAutofit lnSpcReduction="10000"/>
          </a:bodyPr>
          <a:lstStyle/>
          <a:p>
            <a:r>
              <a:rPr lang="el-GR" dirty="0">
                <a:latin typeface="Comic Sans MS" pitchFamily="66" charset="0"/>
              </a:rPr>
              <a:t/>
            </a:r>
            <a:br>
              <a:rPr lang="el-GR" dirty="0">
                <a:latin typeface="Comic Sans MS" pitchFamily="66" charset="0"/>
              </a:rPr>
            </a:br>
            <a:r>
              <a:rPr lang="el-GR" sz="2800" dirty="0" smtClean="0">
                <a:solidFill>
                  <a:srgbClr val="0070C0"/>
                </a:solidFill>
                <a:latin typeface="Comic Sans MS" pitchFamily="66" charset="0"/>
              </a:rPr>
              <a:t>Η Ομάδα μας</a:t>
            </a:r>
            <a:r>
              <a:rPr lang="en-US" sz="2800" dirty="0" smtClean="0">
                <a:solidFill>
                  <a:srgbClr val="0070C0"/>
                </a:solidFill>
                <a:latin typeface="Comic Sans MS" pitchFamily="66" charset="0"/>
              </a:rPr>
              <a:t>:</a:t>
            </a:r>
            <a:endParaRPr lang="el-GR" sz="2800" dirty="0" smtClean="0">
              <a:solidFill>
                <a:srgbClr val="0070C0"/>
              </a:solidFill>
              <a:latin typeface="Comic Sans MS" pitchFamily="66" charset="0"/>
            </a:endParaRPr>
          </a:p>
          <a:p>
            <a:r>
              <a:rPr lang="el-GR" sz="2800" dirty="0" smtClean="0">
                <a:latin typeface="Comic Sans MS" pitchFamily="66" charset="0"/>
              </a:rPr>
              <a:t/>
            </a:r>
            <a:br>
              <a:rPr lang="el-GR" sz="2800" dirty="0" smtClean="0">
                <a:latin typeface="Comic Sans MS" pitchFamily="66" charset="0"/>
              </a:rPr>
            </a:br>
            <a:r>
              <a:rPr lang="el-GR" dirty="0" smtClean="0">
                <a:latin typeface="Comic Sans MS" pitchFamily="66" charset="0"/>
              </a:rPr>
              <a:t/>
            </a:r>
            <a:br>
              <a:rPr lang="el-GR" dirty="0" smtClean="0">
                <a:latin typeface="Comic Sans MS" pitchFamily="66" charset="0"/>
              </a:rPr>
            </a:br>
            <a:r>
              <a:rPr lang="el-GR" sz="1800" dirty="0" smtClean="0">
                <a:solidFill>
                  <a:srgbClr val="0070C0"/>
                </a:solidFill>
                <a:latin typeface="Comic Sans MS" pitchFamily="66" charset="0"/>
              </a:rPr>
              <a:t>Αριστείδης Αναγνώστου </a:t>
            </a:r>
            <a:r>
              <a:rPr lang="el-GR" sz="1600" dirty="0" smtClean="0">
                <a:solidFill>
                  <a:srgbClr val="0070C0"/>
                </a:solidFill>
                <a:latin typeface="Comic Sans MS" pitchFamily="66" charset="0"/>
              </a:rPr>
              <a:t/>
            </a:r>
            <a:br>
              <a:rPr lang="el-GR" sz="1600" dirty="0" smtClean="0">
                <a:solidFill>
                  <a:srgbClr val="0070C0"/>
                </a:solidFill>
                <a:latin typeface="Comic Sans MS" pitchFamily="66" charset="0"/>
              </a:rPr>
            </a:br>
            <a:r>
              <a:rPr lang="el-GR" sz="1600" dirty="0" smtClean="0">
                <a:solidFill>
                  <a:srgbClr val="0070C0"/>
                </a:solidFill>
                <a:latin typeface="Comic Sans MS" pitchFamily="66" charset="0"/>
              </a:rPr>
              <a:t>  </a:t>
            </a:r>
            <a:br>
              <a:rPr lang="el-GR" sz="1600" dirty="0" smtClean="0">
                <a:solidFill>
                  <a:srgbClr val="0070C0"/>
                </a:solidFill>
                <a:latin typeface="Comic Sans MS" pitchFamily="66" charset="0"/>
              </a:rPr>
            </a:br>
            <a:endParaRPr lang="el-GR" sz="1600" dirty="0" smtClean="0">
              <a:solidFill>
                <a:srgbClr val="0070C0"/>
              </a:solidFill>
              <a:latin typeface="Comic Sans MS" pitchFamily="66" charset="0"/>
            </a:endParaRPr>
          </a:p>
          <a:p>
            <a:r>
              <a:rPr lang="el-GR" sz="1800" dirty="0" smtClean="0">
                <a:solidFill>
                  <a:srgbClr val="0070C0"/>
                </a:solidFill>
                <a:latin typeface="Comic Sans MS" pitchFamily="66" charset="0"/>
              </a:rPr>
              <a:t>Αργύρη  Αθανασία      </a:t>
            </a:r>
            <a:r>
              <a:rPr lang="el-GR" sz="1600" dirty="0" smtClean="0">
                <a:solidFill>
                  <a:srgbClr val="0070C0"/>
                </a:solidFill>
                <a:latin typeface="Comic Sans MS" pitchFamily="66" charset="0"/>
              </a:rPr>
              <a:t/>
            </a:r>
            <a:br>
              <a:rPr lang="el-GR" sz="1600" dirty="0" smtClean="0">
                <a:solidFill>
                  <a:srgbClr val="0070C0"/>
                </a:solidFill>
                <a:latin typeface="Comic Sans MS" pitchFamily="66" charset="0"/>
              </a:rPr>
            </a:br>
            <a:r>
              <a:rPr lang="el-GR" sz="1600" dirty="0" smtClean="0">
                <a:solidFill>
                  <a:srgbClr val="0070C0"/>
                </a:solidFill>
                <a:latin typeface="Comic Sans MS" pitchFamily="66" charset="0"/>
              </a:rPr>
              <a:t>   </a:t>
            </a:r>
            <a:br>
              <a:rPr lang="el-GR" sz="1600" dirty="0" smtClean="0">
                <a:solidFill>
                  <a:srgbClr val="0070C0"/>
                </a:solidFill>
                <a:latin typeface="Comic Sans MS" pitchFamily="66" charset="0"/>
              </a:rPr>
            </a:br>
            <a:endParaRPr lang="el-GR" sz="1600" dirty="0" smtClean="0">
              <a:solidFill>
                <a:srgbClr val="0070C0"/>
              </a:solidFill>
              <a:latin typeface="Comic Sans MS" pitchFamily="66" charset="0"/>
            </a:endParaRPr>
          </a:p>
          <a:p>
            <a:r>
              <a:rPr lang="el-GR" sz="1800" dirty="0" smtClean="0">
                <a:solidFill>
                  <a:srgbClr val="0070C0"/>
                </a:solidFill>
                <a:latin typeface="Comic Sans MS" pitchFamily="66" charset="0"/>
              </a:rPr>
              <a:t>Αλεξάνδρα Γκουγκουστάμου </a:t>
            </a:r>
            <a:r>
              <a:rPr lang="el-GR" sz="1600" dirty="0" smtClean="0">
                <a:solidFill>
                  <a:srgbClr val="0070C0"/>
                </a:solidFill>
                <a:latin typeface="Comic Sans MS" pitchFamily="66" charset="0"/>
              </a:rPr>
              <a:t/>
            </a:r>
            <a:br>
              <a:rPr lang="el-GR" sz="1600" dirty="0" smtClean="0">
                <a:solidFill>
                  <a:srgbClr val="0070C0"/>
                </a:solidFill>
                <a:latin typeface="Comic Sans MS" pitchFamily="66" charset="0"/>
              </a:rPr>
            </a:br>
            <a:r>
              <a:rPr lang="el-GR" sz="1600" dirty="0" smtClean="0">
                <a:solidFill>
                  <a:srgbClr val="0070C0"/>
                </a:solidFill>
                <a:latin typeface="Comic Sans MS" pitchFamily="66" charset="0"/>
              </a:rPr>
              <a:t/>
            </a:r>
            <a:br>
              <a:rPr lang="el-GR" sz="1600" dirty="0" smtClean="0">
                <a:solidFill>
                  <a:srgbClr val="0070C0"/>
                </a:solidFill>
                <a:latin typeface="Comic Sans MS" pitchFamily="66" charset="0"/>
              </a:rPr>
            </a:br>
            <a:r>
              <a:rPr lang="el-GR" sz="1600" dirty="0" smtClean="0">
                <a:solidFill>
                  <a:srgbClr val="0070C0"/>
                </a:solidFill>
                <a:latin typeface="Comic Sans MS" pitchFamily="66" charset="0"/>
              </a:rPr>
              <a:t/>
            </a:r>
            <a:br>
              <a:rPr lang="el-GR" sz="1600" dirty="0" smtClean="0">
                <a:solidFill>
                  <a:srgbClr val="0070C0"/>
                </a:solidFill>
                <a:latin typeface="Comic Sans MS" pitchFamily="66" charset="0"/>
              </a:rPr>
            </a:br>
            <a:r>
              <a:rPr lang="en-US" sz="1800" dirty="0" smtClean="0">
                <a:solidFill>
                  <a:srgbClr val="0070C0"/>
                </a:solidFill>
                <a:latin typeface="Comic Sans MS" pitchFamily="66" charset="0"/>
              </a:rPr>
              <a:t>E</a:t>
            </a:r>
            <a:r>
              <a:rPr lang="el-GR" sz="1800" dirty="0" smtClean="0">
                <a:solidFill>
                  <a:srgbClr val="0070C0"/>
                </a:solidFill>
                <a:latin typeface="Comic Sans MS" pitchFamily="66" charset="0"/>
              </a:rPr>
              <a:t>υαγγέλου Ευάγγελος </a:t>
            </a:r>
            <a:r>
              <a:rPr lang="el-GR" sz="1600" dirty="0" smtClean="0">
                <a:solidFill>
                  <a:srgbClr val="0070C0"/>
                </a:solidFill>
                <a:latin typeface="Comic Sans MS" pitchFamily="66" charset="0"/>
              </a:rPr>
              <a:t/>
            </a:r>
            <a:br>
              <a:rPr lang="el-GR" sz="1600" dirty="0" smtClean="0">
                <a:solidFill>
                  <a:srgbClr val="0070C0"/>
                </a:solidFill>
                <a:latin typeface="Comic Sans MS" pitchFamily="66" charset="0"/>
              </a:rPr>
            </a:br>
            <a:r>
              <a:rPr lang="el-GR" sz="1600" dirty="0" smtClean="0">
                <a:solidFill>
                  <a:srgbClr val="0070C0"/>
                </a:solidFill>
                <a:latin typeface="Comic Sans MS" pitchFamily="66" charset="0"/>
              </a:rPr>
              <a:t/>
            </a:r>
            <a:br>
              <a:rPr lang="el-GR" sz="1600" dirty="0" smtClean="0">
                <a:solidFill>
                  <a:srgbClr val="0070C0"/>
                </a:solidFill>
                <a:latin typeface="Comic Sans MS" pitchFamily="66" charset="0"/>
              </a:rPr>
            </a:br>
            <a:r>
              <a:rPr lang="el-GR" sz="1600" dirty="0" smtClean="0">
                <a:solidFill>
                  <a:srgbClr val="0070C0"/>
                </a:solidFill>
                <a:latin typeface="Comic Sans MS" pitchFamily="66" charset="0"/>
              </a:rPr>
              <a:t/>
            </a:r>
            <a:br>
              <a:rPr lang="el-GR" sz="1600" dirty="0" smtClean="0">
                <a:solidFill>
                  <a:srgbClr val="0070C0"/>
                </a:solidFill>
                <a:latin typeface="Comic Sans MS" pitchFamily="66" charset="0"/>
              </a:rPr>
            </a:br>
            <a:r>
              <a:rPr lang="el-GR" sz="1800" dirty="0" smtClean="0">
                <a:solidFill>
                  <a:srgbClr val="0070C0"/>
                </a:solidFill>
                <a:latin typeface="Comic Sans MS" pitchFamily="66" charset="0"/>
              </a:rPr>
              <a:t>Σωτηρία-Νεκταρία Κύργια </a:t>
            </a:r>
            <a:r>
              <a:rPr lang="el-GR" sz="1600" dirty="0" smtClean="0">
                <a:latin typeface="Comic Sans MS" pitchFamily="66" charset="0"/>
              </a:rPr>
              <a:t/>
            </a:r>
            <a:br>
              <a:rPr lang="el-GR" sz="1600" dirty="0" smtClean="0">
                <a:latin typeface="Comic Sans MS" pitchFamily="66" charset="0"/>
              </a:rPr>
            </a:br>
            <a:r>
              <a:rPr lang="el-GR" sz="1600" dirty="0" smtClean="0">
                <a:latin typeface="Comic Sans MS" pitchFamily="66" charset="0"/>
              </a:rPr>
              <a:t>                                                            </a:t>
            </a:r>
            <a:r>
              <a:rPr lang="en-US" dirty="0" smtClean="0">
                <a:latin typeface="Comic Sans MS" pitchFamily="66" charset="0"/>
              </a:rPr>
              <a:t/>
            </a:r>
            <a:br>
              <a:rPr lang="en-US" dirty="0" smtClean="0">
                <a:latin typeface="Comic Sans MS" pitchFamily="66" charset="0"/>
              </a:rPr>
            </a:br>
            <a:r>
              <a:rPr lang="el-GR" dirty="0" smtClean="0">
                <a:latin typeface="Comic Sans MS" pitchFamily="66" charset="0"/>
              </a:rPr>
              <a:t>                                                                          </a:t>
            </a:r>
            <a:br>
              <a:rPr lang="el-GR" dirty="0" smtClean="0">
                <a:latin typeface="Comic Sans MS" pitchFamily="66" charset="0"/>
              </a:rPr>
            </a:br>
            <a:r>
              <a:rPr lang="el-GR" dirty="0" smtClean="0">
                <a:latin typeface="Comic Sans MS" pitchFamily="66" charset="0"/>
              </a:rPr>
              <a:t>                                        </a:t>
            </a:r>
            <a:br>
              <a:rPr lang="el-GR" dirty="0" smtClean="0">
                <a:latin typeface="Comic Sans MS" pitchFamily="66" charset="0"/>
              </a:rPr>
            </a:br>
            <a:r>
              <a:rPr lang="el-GR" dirty="0" smtClean="0">
                <a:latin typeface="Comic Sans MS" pitchFamily="66" charset="0"/>
              </a:rPr>
              <a:t>                                                                                                               </a:t>
            </a:r>
            <a:br>
              <a:rPr lang="el-GR" dirty="0" smtClean="0">
                <a:latin typeface="Comic Sans MS" pitchFamily="66" charset="0"/>
              </a:rPr>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περιεχομένου"/>
          <p:cNvSpPr>
            <a:spLocks noGrp="1"/>
          </p:cNvSpPr>
          <p:nvPr>
            <p:ph idx="1"/>
          </p:nvPr>
        </p:nvSpPr>
        <p:spPr>
          <a:xfrm>
            <a:off x="0" y="357166"/>
            <a:ext cx="3643306" cy="5929354"/>
          </a:xfrm>
        </p:spPr>
        <p:txBody>
          <a:bodyPr>
            <a:normAutofit fontScale="40000" lnSpcReduction="20000"/>
          </a:bodyPr>
          <a:lstStyle/>
          <a:p>
            <a:pPr>
              <a:buNone/>
            </a:pPr>
            <a:r>
              <a:rPr lang="el-GR" sz="4200" dirty="0" smtClean="0">
                <a:latin typeface="Comic Sans MS" pitchFamily="66" charset="0"/>
              </a:rPr>
              <a:t>     </a:t>
            </a:r>
            <a:r>
              <a:rPr lang="el-GR" sz="4200" dirty="0" smtClean="0">
                <a:latin typeface="Arial" pitchFamily="34" charset="0"/>
                <a:cs typeface="Arial" pitchFamily="34" charset="0"/>
              </a:rPr>
              <a:t>    </a:t>
            </a:r>
            <a:r>
              <a:rPr lang="el-GR" sz="9000" dirty="0" smtClean="0">
                <a:latin typeface="Arial" pitchFamily="34" charset="0"/>
                <a:cs typeface="Arial" pitchFamily="34" charset="0"/>
              </a:rPr>
              <a:t>Προφίλ </a:t>
            </a:r>
            <a:r>
              <a:rPr lang="en-US" sz="9000" dirty="0" smtClean="0">
                <a:latin typeface="Arial" pitchFamily="34" charset="0"/>
                <a:cs typeface="Arial" pitchFamily="34" charset="0"/>
              </a:rPr>
              <a:t>writer </a:t>
            </a:r>
            <a:endParaRPr lang="el-GR" sz="9000" dirty="0" smtClean="0">
              <a:latin typeface="Arial" pitchFamily="34" charset="0"/>
              <a:cs typeface="Arial" pitchFamily="34" charset="0"/>
            </a:endParaRPr>
          </a:p>
          <a:p>
            <a:pPr>
              <a:buNone/>
            </a:pPr>
            <a:r>
              <a:rPr lang="el-GR" sz="3400" dirty="0" smtClean="0">
                <a:solidFill>
                  <a:srgbClr val="FFFF00"/>
                </a:solidFill>
              </a:rPr>
              <a:t>        </a:t>
            </a:r>
            <a:r>
              <a:rPr lang="en-US" sz="3400" dirty="0" smtClean="0">
                <a:solidFill>
                  <a:srgbClr val="FFFF00"/>
                </a:solidFill>
              </a:rPr>
              <a:t/>
            </a:r>
            <a:br>
              <a:rPr lang="en-US" sz="3400" dirty="0" smtClean="0">
                <a:solidFill>
                  <a:srgbClr val="FFFF00"/>
                </a:solidFill>
              </a:rPr>
            </a:br>
            <a:endParaRPr lang="el-GR" sz="3400" dirty="0" smtClean="0">
              <a:solidFill>
                <a:srgbClr val="FFFF00"/>
              </a:solidFill>
            </a:endParaRPr>
          </a:p>
          <a:p>
            <a:pPr>
              <a:buNone/>
            </a:pPr>
            <a:r>
              <a:rPr lang="el-GR" sz="3400" dirty="0" smtClean="0">
                <a:solidFill>
                  <a:srgbClr val="0070C0"/>
                </a:solidFill>
                <a:latin typeface="Arial" pitchFamily="34" charset="0"/>
                <a:cs typeface="Arial" pitchFamily="34" charset="0"/>
              </a:rPr>
              <a:t>      </a:t>
            </a:r>
            <a:r>
              <a:rPr lang="en-US" sz="3400" dirty="0" smtClean="0">
                <a:solidFill>
                  <a:srgbClr val="0070C0"/>
                </a:solidFill>
                <a:latin typeface="Arial" pitchFamily="34" charset="0"/>
                <a:cs typeface="Arial" pitchFamily="34" charset="0"/>
              </a:rPr>
              <a:t> </a:t>
            </a:r>
            <a:r>
              <a:rPr lang="el-GR" sz="4000" dirty="0" smtClean="0">
                <a:solidFill>
                  <a:srgbClr val="0070C0"/>
                </a:solidFill>
                <a:latin typeface="Arial" pitchFamily="34" charset="0"/>
                <a:cs typeface="Arial" pitchFamily="34" charset="0"/>
              </a:rPr>
              <a:t>Οι </a:t>
            </a:r>
            <a:r>
              <a:rPr lang="el-GR" sz="4000" dirty="0" err="1" smtClean="0">
                <a:solidFill>
                  <a:srgbClr val="0070C0"/>
                </a:solidFill>
                <a:latin typeface="Arial" pitchFamily="34" charset="0"/>
                <a:cs typeface="Arial" pitchFamily="34" charset="0"/>
              </a:rPr>
              <a:t>writers</a:t>
            </a:r>
            <a:r>
              <a:rPr lang="el-GR" sz="4000" dirty="0" smtClean="0">
                <a:solidFill>
                  <a:srgbClr val="0070C0"/>
                </a:solidFill>
                <a:latin typeface="Arial" pitchFamily="34" charset="0"/>
                <a:cs typeface="Arial" pitchFamily="34" charset="0"/>
              </a:rPr>
              <a:t> δε ντύνονται για να </a:t>
            </a:r>
            <a:r>
              <a:rPr lang="en-US" sz="4000" dirty="0" smtClean="0">
                <a:solidFill>
                  <a:srgbClr val="0070C0"/>
                </a:solidFill>
                <a:latin typeface="Arial" pitchFamily="34" charset="0"/>
                <a:cs typeface="Arial" pitchFamily="34" charset="0"/>
              </a:rPr>
              <a:t>   </a:t>
            </a:r>
            <a:r>
              <a:rPr lang="el-GR" sz="4000" dirty="0" smtClean="0">
                <a:solidFill>
                  <a:srgbClr val="0070C0"/>
                </a:solidFill>
                <a:latin typeface="Arial" pitchFamily="34" charset="0"/>
                <a:cs typeface="Arial" pitchFamily="34" charset="0"/>
              </a:rPr>
              <a:t>εντυπωσιάσουν</a:t>
            </a:r>
            <a:r>
              <a:rPr lang="el-GR" sz="4000" dirty="0" smtClean="0">
                <a:solidFill>
                  <a:srgbClr val="0070C0"/>
                </a:solidFill>
                <a:latin typeface="Arial" pitchFamily="34" charset="0"/>
                <a:cs typeface="Arial" pitchFamily="34" charset="0"/>
              </a:rPr>
              <a:t>, αντίθετα, «ντύνουν» την υπογραφή τους και προσπαθούν να εντυπωσιάσουν με την επαναληπτική </a:t>
            </a:r>
            <a:r>
              <a:rPr lang="el-GR" sz="4000" dirty="0" err="1" smtClean="0">
                <a:solidFill>
                  <a:srgbClr val="0070C0"/>
                </a:solidFill>
                <a:latin typeface="Arial" pitchFamily="34" charset="0"/>
                <a:cs typeface="Arial" pitchFamily="34" charset="0"/>
              </a:rPr>
              <a:t>εκθεσιμότητα</a:t>
            </a:r>
            <a:r>
              <a:rPr lang="el-GR" sz="4000" dirty="0" smtClean="0">
                <a:solidFill>
                  <a:srgbClr val="0070C0"/>
                </a:solidFill>
                <a:latin typeface="Arial" pitchFamily="34" charset="0"/>
                <a:cs typeface="Arial" pitchFamily="34" charset="0"/>
              </a:rPr>
              <a:t> και το χαρακτηριστικό στυλ της γραφής τους. Ζητήματα όπως το ντύσιμο, οι μουσικές προτιμήσεις, η κοινωνική συμπεριφορά κοκ, είναι δευτερεύοντα σε σχέση με τα κατορθώματα ενός </a:t>
            </a:r>
            <a:r>
              <a:rPr lang="el-GR" sz="4000" dirty="0" err="1" smtClean="0">
                <a:solidFill>
                  <a:srgbClr val="0070C0"/>
                </a:solidFill>
                <a:latin typeface="Arial" pitchFamily="34" charset="0"/>
                <a:cs typeface="Arial" pitchFamily="34" charset="0"/>
              </a:rPr>
              <a:t>writer</a:t>
            </a:r>
            <a:r>
              <a:rPr lang="el-GR" sz="4000" dirty="0" smtClean="0">
                <a:solidFill>
                  <a:srgbClr val="0070C0"/>
                </a:solidFill>
                <a:latin typeface="Arial" pitchFamily="34" charset="0"/>
                <a:cs typeface="Arial" pitchFamily="34" charset="0"/>
              </a:rPr>
              <a:t> (</a:t>
            </a:r>
            <a:r>
              <a:rPr lang="el-GR" sz="4000" dirty="0" err="1" smtClean="0">
                <a:solidFill>
                  <a:srgbClr val="0070C0"/>
                </a:solidFill>
                <a:latin typeface="Arial" pitchFamily="34" charset="0"/>
                <a:cs typeface="Arial" pitchFamily="34" charset="0"/>
              </a:rPr>
              <a:t>getting</a:t>
            </a:r>
            <a:r>
              <a:rPr lang="el-GR" sz="4000" dirty="0" smtClean="0">
                <a:solidFill>
                  <a:srgbClr val="0070C0"/>
                </a:solidFill>
                <a:latin typeface="Arial" pitchFamily="34" charset="0"/>
                <a:cs typeface="Arial" pitchFamily="34" charset="0"/>
              </a:rPr>
              <a:t> </a:t>
            </a:r>
            <a:r>
              <a:rPr lang="el-GR" sz="4000" dirty="0" err="1" smtClean="0">
                <a:solidFill>
                  <a:srgbClr val="0070C0"/>
                </a:solidFill>
                <a:latin typeface="Arial" pitchFamily="34" charset="0"/>
                <a:cs typeface="Arial" pitchFamily="34" charset="0"/>
              </a:rPr>
              <a:t>up</a:t>
            </a:r>
            <a:r>
              <a:rPr lang="el-GR" sz="4000" dirty="0" smtClean="0">
                <a:solidFill>
                  <a:srgbClr val="0070C0"/>
                </a:solidFill>
                <a:latin typeface="Arial" pitchFamily="34" charset="0"/>
                <a:cs typeface="Arial" pitchFamily="34" charset="0"/>
              </a:rPr>
              <a:t>). Η αίσθηση του να δημιουργούν τους αποδεσμεύει από τους περιορισμούς του «πραγματικού κόσμου», αφού οι πράξεις τους βρίσκονται σε μια άλλη σφαίρα, σε έναν χωριστό παράλληλο κόσμο.</a:t>
            </a:r>
          </a:p>
          <a:p>
            <a:pPr>
              <a:buNone/>
            </a:pPr>
            <a:r>
              <a:rPr lang="el-GR" sz="4000" dirty="0" smtClean="0">
                <a:solidFill>
                  <a:srgbClr val="0070C0"/>
                </a:solidFill>
                <a:latin typeface="Arial" pitchFamily="34" charset="0"/>
                <a:cs typeface="Arial" pitchFamily="34" charset="0"/>
              </a:rPr>
              <a:t>      Σημασία δεν έχει ποιος είσαι, αλλά ποιος παρουσιάζεσαι - απεικονίζεσαι να είσαι, και αυτή η </a:t>
            </a:r>
            <a:r>
              <a:rPr lang="el-GR" sz="4000" i="1" dirty="0" smtClean="0">
                <a:solidFill>
                  <a:srgbClr val="0070C0"/>
                </a:solidFill>
                <a:latin typeface="Arial" pitchFamily="34" charset="0"/>
                <a:cs typeface="Arial" pitchFamily="34" charset="0"/>
              </a:rPr>
              <a:t>μοναδικότητα της παρουσίας </a:t>
            </a:r>
            <a:r>
              <a:rPr lang="el-GR" sz="4000" dirty="0" smtClean="0">
                <a:solidFill>
                  <a:srgbClr val="0070C0"/>
                </a:solidFill>
                <a:latin typeface="Arial" pitchFamily="34" charset="0"/>
                <a:cs typeface="Arial" pitchFamily="34" charset="0"/>
              </a:rPr>
              <a:t>επιτυγχάνεται με ένα </a:t>
            </a:r>
            <a:r>
              <a:rPr lang="el-GR" sz="4000" i="1" dirty="0" smtClean="0">
                <a:solidFill>
                  <a:srgbClr val="0070C0"/>
                </a:solidFill>
                <a:latin typeface="Arial" pitchFamily="34" charset="0"/>
                <a:cs typeface="Arial" pitchFamily="34" charset="0"/>
              </a:rPr>
              <a:t>όνομα </a:t>
            </a:r>
            <a:r>
              <a:rPr lang="el-GR" sz="4000" dirty="0" smtClean="0">
                <a:solidFill>
                  <a:srgbClr val="0070C0"/>
                </a:solidFill>
                <a:latin typeface="Arial" pitchFamily="34" charset="0"/>
                <a:cs typeface="Arial" pitchFamily="34" charset="0"/>
              </a:rPr>
              <a:t>που δεν το έχει άλλος και περισσότερο με την μοναδικότητα </a:t>
            </a:r>
            <a:r>
              <a:rPr lang="el-GR" sz="4000" dirty="0" err="1" smtClean="0">
                <a:solidFill>
                  <a:srgbClr val="0070C0"/>
                </a:solidFill>
                <a:latin typeface="Arial" pitchFamily="34" charset="0"/>
                <a:cs typeface="Arial" pitchFamily="34" charset="0"/>
              </a:rPr>
              <a:t>διάδρασης</a:t>
            </a:r>
            <a:r>
              <a:rPr lang="el-GR" sz="4000" dirty="0" smtClean="0">
                <a:solidFill>
                  <a:srgbClr val="0070C0"/>
                </a:solidFill>
                <a:latin typeface="Arial" pitchFamily="34" charset="0"/>
                <a:cs typeface="Arial" pitchFamily="34" charset="0"/>
              </a:rPr>
              <a:t>.</a:t>
            </a:r>
          </a:p>
          <a:p>
            <a:pPr>
              <a:buNone/>
            </a:pPr>
            <a:endParaRPr lang="el-GR" dirty="0">
              <a:solidFill>
                <a:srgbClr val="68A52B"/>
              </a:solidFill>
            </a:endParaRPr>
          </a:p>
        </p:txBody>
      </p:sp>
      <p:pic>
        <p:nvPicPr>
          <p:cNvPr id="1026" name="Picture 2" descr="C:\Documents and Settings\user\Επιφάνεια εργασίας\tumblr_ml20jgKfJn1rhlan0o1_500.jpg"/>
          <p:cNvPicPr>
            <a:picLocks noChangeAspect="1" noChangeArrowheads="1"/>
          </p:cNvPicPr>
          <p:nvPr/>
        </p:nvPicPr>
        <p:blipFill>
          <a:blip r:embed="rId2"/>
          <a:srcRect/>
          <a:stretch>
            <a:fillRect/>
          </a:stretch>
        </p:blipFill>
        <p:spPr bwMode="auto">
          <a:xfrm>
            <a:off x="3921125" y="0"/>
            <a:ext cx="5222875" cy="68579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p:cNvPicPr/>
          <p:nvPr/>
        </p:nvPicPr>
        <p:blipFill>
          <a:blip r:embed="rId2"/>
          <a:srcRect/>
          <a:stretch>
            <a:fillRect/>
          </a:stretch>
        </p:blipFill>
        <p:spPr bwMode="auto">
          <a:xfrm>
            <a:off x="6357950" y="1000108"/>
            <a:ext cx="2545192" cy="5357850"/>
          </a:xfrm>
          <a:prstGeom prst="rect">
            <a:avLst/>
          </a:prstGeom>
          <a:noFill/>
          <a:ln w="9525">
            <a:noFill/>
            <a:miter lim="800000"/>
            <a:headEnd/>
            <a:tailEnd/>
          </a:ln>
        </p:spPr>
      </p:pic>
      <p:sp>
        <p:nvSpPr>
          <p:cNvPr id="2" name="1 - Τίτλος"/>
          <p:cNvSpPr>
            <a:spLocks noGrp="1"/>
          </p:cNvSpPr>
          <p:nvPr>
            <p:ph type="title"/>
          </p:nvPr>
        </p:nvSpPr>
        <p:spPr/>
        <p:txBody>
          <a:bodyPr>
            <a:noAutofit/>
          </a:bodyPr>
          <a:lstStyle/>
          <a:p>
            <a:r>
              <a:rPr lang="el-GR" sz="3600" dirty="0" smtClean="0"/>
              <a:t>Η ιστορία ενός </a:t>
            </a:r>
            <a:r>
              <a:rPr lang="en-US" sz="3600" dirty="0" err="1" smtClean="0"/>
              <a:t>graffi</a:t>
            </a:r>
            <a:r>
              <a:rPr lang="el-GR" sz="3600" dirty="0" smtClean="0"/>
              <a:t>στα:</a:t>
            </a:r>
            <a:br>
              <a:rPr lang="el-GR" sz="3600" dirty="0" smtClean="0"/>
            </a:br>
            <a:endParaRPr lang="el-GR" sz="3600" dirty="0"/>
          </a:p>
        </p:txBody>
      </p:sp>
      <p:sp>
        <p:nvSpPr>
          <p:cNvPr id="3" name="2 - Θέση περιεχομένου"/>
          <p:cNvSpPr>
            <a:spLocks noGrp="1"/>
          </p:cNvSpPr>
          <p:nvPr>
            <p:ph idx="1"/>
          </p:nvPr>
        </p:nvSpPr>
        <p:spPr>
          <a:xfrm>
            <a:off x="2000232" y="1071546"/>
            <a:ext cx="4214842" cy="5572164"/>
          </a:xfrm>
        </p:spPr>
        <p:txBody>
          <a:bodyPr>
            <a:normAutofit fontScale="85000" lnSpcReduction="10000"/>
          </a:bodyPr>
          <a:lstStyle/>
          <a:p>
            <a:pPr>
              <a:buNone/>
            </a:pPr>
            <a:r>
              <a:rPr lang="el-GR" sz="1900" dirty="0" smtClean="0"/>
              <a:t>       </a:t>
            </a:r>
          </a:p>
          <a:p>
            <a:pPr>
              <a:buNone/>
            </a:pPr>
            <a:r>
              <a:rPr lang="el-GR" sz="1900" dirty="0" smtClean="0"/>
              <a:t>         Το ιστορικό άρθρο της 21ης Ιουλίου το 1971. Οι </a:t>
            </a:r>
            <a:r>
              <a:rPr lang="el-GR" sz="1900" dirty="0" err="1" smtClean="0"/>
              <a:t>New</a:t>
            </a:r>
            <a:r>
              <a:rPr lang="el-GR" sz="1900" dirty="0" smtClean="0"/>
              <a:t> </a:t>
            </a:r>
            <a:r>
              <a:rPr lang="el-GR" sz="1900" dirty="0" err="1" smtClean="0"/>
              <a:t>York</a:t>
            </a:r>
            <a:r>
              <a:rPr lang="el-GR" sz="1900" dirty="0" smtClean="0"/>
              <a:t> </a:t>
            </a:r>
            <a:r>
              <a:rPr lang="el-GR" sz="1900" dirty="0" err="1" smtClean="0"/>
              <a:t>Times</a:t>
            </a:r>
            <a:r>
              <a:rPr lang="el-GR" sz="1900" dirty="0" smtClean="0"/>
              <a:t> αφιερώνουν</a:t>
            </a:r>
            <a:r>
              <a:rPr lang="en-US" sz="1900" dirty="0" smtClean="0"/>
              <a:t> </a:t>
            </a:r>
            <a:r>
              <a:rPr lang="el-GR" sz="1900" dirty="0" smtClean="0"/>
              <a:t>  τόσο το</a:t>
            </a:r>
            <a:r>
              <a:rPr lang="en-US" sz="1900" dirty="0" smtClean="0"/>
              <a:t> </a:t>
            </a:r>
            <a:r>
              <a:rPr lang="el-GR" sz="1900" dirty="0" smtClean="0"/>
              <a:t>πρωτοσέλιδο όσο και ολοσέλιδο άρθρο στον Taki183 υπό τον τίτλο “Taki183 </a:t>
            </a:r>
            <a:r>
              <a:rPr lang="el-GR" sz="1900" dirty="0" err="1" smtClean="0"/>
              <a:t>Spawns</a:t>
            </a:r>
            <a:r>
              <a:rPr lang="el-GR" sz="1900" dirty="0" smtClean="0"/>
              <a:t> </a:t>
            </a:r>
            <a:r>
              <a:rPr lang="el-GR" sz="1900" dirty="0" err="1" smtClean="0"/>
              <a:t>Pen</a:t>
            </a:r>
            <a:r>
              <a:rPr lang="en-US" sz="1900" dirty="0" smtClean="0"/>
              <a:t> </a:t>
            </a:r>
            <a:r>
              <a:rPr lang="el-GR" sz="1900" dirty="0" err="1" smtClean="0"/>
              <a:t>Pals</a:t>
            </a:r>
            <a:r>
              <a:rPr lang="el-GR" sz="1900" dirty="0" smtClean="0"/>
              <a:t>”.</a:t>
            </a:r>
          </a:p>
          <a:p>
            <a:pPr>
              <a:buNone/>
            </a:pPr>
            <a:r>
              <a:rPr lang="en-US" sz="1900" dirty="0" smtClean="0"/>
              <a:t>      </a:t>
            </a:r>
            <a:r>
              <a:rPr lang="el-GR" sz="1900" dirty="0" smtClean="0"/>
              <a:t>  Ο </a:t>
            </a:r>
            <a:r>
              <a:rPr lang="el-GR" sz="1900" dirty="0" err="1" smtClean="0"/>
              <a:t>Taki</a:t>
            </a:r>
            <a:r>
              <a:rPr lang="el-GR" sz="1900" dirty="0" smtClean="0"/>
              <a:t>, μεταξύ άλλων, σημειώνει “δεν νιώθω σαν μια διασημότητα, αν και πολλές φορές οι</a:t>
            </a:r>
            <a:r>
              <a:rPr lang="en-US" sz="1900" dirty="0" smtClean="0"/>
              <a:t> </a:t>
            </a:r>
            <a:r>
              <a:rPr lang="el-GR" sz="1900" dirty="0" smtClean="0"/>
              <a:t>άλλοι με κάνουν να αισθάνομαι ως τέτοια, αφού με αποκαλούν βασιλιά (</a:t>
            </a:r>
            <a:r>
              <a:rPr lang="el-GR" sz="1900" dirty="0" err="1" smtClean="0"/>
              <a:t>king</a:t>
            </a:r>
            <a:r>
              <a:rPr lang="el-GR" sz="1900" dirty="0" smtClean="0"/>
              <a:t>)”, θέτοντας</a:t>
            </a:r>
            <a:r>
              <a:rPr lang="en-US" sz="1900" dirty="0" smtClean="0"/>
              <a:t> </a:t>
            </a:r>
            <a:r>
              <a:rPr lang="el-GR" sz="1900" dirty="0" smtClean="0"/>
              <a:t>έτσι την φήμη στον πυρήνα</a:t>
            </a:r>
            <a:r>
              <a:rPr lang="en-US" sz="1900" dirty="0" smtClean="0"/>
              <a:t> </a:t>
            </a:r>
            <a:r>
              <a:rPr lang="el-GR" sz="1900" dirty="0" smtClean="0"/>
              <a:t>της δραστηριότητας</a:t>
            </a:r>
            <a:r>
              <a:rPr lang="el-GR" dirty="0" smtClean="0"/>
              <a:t>. </a:t>
            </a:r>
          </a:p>
          <a:p>
            <a:pPr>
              <a:buNone/>
            </a:pPr>
            <a:r>
              <a:rPr lang="el-GR" sz="1900" dirty="0" smtClean="0"/>
              <a:t>        Το συγκεκριμένο άρθρο διαδίδει το </a:t>
            </a:r>
            <a:r>
              <a:rPr lang="el-GR" sz="1900" dirty="0" err="1" smtClean="0"/>
              <a:t>graffiti</a:t>
            </a:r>
            <a:r>
              <a:rPr lang="el-GR" sz="1900" dirty="0" smtClean="0"/>
              <a:t> και, εν μέρει, παρουσιάζει τους κανόνες του.</a:t>
            </a:r>
          </a:p>
          <a:p>
            <a:pPr>
              <a:buNone/>
            </a:pPr>
            <a:r>
              <a:rPr lang="el-GR" sz="1900" dirty="0" smtClean="0"/>
              <a:t>        Η δυνατότητα φήμης που προσφέρει το </a:t>
            </a:r>
            <a:r>
              <a:rPr lang="el-GR" sz="1900" dirty="0" err="1" smtClean="0"/>
              <a:t>graffiti</a:t>
            </a:r>
            <a:r>
              <a:rPr lang="el-GR" sz="1900" dirty="0" smtClean="0"/>
              <a:t>, ακόμη και μέσα από τον </a:t>
            </a:r>
            <a:r>
              <a:rPr lang="el-GR" sz="1900" dirty="0" err="1" smtClean="0"/>
              <a:t>ημερίσιο</a:t>
            </a:r>
            <a:r>
              <a:rPr lang="el-GR" sz="1900" dirty="0" smtClean="0"/>
              <a:t> τύπο ήδη διαφαίνεται. Οι μιμητές πολλαπλασιάζονται. Οι κανόνες αποσαφηνίζονται. Το </a:t>
            </a:r>
            <a:r>
              <a:rPr lang="el-GR" sz="1900" dirty="0" err="1" smtClean="0"/>
              <a:t>graffiti</a:t>
            </a:r>
            <a:r>
              <a:rPr lang="el-GR" sz="1900" dirty="0" smtClean="0"/>
              <a:t> γεννιέται.</a:t>
            </a:r>
            <a:r>
              <a:rPr lang="el-GR" b="1" dirty="0" smtClean="0"/>
              <a:t/>
            </a:r>
            <a:br>
              <a:rPr lang="el-GR" b="1" dirty="0" smtClean="0"/>
            </a:br>
            <a:endParaRPr lang="el-GR" dirty="0"/>
          </a:p>
        </p:txBody>
      </p:sp>
      <p:pic>
        <p:nvPicPr>
          <p:cNvPr id="5" name="4 - Εικόνα"/>
          <p:cNvPicPr/>
          <p:nvPr/>
        </p:nvPicPr>
        <p:blipFill>
          <a:blip r:embed="rId3"/>
          <a:srcRect/>
          <a:stretch>
            <a:fillRect/>
          </a:stretch>
        </p:blipFill>
        <p:spPr bwMode="auto">
          <a:xfrm>
            <a:off x="142844" y="1000108"/>
            <a:ext cx="2129182"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43106" y="214290"/>
            <a:ext cx="8229600" cy="1143000"/>
          </a:xfrm>
        </p:spPr>
        <p:txBody>
          <a:bodyPr>
            <a:normAutofit fontScale="90000"/>
          </a:bodyPr>
          <a:lstStyle/>
          <a:p>
            <a:r>
              <a:rPr lang="el-GR" sz="4000" dirty="0" smtClean="0">
                <a:latin typeface="Arial" pitchFamily="34" charset="0"/>
                <a:cs typeface="Arial" pitchFamily="34" charset="0"/>
              </a:rPr>
              <a:t>Είδη </a:t>
            </a:r>
            <a:r>
              <a:rPr lang="el-GR" sz="4000" dirty="0" err="1" smtClean="0">
                <a:latin typeface="Arial" pitchFamily="34" charset="0"/>
                <a:cs typeface="Arial" pitchFamily="34" charset="0"/>
              </a:rPr>
              <a:t>graffiti</a:t>
            </a:r>
            <a:r>
              <a:rPr lang="el-GR" sz="4000" b="1" dirty="0" smtClean="0">
                <a:latin typeface="Arial" pitchFamily="34" charset="0"/>
                <a:cs typeface="Arial" pitchFamily="34" charset="0"/>
              </a:rPr>
              <a:t> </a:t>
            </a:r>
            <a:r>
              <a:rPr lang="el-GR" dirty="0" smtClean="0"/>
              <a:t/>
            </a:r>
            <a:br>
              <a:rPr lang="el-GR" dirty="0" smtClean="0"/>
            </a:br>
            <a:endParaRPr lang="el-GR" dirty="0"/>
          </a:p>
        </p:txBody>
      </p:sp>
      <p:sp>
        <p:nvSpPr>
          <p:cNvPr id="3" name="2 - Θέση περιεχομένου"/>
          <p:cNvSpPr>
            <a:spLocks noGrp="1"/>
          </p:cNvSpPr>
          <p:nvPr>
            <p:ph idx="1"/>
          </p:nvPr>
        </p:nvSpPr>
        <p:spPr>
          <a:xfrm>
            <a:off x="0" y="1000108"/>
            <a:ext cx="5214942" cy="6286544"/>
          </a:xfrm>
        </p:spPr>
        <p:txBody>
          <a:bodyPr>
            <a:normAutofit fontScale="85000" lnSpcReduction="20000"/>
          </a:bodyPr>
          <a:lstStyle/>
          <a:p>
            <a:r>
              <a:rPr lang="el-GR" sz="1900" dirty="0" smtClean="0"/>
              <a:t>Μερικά από τα είδη γκράφιτι που παρουσιάζονται σήμερα είναι:</a:t>
            </a:r>
            <a:br>
              <a:rPr lang="el-GR" sz="1900" dirty="0" smtClean="0"/>
            </a:br>
            <a:endParaRPr lang="el-GR" sz="1900" dirty="0" smtClean="0"/>
          </a:p>
          <a:p>
            <a:pPr lvl="0"/>
            <a:r>
              <a:rPr lang="el-GR" sz="1900" dirty="0" smtClean="0"/>
              <a:t>Σε εξωτερικούς τοίχους (συνήθως σε τοίχους στους δρόμους). Όταν γίνονται σε ένα προσωπικό χώρο που το βλέπουν ελάχιστοι, δεν θεωρείται </a:t>
            </a:r>
            <a:r>
              <a:rPr lang="el-GR" sz="1900" dirty="0" err="1" smtClean="0"/>
              <a:t>γκραφίτι</a:t>
            </a:r>
            <a:r>
              <a:rPr lang="el-GR" sz="1900" dirty="0" smtClean="0"/>
              <a:t>.</a:t>
            </a:r>
          </a:p>
          <a:p>
            <a:pPr lvl="0"/>
            <a:r>
              <a:rPr lang="el-GR" sz="1900" dirty="0" smtClean="0"/>
              <a:t>Συνθήματα</a:t>
            </a:r>
          </a:p>
          <a:p>
            <a:pPr lvl="0"/>
            <a:r>
              <a:rPr lang="el-GR" sz="1900" dirty="0" smtClean="0"/>
              <a:t>Ζωγραφική (φαινόμενο προερχόμενο από την Αμερική – ΗΠΑ)</a:t>
            </a:r>
          </a:p>
          <a:p>
            <a:pPr lvl="0"/>
            <a:r>
              <a:rPr lang="el-GR" sz="1900" dirty="0" smtClean="0"/>
              <a:t>Διαμαρτυρία (για παράδειγμα στην </a:t>
            </a:r>
            <a:r>
              <a:rPr lang="el-GR" sz="1900" dirty="0" smtClean="0">
                <a:hlinkClick r:id="rId2" tooltip="Βόρεια Ιρλανδία"/>
              </a:rPr>
              <a:t>Βόρεια Ιρλανδία</a:t>
            </a:r>
            <a:r>
              <a:rPr lang="el-GR" sz="1900" dirty="0" smtClean="0"/>
              <a:t>, με τα </a:t>
            </a:r>
            <a:r>
              <a:rPr lang="el-GR" sz="1900" i="1" dirty="0" err="1" smtClean="0"/>
              <a:t>murals</a:t>
            </a:r>
            <a:r>
              <a:rPr lang="el-GR" sz="1900" dirty="0" smtClean="0"/>
              <a:t> που απαθανατίζουν νεκρούς και θέματα από τις συγκρούσεις με τους Βρετανούς)</a:t>
            </a:r>
          </a:p>
          <a:p>
            <a:r>
              <a:rPr lang="el-GR" sz="1900" dirty="0" smtClean="0"/>
              <a:t>Σε εσωτερικούς τοίχους και επιφάνειες (συνήθως μικρού μεγέθους), π.χ. τουαλέτες, σκοπιές, θρανία </a:t>
            </a:r>
            <a:endParaRPr lang="en-US" sz="1900" dirty="0" smtClean="0"/>
          </a:p>
          <a:p>
            <a:endParaRPr lang="en-US" sz="1900" dirty="0" smtClean="0"/>
          </a:p>
          <a:p>
            <a:pPr>
              <a:buNone/>
            </a:pPr>
            <a:r>
              <a:rPr lang="en-US" sz="1900" b="1" dirty="0" smtClean="0">
                <a:latin typeface="Arial" pitchFamily="34" charset="0"/>
                <a:cs typeface="Arial" pitchFamily="34" charset="0"/>
              </a:rPr>
              <a:t>      K</a:t>
            </a:r>
            <a:r>
              <a:rPr lang="el-GR" sz="1900" b="1" dirty="0" err="1" smtClean="0">
                <a:latin typeface="Arial" pitchFamily="34" charset="0"/>
                <a:cs typeface="Arial" pitchFamily="34" charset="0"/>
              </a:rPr>
              <a:t>ατηγορίες</a:t>
            </a:r>
            <a:r>
              <a:rPr lang="el-GR" sz="1900" b="1" dirty="0" smtClean="0">
                <a:latin typeface="Arial" pitchFamily="34" charset="0"/>
                <a:cs typeface="Arial" pitchFamily="34" charset="0"/>
              </a:rPr>
              <a:t> </a:t>
            </a:r>
            <a:r>
              <a:rPr lang="el-GR" sz="1900" b="1" dirty="0" err="1" smtClean="0">
                <a:latin typeface="Arial" pitchFamily="34" charset="0"/>
                <a:cs typeface="Arial" pitchFamily="34" charset="0"/>
              </a:rPr>
              <a:t>graffiti</a:t>
            </a:r>
            <a:r>
              <a:rPr lang="el-GR" sz="1900" b="1" dirty="0" smtClean="0">
                <a:latin typeface="Arial" pitchFamily="34" charset="0"/>
                <a:cs typeface="Arial" pitchFamily="34" charset="0"/>
              </a:rPr>
              <a:t> συναντάμε και  στην αρχαιολογία, όπως :</a:t>
            </a:r>
            <a:endParaRPr lang="en-US" sz="1900" b="1" dirty="0" smtClean="0">
              <a:latin typeface="Arial" pitchFamily="34" charset="0"/>
              <a:cs typeface="Arial" pitchFamily="34" charset="0"/>
            </a:endParaRPr>
          </a:p>
          <a:p>
            <a:endParaRPr lang="el-GR" sz="1900" dirty="0" smtClean="0"/>
          </a:p>
          <a:p>
            <a:pPr lvl="0"/>
            <a:r>
              <a:rPr lang="el-GR" sz="1900" dirty="0" smtClean="0"/>
              <a:t>Γκράφιτι λέξεων, ή ανεπίσημες επιγραφές.</a:t>
            </a:r>
          </a:p>
          <a:p>
            <a:pPr lvl="0"/>
            <a:r>
              <a:rPr lang="el-GR" sz="1900" dirty="0" smtClean="0"/>
              <a:t>Εικόνες γκράφιτι.</a:t>
            </a:r>
          </a:p>
          <a:p>
            <a:pPr lvl="0"/>
            <a:r>
              <a:rPr lang="el-GR" sz="1900" dirty="0" smtClean="0"/>
              <a:t>Γκράφιτι σε </a:t>
            </a:r>
            <a:r>
              <a:rPr lang="el-GR" sz="1900" dirty="0" smtClean="0">
                <a:hlinkClick r:id="rId3" tooltip="Όστρακο (αρχαιολογία)"/>
              </a:rPr>
              <a:t>όστρακα</a:t>
            </a:r>
            <a:r>
              <a:rPr lang="el-GR" sz="1900" dirty="0" smtClean="0"/>
              <a:t>, με εικόνες.</a:t>
            </a:r>
          </a:p>
          <a:p>
            <a:pPr lvl="0"/>
            <a:r>
              <a:rPr lang="el-GR" sz="1900" dirty="0" smtClean="0"/>
              <a:t>Σύνθετα, ανακατεμένες ή διάφορες κατηγορίες γκράφιτι.</a:t>
            </a:r>
          </a:p>
          <a:p>
            <a:endParaRPr lang="en-US" sz="1400" dirty="0" smtClean="0"/>
          </a:p>
          <a:p>
            <a:pPr>
              <a:buNone/>
            </a:pPr>
            <a:r>
              <a:rPr lang="el-GR" sz="1400" dirty="0" smtClean="0"/>
              <a:t/>
            </a:r>
            <a:br>
              <a:rPr lang="el-GR" sz="1400" dirty="0" smtClean="0"/>
            </a:br>
            <a:endParaRPr lang="el-GR" sz="1400" dirty="0"/>
          </a:p>
        </p:txBody>
      </p:sp>
      <p:pic>
        <p:nvPicPr>
          <p:cNvPr id="10" name="9 - Εικόνα" descr="tumblr_m7aixxyo981rszxs8o1_500.jpg"/>
          <p:cNvPicPr>
            <a:picLocks noChangeAspect="1"/>
          </p:cNvPicPr>
          <p:nvPr/>
        </p:nvPicPr>
        <p:blipFill>
          <a:blip r:embed="rId4"/>
          <a:stretch>
            <a:fillRect/>
          </a:stretch>
        </p:blipFill>
        <p:spPr>
          <a:xfrm>
            <a:off x="5143504" y="214290"/>
            <a:ext cx="4000496" cy="64293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14544" y="-142900"/>
            <a:ext cx="8229600" cy="1143000"/>
          </a:xfrm>
        </p:spPr>
        <p:txBody>
          <a:bodyPr>
            <a:normAutofit/>
          </a:bodyPr>
          <a:lstStyle/>
          <a:p>
            <a:r>
              <a:rPr lang="en-US" sz="3600" dirty="0" smtClean="0">
                <a:solidFill>
                  <a:srgbClr val="FF3399"/>
                </a:solidFill>
                <a:latin typeface="Arial" pitchFamily="34" charset="0"/>
                <a:cs typeface="Arial" pitchFamily="34" charset="0"/>
              </a:rPr>
              <a:t>Tagging</a:t>
            </a:r>
            <a:endParaRPr lang="el-GR" sz="3600" dirty="0">
              <a:solidFill>
                <a:srgbClr val="FF3399"/>
              </a:solidFill>
              <a:latin typeface="Arial" pitchFamily="34" charset="0"/>
              <a:cs typeface="Arial" pitchFamily="34" charset="0"/>
            </a:endParaRPr>
          </a:p>
        </p:txBody>
      </p:sp>
      <p:sp>
        <p:nvSpPr>
          <p:cNvPr id="3" name="2 - Θέση περιεχομένου"/>
          <p:cNvSpPr>
            <a:spLocks noGrp="1"/>
          </p:cNvSpPr>
          <p:nvPr>
            <p:ph idx="1"/>
          </p:nvPr>
        </p:nvSpPr>
        <p:spPr>
          <a:xfrm>
            <a:off x="0" y="857232"/>
            <a:ext cx="4071934" cy="6000768"/>
          </a:xfrm>
        </p:spPr>
        <p:txBody>
          <a:bodyPr>
            <a:noAutofit/>
          </a:bodyPr>
          <a:lstStyle/>
          <a:p>
            <a:pPr>
              <a:buNone/>
            </a:pPr>
            <a:r>
              <a:rPr lang="en-US" sz="1600" dirty="0" smtClean="0">
                <a:solidFill>
                  <a:srgbClr val="FF6600"/>
                </a:solidFill>
                <a:latin typeface="Arial" pitchFamily="34" charset="0"/>
                <a:cs typeface="Arial" pitchFamily="34" charset="0"/>
              </a:rPr>
              <a:t>         </a:t>
            </a:r>
            <a:r>
              <a:rPr lang="el-GR" sz="1600" dirty="0" smtClean="0">
                <a:solidFill>
                  <a:srgbClr val="FF6600"/>
                </a:solidFill>
                <a:latin typeface="Arial" pitchFamily="34" charset="0"/>
                <a:cs typeface="Arial" pitchFamily="34" charset="0"/>
              </a:rPr>
              <a:t>Η επιλογή ονόματος και η </a:t>
            </a:r>
            <a:r>
              <a:rPr lang="en-US" sz="1600" dirty="0" smtClean="0">
                <a:solidFill>
                  <a:srgbClr val="FF6600"/>
                </a:solidFill>
                <a:latin typeface="Arial" pitchFamily="34" charset="0"/>
                <a:cs typeface="Arial" pitchFamily="34" charset="0"/>
              </a:rPr>
              <a:t>   </a:t>
            </a:r>
            <a:r>
              <a:rPr lang="el-GR" sz="1600" dirty="0" smtClean="0">
                <a:solidFill>
                  <a:srgbClr val="FF6600"/>
                </a:solidFill>
                <a:latin typeface="Arial" pitchFamily="34" charset="0"/>
                <a:cs typeface="Arial" pitchFamily="34" charset="0"/>
              </a:rPr>
              <a:t>επαναληπτική εναπόθεσή του στο δημόσιο</a:t>
            </a:r>
            <a:r>
              <a:rPr lang="en-US" sz="1600" dirty="0" smtClean="0">
                <a:solidFill>
                  <a:srgbClr val="FF6600"/>
                </a:solidFill>
                <a:latin typeface="Arial" pitchFamily="34" charset="0"/>
                <a:cs typeface="Arial" pitchFamily="34" charset="0"/>
              </a:rPr>
              <a:t> </a:t>
            </a:r>
            <a:r>
              <a:rPr lang="el-GR" sz="1600" dirty="0" smtClean="0">
                <a:solidFill>
                  <a:srgbClr val="FF6600"/>
                </a:solidFill>
                <a:latin typeface="Arial" pitchFamily="34" charset="0"/>
                <a:cs typeface="Arial" pitchFamily="34" charset="0"/>
              </a:rPr>
              <a:t>χώρο, είτε με τη μορφή υπογραφής (</a:t>
            </a:r>
            <a:r>
              <a:rPr lang="el-GR" sz="1600" dirty="0" err="1" smtClean="0">
                <a:solidFill>
                  <a:srgbClr val="FF6600"/>
                </a:solidFill>
                <a:latin typeface="Arial" pitchFamily="34" charset="0"/>
                <a:cs typeface="Arial" pitchFamily="34" charset="0"/>
              </a:rPr>
              <a:t>tag</a:t>
            </a:r>
            <a:r>
              <a:rPr lang="el-GR" sz="1600" dirty="0" smtClean="0">
                <a:solidFill>
                  <a:srgbClr val="FF6600"/>
                </a:solidFill>
                <a:latin typeface="Arial" pitchFamily="34" charset="0"/>
                <a:cs typeface="Arial" pitchFamily="34" charset="0"/>
              </a:rPr>
              <a:t>), και περισσότερο περίπλοκης μορφής (</a:t>
            </a:r>
            <a:r>
              <a:rPr lang="el-GR" sz="1600" dirty="0" err="1" smtClean="0">
                <a:solidFill>
                  <a:srgbClr val="FF6600"/>
                </a:solidFill>
                <a:latin typeface="Arial" pitchFamily="34" charset="0"/>
                <a:cs typeface="Arial" pitchFamily="34" charset="0"/>
              </a:rPr>
              <a:t>throwup</a:t>
            </a:r>
            <a:r>
              <a:rPr lang="el-GR" sz="1600" dirty="0" smtClean="0">
                <a:solidFill>
                  <a:srgbClr val="FF6600"/>
                </a:solidFill>
                <a:latin typeface="Arial" pitchFamily="34" charset="0"/>
                <a:cs typeface="Arial" pitchFamily="34" charset="0"/>
              </a:rPr>
              <a:t>), είτε με τη μορφή λογότυπου (</a:t>
            </a:r>
            <a:r>
              <a:rPr lang="el-GR" sz="1600" dirty="0" err="1" smtClean="0">
                <a:solidFill>
                  <a:srgbClr val="FF6600"/>
                </a:solidFill>
                <a:latin typeface="Arial" pitchFamily="34" charset="0"/>
                <a:cs typeface="Arial" pitchFamily="34" charset="0"/>
              </a:rPr>
              <a:t>logo</a:t>
            </a:r>
            <a:r>
              <a:rPr lang="el-GR" sz="1600" dirty="0" smtClean="0">
                <a:solidFill>
                  <a:srgbClr val="FF6600"/>
                </a:solidFill>
                <a:latin typeface="Arial" pitchFamily="34" charset="0"/>
                <a:cs typeface="Arial" pitchFamily="34" charset="0"/>
              </a:rPr>
              <a:t> ή χαρακτήρας) είναι </a:t>
            </a:r>
            <a:r>
              <a:rPr lang="el-GR" sz="1600" dirty="0" smtClean="0">
                <a:solidFill>
                  <a:srgbClr val="FA6500"/>
                </a:solidFill>
                <a:latin typeface="Arial" pitchFamily="34" charset="0"/>
                <a:cs typeface="Arial" pitchFamily="34" charset="0"/>
              </a:rPr>
              <a:t>κυρίαρχης</a:t>
            </a:r>
            <a:r>
              <a:rPr lang="el-GR" sz="1600" dirty="0" smtClean="0">
                <a:solidFill>
                  <a:srgbClr val="FF6600"/>
                </a:solidFill>
                <a:latin typeface="Arial" pitchFamily="34" charset="0"/>
                <a:cs typeface="Arial" pitchFamily="34" charset="0"/>
              </a:rPr>
              <a:t> σημασίας για την </a:t>
            </a:r>
            <a:r>
              <a:rPr lang="el-GR" sz="1600" dirty="0" err="1" smtClean="0">
                <a:solidFill>
                  <a:srgbClr val="FF6600"/>
                </a:solidFill>
                <a:latin typeface="Arial" pitchFamily="34" charset="0"/>
                <a:cs typeface="Arial" pitchFamily="34" charset="0"/>
              </a:rPr>
              <a:t>graffiti</a:t>
            </a:r>
            <a:r>
              <a:rPr lang="el-GR" sz="1600" dirty="0" smtClean="0">
                <a:solidFill>
                  <a:srgbClr val="FF6600"/>
                </a:solidFill>
                <a:latin typeface="Arial" pitchFamily="34" charset="0"/>
                <a:cs typeface="Arial" pitchFamily="34" charset="0"/>
              </a:rPr>
              <a:t> πρακτική. Αυτή η πρακτική απολαμβάνει μια αίσθηση αφαίρεσης, ή καλύτερα, μια αίσθηση απουσίας. Αν και πρόκειται για μια ενσώματη πρακτική, η ταυτότητα στον τοίχο, το τρένο, κοκ διαβάζεται ως ασώματη, μιας και κρίνεται βάσει της γραφής αυτής καθ’ αυτής . Η φυσική</a:t>
            </a:r>
            <a:r>
              <a:rPr lang="en-US" sz="1600" dirty="0" smtClean="0">
                <a:solidFill>
                  <a:srgbClr val="FF6600"/>
                </a:solidFill>
                <a:latin typeface="Arial" pitchFamily="34" charset="0"/>
                <a:cs typeface="Arial" pitchFamily="34" charset="0"/>
              </a:rPr>
              <a:t> </a:t>
            </a:r>
            <a:r>
              <a:rPr lang="el-GR" sz="1600" dirty="0" smtClean="0">
                <a:solidFill>
                  <a:srgbClr val="FF6600"/>
                </a:solidFill>
                <a:latin typeface="Arial" pitchFamily="34" charset="0"/>
                <a:cs typeface="Arial" pitchFamily="34" charset="0"/>
              </a:rPr>
              <a:t>παρουσία μπορεί να </a:t>
            </a:r>
            <a:r>
              <a:rPr lang="el-GR" sz="1600" i="1" dirty="0" smtClean="0">
                <a:solidFill>
                  <a:srgbClr val="FF6600"/>
                </a:solidFill>
                <a:latin typeface="Arial" pitchFamily="34" charset="0"/>
                <a:cs typeface="Arial" pitchFamily="34" charset="0"/>
              </a:rPr>
              <a:t>υποτεθεί </a:t>
            </a:r>
            <a:r>
              <a:rPr lang="el-GR" sz="1600" dirty="0" smtClean="0">
                <a:solidFill>
                  <a:srgbClr val="FF6600"/>
                </a:solidFill>
                <a:latin typeface="Arial" pitchFamily="34" charset="0"/>
                <a:cs typeface="Arial" pitchFamily="34" charset="0"/>
              </a:rPr>
              <a:t>μόνο μέσω της εικόνας-ταυτότητας που ο κάθε συμμετέχων παράγει. Επομένως οι </a:t>
            </a:r>
            <a:r>
              <a:rPr lang="el-GR" sz="1600" dirty="0" err="1" smtClean="0">
                <a:solidFill>
                  <a:srgbClr val="FF6600"/>
                </a:solidFill>
                <a:latin typeface="Arial" pitchFamily="34" charset="0"/>
                <a:cs typeface="Arial" pitchFamily="34" charset="0"/>
              </a:rPr>
              <a:t>writers</a:t>
            </a:r>
            <a:r>
              <a:rPr lang="el-GR" sz="1600" dirty="0" smtClean="0">
                <a:solidFill>
                  <a:srgbClr val="FF6600"/>
                </a:solidFill>
                <a:latin typeface="Arial" pitchFamily="34" charset="0"/>
                <a:cs typeface="Arial" pitchFamily="34" charset="0"/>
              </a:rPr>
              <a:t>, γράφοντας το όνομά τους, χτίζουν μια </a:t>
            </a:r>
            <a:r>
              <a:rPr lang="el-GR" sz="1600" i="1" dirty="0" smtClean="0">
                <a:solidFill>
                  <a:srgbClr val="FF6600"/>
                </a:solidFill>
                <a:latin typeface="Arial" pitchFamily="34" charset="0"/>
                <a:cs typeface="Arial" pitchFamily="34" charset="0"/>
              </a:rPr>
              <a:t>μη-υλική, μη-φυσική, ασώματη ταυτότητα</a:t>
            </a:r>
            <a:r>
              <a:rPr lang="el-GR" sz="1600" dirty="0" smtClean="0">
                <a:solidFill>
                  <a:srgbClr val="FF6600"/>
                </a:solidFill>
                <a:latin typeface="Arial" pitchFamily="34" charset="0"/>
                <a:cs typeface="Arial" pitchFamily="34" charset="0"/>
              </a:rPr>
              <a:t>, μια ταυτότητα αναγνώσιμη από την εικόνα που παράγει, με λίγα λόγια, μια </a:t>
            </a:r>
            <a:r>
              <a:rPr lang="el-GR" sz="1600" i="1" dirty="0" smtClean="0">
                <a:solidFill>
                  <a:srgbClr val="FF6600"/>
                </a:solidFill>
                <a:latin typeface="Arial" pitchFamily="34" charset="0"/>
                <a:cs typeface="Arial" pitchFamily="34" charset="0"/>
              </a:rPr>
              <a:t>εικονική ταυτότητα.</a:t>
            </a:r>
            <a:r>
              <a:rPr lang="el-GR" sz="1600" dirty="0" smtClean="0">
                <a:solidFill>
                  <a:srgbClr val="FF6600"/>
                </a:solidFill>
                <a:latin typeface="Arial" pitchFamily="34" charset="0"/>
                <a:cs typeface="Arial" pitchFamily="34" charset="0"/>
              </a:rPr>
              <a:t> </a:t>
            </a:r>
            <a:endParaRPr lang="el-GR" sz="1600" dirty="0">
              <a:solidFill>
                <a:srgbClr val="FF6600"/>
              </a:solidFill>
              <a:latin typeface="Arial" pitchFamily="34" charset="0"/>
              <a:cs typeface="Arial" pitchFamily="34" charset="0"/>
            </a:endParaRPr>
          </a:p>
        </p:txBody>
      </p:sp>
      <p:pic>
        <p:nvPicPr>
          <p:cNvPr id="4" name="3 - Εικόνα" descr="tumblr_mldromBfRb1rxdpkeo1_500.jpg"/>
          <p:cNvPicPr>
            <a:picLocks noChangeAspect="1"/>
          </p:cNvPicPr>
          <p:nvPr/>
        </p:nvPicPr>
        <p:blipFill>
          <a:blip r:embed="rId2"/>
          <a:stretch>
            <a:fillRect/>
          </a:stretch>
        </p:blipFill>
        <p:spPr>
          <a:xfrm>
            <a:off x="4500530" y="0"/>
            <a:ext cx="464347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mazing-3d-art-12.jpg"/>
          <p:cNvPicPr>
            <a:picLocks noChangeAspect="1"/>
          </p:cNvPicPr>
          <p:nvPr/>
        </p:nvPicPr>
        <p:blipFill>
          <a:blip r:embed="rId2"/>
          <a:stretch>
            <a:fillRect/>
          </a:stretch>
        </p:blipFill>
        <p:spPr>
          <a:xfrm>
            <a:off x="0" y="0"/>
            <a:ext cx="9144000" cy="6858000"/>
          </a:xfrm>
          <a:prstGeom prst="rect">
            <a:avLst/>
          </a:prstGeom>
        </p:spPr>
      </p:pic>
      <p:sp>
        <p:nvSpPr>
          <p:cNvPr id="2" name="1 - Τίτλος"/>
          <p:cNvSpPr>
            <a:spLocks noGrp="1"/>
          </p:cNvSpPr>
          <p:nvPr>
            <p:ph type="title"/>
          </p:nvPr>
        </p:nvSpPr>
        <p:spPr>
          <a:xfrm>
            <a:off x="357158" y="428604"/>
            <a:ext cx="8229600" cy="1143000"/>
          </a:xfrm>
        </p:spPr>
        <p:txBody>
          <a:bodyPr>
            <a:normAutofit/>
          </a:bodyPr>
          <a:lstStyle/>
          <a:p>
            <a:r>
              <a:rPr lang="en-US" sz="3600" dirty="0" smtClean="0">
                <a:solidFill>
                  <a:schemeClr val="tx2">
                    <a:lumMod val="60000"/>
                    <a:lumOff val="40000"/>
                  </a:schemeClr>
                </a:solidFill>
                <a:latin typeface="Arial" pitchFamily="34" charset="0"/>
                <a:cs typeface="Arial" pitchFamily="34" charset="0"/>
              </a:rPr>
              <a:t>3D graffiti</a:t>
            </a:r>
            <a:endParaRPr lang="el-GR" sz="3600" dirty="0">
              <a:solidFill>
                <a:schemeClr val="tx2">
                  <a:lumMod val="60000"/>
                  <a:lumOff val="4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14348" y="3643314"/>
            <a:ext cx="7715304" cy="3054353"/>
          </a:xfrm>
        </p:spPr>
        <p:txBody>
          <a:bodyPr>
            <a:normAutofit fontScale="55000" lnSpcReduction="20000"/>
          </a:bodyPr>
          <a:lstStyle/>
          <a:p>
            <a:pPr>
              <a:buNone/>
            </a:pPr>
            <a:r>
              <a:rPr lang="en-US" dirty="0" smtClean="0">
                <a:solidFill>
                  <a:schemeClr val="bg1"/>
                </a:solidFill>
              </a:rPr>
              <a:t>       </a:t>
            </a:r>
            <a:r>
              <a:rPr lang="el-GR" dirty="0" smtClean="0">
                <a:solidFill>
                  <a:schemeClr val="bg1"/>
                </a:solidFill>
              </a:rPr>
              <a:t>Το 3D </a:t>
            </a:r>
            <a:r>
              <a:rPr lang="el-GR" dirty="0" err="1" smtClean="0">
                <a:solidFill>
                  <a:schemeClr val="bg1"/>
                </a:solidFill>
              </a:rPr>
              <a:t>graffiti</a:t>
            </a:r>
            <a:r>
              <a:rPr lang="el-GR" dirty="0" smtClean="0">
                <a:solidFill>
                  <a:schemeClr val="bg1"/>
                </a:solidFill>
              </a:rPr>
              <a:t>, είτε πρόκειται για κιμωλία ή μπογιά, είτε πάνω σε τοίχους είτε στο δρόμο, αντιπροσωπεύει ένα νέο τρόπο συνδυασμού της γνώσης που απορρέει </a:t>
            </a:r>
            <a:r>
              <a:rPr lang="el-GR" b="1" dirty="0" smtClean="0">
                <a:solidFill>
                  <a:schemeClr val="bg1"/>
                </a:solidFill>
              </a:rPr>
              <a:t>από τεχνικές ζωγραφικής της Αναγέννησης</a:t>
            </a:r>
            <a:r>
              <a:rPr lang="el-GR" dirty="0" smtClean="0">
                <a:solidFill>
                  <a:schemeClr val="bg1"/>
                </a:solidFill>
              </a:rPr>
              <a:t> μαζί με τις καταπληκτικές μοντέρνες τεχνικές που χρησιμοποιούνται στις μορφές τέχνης πάνω στο δρόμο. Αυτοί οι 3D καλλιτέχνες δίνουν πραγματικά ένα διαφορετικό νόημα στα </a:t>
            </a:r>
            <a:r>
              <a:rPr lang="el-GR" dirty="0" err="1" smtClean="0">
                <a:solidFill>
                  <a:schemeClr val="bg1"/>
                </a:solidFill>
              </a:rPr>
              <a:t>graffiti</a:t>
            </a:r>
            <a:r>
              <a:rPr lang="el-GR" dirty="0" smtClean="0">
                <a:solidFill>
                  <a:schemeClr val="bg1"/>
                </a:solidFill>
              </a:rPr>
              <a:t>, αυτό που αποκλίνει από τις συμβατικές ερμηνείες. Κατά έναν ευτυχή τρόπο, οι περισσότερες από τις ζωγραφιές αυτές στον δρόμο αναβιώνουν ένα νέο είδος σουρεαλισμού και μια ανατροπή στην ζωή της πόλης προς όφελος του φαντασιακού μας πεδίου και προς άρση της καθημερινής ρουτίνας. Επιπλέον, αποτελούν το ελεύθερο πεδίο δημιουργικών ανταγωνισμών πολλών νέων καλλιτεχνών προς όφελος του κοινού..</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Τα έγγραφά μου\ΣΧΕΤΟΣ 2012-13\Α1 Graffiti\tumblr_lr2pmr4pkP1qm5oajo1_5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tumblr_mlen80OR9E1qdl0keo1_500.jpg"/>
          <p:cNvPicPr>
            <a:picLocks noChangeAspect="1"/>
          </p:cNvPicPr>
          <p:nvPr/>
        </p:nvPicPr>
        <p:blipFill>
          <a:blip r:embed="rId2"/>
          <a:stretch>
            <a:fillRect/>
          </a:stretch>
        </p:blipFill>
        <p:spPr>
          <a:xfrm>
            <a:off x="4286248" y="0"/>
            <a:ext cx="4857752" cy="6858000"/>
          </a:xfrm>
          <a:prstGeom prst="rect">
            <a:avLst/>
          </a:prstGeom>
        </p:spPr>
      </p:pic>
      <p:sp>
        <p:nvSpPr>
          <p:cNvPr id="2" name="1 - Τίτλος"/>
          <p:cNvSpPr>
            <a:spLocks noGrp="1"/>
          </p:cNvSpPr>
          <p:nvPr>
            <p:ph type="title"/>
          </p:nvPr>
        </p:nvSpPr>
        <p:spPr>
          <a:xfrm>
            <a:off x="-2214610" y="0"/>
            <a:ext cx="8229600" cy="1143000"/>
          </a:xfrm>
        </p:spPr>
        <p:txBody>
          <a:bodyPr/>
          <a:lstStyle/>
          <a:p>
            <a:r>
              <a:rPr lang="el-GR" dirty="0" smtClean="0"/>
              <a:t>   </a:t>
            </a:r>
            <a:r>
              <a:rPr lang="el-GR" sz="4000" dirty="0" smtClean="0"/>
              <a:t> </a:t>
            </a:r>
            <a:r>
              <a:rPr lang="el-GR" sz="3600" dirty="0" smtClean="0">
                <a:solidFill>
                  <a:srgbClr val="A50021"/>
                </a:solidFill>
              </a:rPr>
              <a:t>Συνθήματα</a:t>
            </a:r>
            <a:endParaRPr lang="el-GR" sz="3600" dirty="0">
              <a:solidFill>
                <a:srgbClr val="A50021"/>
              </a:solidFill>
            </a:endParaRPr>
          </a:p>
        </p:txBody>
      </p:sp>
      <p:sp>
        <p:nvSpPr>
          <p:cNvPr id="3" name="2 - Θέση περιεχομένου"/>
          <p:cNvSpPr>
            <a:spLocks noGrp="1"/>
          </p:cNvSpPr>
          <p:nvPr>
            <p:ph idx="1"/>
          </p:nvPr>
        </p:nvSpPr>
        <p:spPr>
          <a:xfrm>
            <a:off x="457200" y="1357298"/>
            <a:ext cx="3543296" cy="5214974"/>
          </a:xfrm>
        </p:spPr>
        <p:txBody>
          <a:bodyPr>
            <a:normAutofit/>
          </a:bodyPr>
          <a:lstStyle/>
          <a:p>
            <a:pPr>
              <a:buNone/>
            </a:pPr>
            <a:r>
              <a:rPr lang="el-GR" sz="2000" dirty="0" smtClean="0">
                <a:solidFill>
                  <a:srgbClr val="003E00"/>
                </a:solidFill>
              </a:rPr>
              <a:t>      </a:t>
            </a:r>
            <a:r>
              <a:rPr lang="el-GR" sz="2000" dirty="0" smtClean="0">
                <a:solidFill>
                  <a:srgbClr val="004800"/>
                </a:solidFill>
              </a:rPr>
              <a:t>Τα </a:t>
            </a:r>
            <a:r>
              <a:rPr lang="el-GR" sz="2000" dirty="0" err="1" smtClean="0">
                <a:solidFill>
                  <a:srgbClr val="004800"/>
                </a:solidFill>
              </a:rPr>
              <a:t>graffiti</a:t>
            </a:r>
            <a:r>
              <a:rPr lang="el-GR" sz="2000" dirty="0" smtClean="0">
                <a:solidFill>
                  <a:srgbClr val="004800"/>
                </a:solidFill>
              </a:rPr>
              <a:t> εμφανίζονται σε κρίσιμες πολιτικές περιόδους με τη μορφή συνθημάτων ή εικόνων που περνούσαν ένα συγκεκριμένο πολιτικό αντιστασιακό μήνυμα</a:t>
            </a:r>
            <a:r>
              <a:rPr lang="en-US" sz="2000" dirty="0" smtClean="0">
                <a:solidFill>
                  <a:srgbClr val="004800"/>
                </a:solidFill>
              </a:rPr>
              <a:t>. </a:t>
            </a:r>
            <a:r>
              <a:rPr lang="el-GR" sz="2000" dirty="0" smtClean="0">
                <a:solidFill>
                  <a:srgbClr val="004800"/>
                </a:solidFill>
              </a:rPr>
              <a:t>Σήμερα ρατσιστικά, οικολογικά, αναρχικά συνθήματα, συνθήματα γηπέδου, θρησκευτικά, συνεχίζουν την παρουσία τους στους τοίχους των πόλεων.</a:t>
            </a:r>
            <a:r>
              <a:rPr lang="el-GR" sz="2000" dirty="0" smtClean="0"/>
              <a:t/>
            </a:r>
            <a:br>
              <a:rPr lang="el-GR" sz="2000" dirty="0" smtClean="0"/>
            </a:br>
            <a:endParaRPr lang="el-GR" sz="2000" dirty="0" smtClean="0"/>
          </a:p>
          <a:p>
            <a:endParaRPr lang="el-G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445</Words>
  <Application>Microsoft Office PowerPoint</Application>
  <PresentationFormat>Προβολή στην οθόνη (4:3)</PresentationFormat>
  <Paragraphs>41</Paragraphs>
  <Slides>10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Graffiti maniacs</vt:lpstr>
      <vt:lpstr>Διαφάνεια 2</vt:lpstr>
      <vt:lpstr>Διαφάνεια 3</vt:lpstr>
      <vt:lpstr>Η ιστορία ενός graffiστα: </vt:lpstr>
      <vt:lpstr>Είδη graffiti  </vt:lpstr>
      <vt:lpstr>Tagging</vt:lpstr>
      <vt:lpstr>3D graffiti</vt:lpstr>
      <vt:lpstr>Διαφάνεια 8</vt:lpstr>
      <vt:lpstr>    Συνθήματα</vt:lpstr>
      <vt:lpstr>Διαφάνεια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Graffiti maniacs</dc:title>
  <dc:creator>user</dc:creator>
  <cp:lastModifiedBy>user</cp:lastModifiedBy>
  <cp:revision>29</cp:revision>
  <dcterms:created xsi:type="dcterms:W3CDTF">2013-04-05T09:10:44Z</dcterms:created>
  <dcterms:modified xsi:type="dcterms:W3CDTF">2013-04-24T08:09:08Z</dcterms:modified>
</cp:coreProperties>
</file>