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64" r:id="rId4"/>
    <p:sldId id="257" r:id="rId5"/>
    <p:sldId id="258" r:id="rId6"/>
    <p:sldId id="265" r:id="rId7"/>
    <p:sldId id="259" r:id="rId8"/>
    <p:sldId id="266" r:id="rId9"/>
    <p:sldId id="260" r:id="rId10"/>
    <p:sldId id="261" r:id="rId11"/>
    <p:sldId id="267" r:id="rId12"/>
    <p:sldId id="262" r:id="rId13"/>
    <p:sldId id="263"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402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3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AB5CD20-9FEB-4572-9F83-76B90741C44C}" type="datetimeFigureOut">
              <a:rPr lang="el-GR" smtClean="0"/>
              <a:pPr/>
              <a:t>22/4/2013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993FE614-75C1-4419-B498-C449160BEC31}"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AB5CD20-9FEB-4572-9F83-76B90741C44C}" type="datetimeFigureOut">
              <a:rPr lang="el-GR" smtClean="0"/>
              <a:pPr/>
              <a:t>22/4/2013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993FE614-75C1-4419-B498-C449160BEC31}"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AB5CD20-9FEB-4572-9F83-76B90741C44C}" type="datetimeFigureOut">
              <a:rPr lang="el-GR" smtClean="0"/>
              <a:pPr/>
              <a:t>22/4/2013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993FE614-75C1-4419-B498-C449160BEC31}"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AB5CD20-9FEB-4572-9F83-76B90741C44C}" type="datetimeFigureOut">
              <a:rPr lang="el-GR" smtClean="0"/>
              <a:pPr/>
              <a:t>22/4/2013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993FE614-75C1-4419-B498-C449160BEC31}"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AB5CD20-9FEB-4572-9F83-76B90741C44C}" type="datetimeFigureOut">
              <a:rPr lang="el-GR" smtClean="0"/>
              <a:pPr/>
              <a:t>22/4/2013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993FE614-75C1-4419-B498-C449160BEC31}"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AB5CD20-9FEB-4572-9F83-76B90741C44C}" type="datetimeFigureOut">
              <a:rPr lang="el-GR" smtClean="0"/>
              <a:pPr/>
              <a:t>22/4/2013</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993FE614-75C1-4419-B498-C449160BEC31}"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AB5CD20-9FEB-4572-9F83-76B90741C44C}" type="datetimeFigureOut">
              <a:rPr lang="el-GR" smtClean="0"/>
              <a:pPr/>
              <a:t>22/4/2013</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993FE614-75C1-4419-B498-C449160BEC31}"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AB5CD20-9FEB-4572-9F83-76B90741C44C}" type="datetimeFigureOut">
              <a:rPr lang="el-GR" smtClean="0"/>
              <a:pPr/>
              <a:t>22/4/2013</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993FE614-75C1-4419-B498-C449160BEC31}"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AB5CD20-9FEB-4572-9F83-76B90741C44C}" type="datetimeFigureOut">
              <a:rPr lang="el-GR" smtClean="0"/>
              <a:pPr/>
              <a:t>22/4/2013</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993FE614-75C1-4419-B498-C449160BEC31}"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AB5CD20-9FEB-4572-9F83-76B90741C44C}" type="datetimeFigureOut">
              <a:rPr lang="el-GR" smtClean="0"/>
              <a:pPr/>
              <a:t>22/4/2013</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993FE614-75C1-4419-B498-C449160BEC31}"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AB5CD20-9FEB-4572-9F83-76B90741C44C}" type="datetimeFigureOut">
              <a:rPr lang="el-GR" smtClean="0"/>
              <a:pPr/>
              <a:t>22/4/2013</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993FE614-75C1-4419-B498-C449160BEC31}"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5CD20-9FEB-4572-9F83-76B90741C44C}" type="datetimeFigureOut">
              <a:rPr lang="el-GR" smtClean="0"/>
              <a:pPr/>
              <a:t>22/4/2013</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FE614-75C1-4419-B498-C449160BEC31}"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C:\Documents and Settings\user\Τα έγγραφά μου\ΣΧ.ΕΤΟΣ 12-13\graffiti\tumblr_mle0v23ADb1qzfyrno1_1280[1].jpg"/>
          <p:cNvPicPr/>
          <p:nvPr/>
        </p:nvPicPr>
        <p:blipFill>
          <a:blip r:embed="rId2"/>
          <a:srcRect/>
          <a:stretch>
            <a:fillRect/>
          </a:stretch>
        </p:blipFill>
        <p:spPr bwMode="auto">
          <a:xfrm>
            <a:off x="1" y="0"/>
            <a:ext cx="9144000" cy="6858000"/>
          </a:xfrm>
          <a:prstGeom prst="rect">
            <a:avLst/>
          </a:prstGeom>
          <a:noFill/>
          <a:ln w="9525">
            <a:noFill/>
            <a:miter lim="800000"/>
            <a:headEnd/>
            <a:tailEnd/>
          </a:ln>
        </p:spPr>
      </p:pic>
      <p:sp>
        <p:nvSpPr>
          <p:cNvPr id="2" name="1 - Τίτλος"/>
          <p:cNvSpPr>
            <a:spLocks noGrp="1"/>
          </p:cNvSpPr>
          <p:nvPr>
            <p:ph type="title"/>
          </p:nvPr>
        </p:nvSpPr>
        <p:spPr>
          <a:xfrm>
            <a:off x="428596" y="3714752"/>
            <a:ext cx="8229600" cy="1143000"/>
          </a:xfrm>
        </p:spPr>
        <p:txBody>
          <a:bodyPr>
            <a:noAutofit/>
          </a:bodyPr>
          <a:lstStyle/>
          <a:p>
            <a:r>
              <a:rPr lang="en-US" sz="4000" dirty="0" smtClean="0">
                <a:solidFill>
                  <a:schemeClr val="bg1"/>
                </a:solidFill>
              </a:rPr>
              <a:t>GRAFFITI:</a:t>
            </a:r>
            <a:r>
              <a:rPr lang="el-GR" sz="4000" dirty="0" smtClean="0">
                <a:solidFill>
                  <a:schemeClr val="bg1"/>
                </a:solidFill>
              </a:rPr>
              <a:t> </a:t>
            </a:r>
            <a:br>
              <a:rPr lang="el-GR" sz="4000" dirty="0" smtClean="0">
                <a:solidFill>
                  <a:schemeClr val="bg1"/>
                </a:solidFill>
              </a:rPr>
            </a:br>
            <a:r>
              <a:rPr lang="el-GR" sz="4000" dirty="0" smtClean="0">
                <a:solidFill>
                  <a:schemeClr val="bg1"/>
                </a:solidFill>
              </a:rPr>
              <a:t>ΕΝΑΣ ΝΕΟΣ ΚΟΣΜΟΣ ΕΚΦΡΑΣΗΣ</a:t>
            </a:r>
            <a:endParaRPr lang="el-GR" sz="4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C:\Documents and Settings\user\Τα έγγραφά μου\ΣΧ.ΕΤΟΣ 12-13\graffiti\tumblr_mlebesmbVL1rr0ltbo1_500[1].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2 - Θέση περιεχομένου"/>
          <p:cNvSpPr>
            <a:spLocks noGrp="1"/>
          </p:cNvSpPr>
          <p:nvPr>
            <p:ph idx="1"/>
          </p:nvPr>
        </p:nvSpPr>
        <p:spPr>
          <a:xfrm>
            <a:off x="357158" y="1071546"/>
            <a:ext cx="8229600" cy="4525963"/>
          </a:xfrm>
        </p:spPr>
        <p:txBody>
          <a:bodyPr>
            <a:normAutofit fontScale="70000" lnSpcReduction="20000"/>
          </a:bodyPr>
          <a:lstStyle/>
          <a:p>
            <a:pPr>
              <a:buNone/>
            </a:pPr>
            <a:r>
              <a:rPr lang="el-GR" dirty="0" smtClean="0">
                <a:solidFill>
                  <a:schemeClr val="bg1"/>
                </a:solidFill>
              </a:rPr>
              <a:t>     To graffiti ανδρώθηκε στην Ελλάδα από κλειστές ομάδες (crew), οι οποίες δημιούργησαν τα πρώτα Graffiti στα τρένα των ΗΣΑΠ και του ΟΣΕ στις αρχές του '90. Τα πρώτα ακούσματα της ραπ μουσικής, το πρώτο hip hop συγκρότημα (TXC), η έλευση των περιοδικών, των βιβλίων («Spraycan Art») και των σπρέι, τους έδωσαν τη δυνατότητα να αποκτήσουν ένα ακόμη δέλεαρ. Ακολούθησαν επισκέψεις ξένων writers, (Colorz, Bez κλπ) το 1992-93, οι οποίοι βοήθησαν τα νέα μέλη με την εμπειρία τους.</a:t>
            </a:r>
            <a:br>
              <a:rPr lang="el-GR" dirty="0" smtClean="0">
                <a:solidFill>
                  <a:schemeClr val="bg1"/>
                </a:solidFill>
              </a:rPr>
            </a:br>
            <a:r>
              <a:rPr lang="el-GR" dirty="0" smtClean="0">
                <a:solidFill>
                  <a:schemeClr val="bg1"/>
                </a:solidFill>
              </a:rPr>
              <a:t/>
            </a:r>
            <a:br>
              <a:rPr lang="el-GR" dirty="0" smtClean="0">
                <a:solidFill>
                  <a:schemeClr val="bg1"/>
                </a:solidFill>
              </a:rPr>
            </a:br>
            <a:r>
              <a:rPr lang="el-GR" dirty="0" smtClean="0">
                <a:solidFill>
                  <a:schemeClr val="bg1"/>
                </a:solidFill>
              </a:rPr>
              <a:t>Τα σχολικά κτίρια αποτέλεσαν τις προσφορότερες επιφάνειες για τη δημιουργία και παρουσίαση των έργων και η μίμηση από πολλούς νεαρούς δεν άργησε. Όμως δεν άργησαν και οι αντιδράσεις, με απειλές για αποβολές και κατηγορίες για βανδαλισμούς. Σήμερα η φύλαξη των σχολείων επιτρέπει μόνον παρεμβάσεις που γίνονται κατόπιν αιτήσεως και εγκρίσεως.</a:t>
            </a:r>
            <a:br>
              <a:rPr lang="el-GR" dirty="0" smtClean="0">
                <a:solidFill>
                  <a:schemeClr val="bg1"/>
                </a:solidFill>
              </a:rPr>
            </a:br>
            <a:endParaRPr lang="el-GR"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Εντυπωσιακά graffiti (5)"/>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
        <p:nvSpPr>
          <p:cNvPr id="2" name="1 - Τίτλος"/>
          <p:cNvSpPr>
            <a:spLocks noGrp="1"/>
          </p:cNvSpPr>
          <p:nvPr>
            <p:ph type="title"/>
          </p:nvPr>
        </p:nvSpPr>
        <p:spPr>
          <a:xfrm>
            <a:off x="642910" y="3786190"/>
            <a:ext cx="8229600" cy="1143000"/>
          </a:xfrm>
        </p:spPr>
        <p:txBody>
          <a:bodyPr/>
          <a:lstStyle/>
          <a:p>
            <a:r>
              <a:rPr lang="el-GR" dirty="0" smtClean="0">
                <a:solidFill>
                  <a:srgbClr val="144020"/>
                </a:solidFill>
              </a:rPr>
              <a:t>ΤΕΧΝΗ Ή ΒΑΝΔΑΛΙΣΜΟΣ</a:t>
            </a:r>
            <a:endParaRPr lang="el-GR" dirty="0">
              <a:solidFill>
                <a:srgbClr val="14402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C:\Documents and Settings\user\Τα έγγραφά μου\ΣΧ.ΕΤΟΣ 12-13\graffiti\eikones graffiti\entypwsiaka-graffiti-14.jpg"/>
          <p:cNvPicPr/>
          <p:nvPr/>
        </p:nvPicPr>
        <p:blipFill>
          <a:blip r:embed="rId2"/>
          <a:srcRect/>
          <a:stretch>
            <a:fillRect/>
          </a:stretch>
        </p:blipFill>
        <p:spPr bwMode="auto">
          <a:xfrm>
            <a:off x="0" y="0"/>
            <a:ext cx="9143999" cy="6857999"/>
          </a:xfrm>
          <a:prstGeom prst="rect">
            <a:avLst/>
          </a:prstGeom>
          <a:noFill/>
          <a:ln w="9525">
            <a:noFill/>
            <a:miter lim="800000"/>
            <a:headEnd/>
            <a:tailEnd/>
          </a:ln>
        </p:spPr>
      </p:pic>
      <p:sp>
        <p:nvSpPr>
          <p:cNvPr id="3" name="2 - Θέση περιεχομένου"/>
          <p:cNvSpPr>
            <a:spLocks noGrp="1"/>
          </p:cNvSpPr>
          <p:nvPr>
            <p:ph idx="1"/>
          </p:nvPr>
        </p:nvSpPr>
        <p:spPr>
          <a:xfrm>
            <a:off x="500034" y="928670"/>
            <a:ext cx="8229600" cy="4525963"/>
          </a:xfrm>
        </p:spPr>
        <p:txBody>
          <a:bodyPr>
            <a:normAutofit fontScale="62500" lnSpcReduction="20000"/>
          </a:bodyPr>
          <a:lstStyle/>
          <a:p>
            <a:pPr lvl="2">
              <a:buNone/>
            </a:pPr>
            <a:r>
              <a:rPr lang="el-GR" dirty="0" smtClean="0"/>
              <a:t> </a:t>
            </a:r>
          </a:p>
          <a:p>
            <a:pPr>
              <a:buNone/>
            </a:pPr>
            <a:r>
              <a:rPr lang="el-GR" dirty="0" smtClean="0">
                <a:solidFill>
                  <a:schemeClr val="bg1"/>
                </a:solidFill>
              </a:rPr>
              <a:t>      Οι ένοιες βανδαλισμός </a:t>
            </a:r>
            <a:r>
              <a:rPr lang="el-GR" dirty="0" smtClean="0">
                <a:solidFill>
                  <a:schemeClr val="bg1"/>
                </a:solidFill>
              </a:rPr>
              <a:t>ή</a:t>
            </a:r>
            <a:r>
              <a:rPr lang="el-GR" dirty="0" smtClean="0">
                <a:solidFill>
                  <a:schemeClr val="bg1"/>
                </a:solidFill>
              </a:rPr>
              <a:t> </a:t>
            </a:r>
            <a:r>
              <a:rPr lang="el-GR" dirty="0" smtClean="0">
                <a:solidFill>
                  <a:schemeClr val="bg1"/>
                </a:solidFill>
              </a:rPr>
              <a:t>τέχνη είναι δύο ένοιες που μπορούν να συνδεθούν μεταξύ τους όταν αναφερόμαστε στο στοιχειό </a:t>
            </a:r>
            <a:r>
              <a:rPr lang="en-US" dirty="0" smtClean="0">
                <a:solidFill>
                  <a:schemeClr val="bg1"/>
                </a:solidFill>
              </a:rPr>
              <a:t>GRAFFITI</a:t>
            </a:r>
            <a:r>
              <a:rPr lang="el-GR" dirty="0" smtClean="0">
                <a:solidFill>
                  <a:schemeClr val="bg1"/>
                </a:solidFill>
              </a:rPr>
              <a:t> .</a:t>
            </a:r>
            <a:br>
              <a:rPr lang="el-GR" dirty="0" smtClean="0">
                <a:solidFill>
                  <a:schemeClr val="bg1"/>
                </a:solidFill>
              </a:rPr>
            </a:br>
            <a:r>
              <a:rPr lang="el-GR" dirty="0" smtClean="0">
                <a:solidFill>
                  <a:schemeClr val="bg1"/>
                </a:solidFill>
              </a:rPr>
              <a:t>ΤΟ </a:t>
            </a:r>
            <a:r>
              <a:rPr lang="en-US" dirty="0" smtClean="0">
                <a:solidFill>
                  <a:schemeClr val="bg1"/>
                </a:solidFill>
              </a:rPr>
              <a:t>GRAFFITI</a:t>
            </a:r>
            <a:r>
              <a:rPr lang="el-GR" dirty="0" smtClean="0">
                <a:solidFill>
                  <a:schemeClr val="bg1"/>
                </a:solidFill>
              </a:rPr>
              <a:t> αποτελεί  ένα από τα τέσσερα στοιχειά της κουλτούρας του </a:t>
            </a:r>
            <a:r>
              <a:rPr lang="en-US" dirty="0" smtClean="0">
                <a:solidFill>
                  <a:schemeClr val="bg1"/>
                </a:solidFill>
              </a:rPr>
              <a:t>HIP HOP</a:t>
            </a:r>
            <a:r>
              <a:rPr lang="el-GR" dirty="0" smtClean="0">
                <a:solidFill>
                  <a:schemeClr val="bg1"/>
                </a:solidFill>
              </a:rPr>
              <a:t>, της κουλτούρας  του δρόμου .Η  άποψη  η όποια επικρατεί  για το </a:t>
            </a:r>
            <a:r>
              <a:rPr lang="en-US" dirty="0" smtClean="0">
                <a:solidFill>
                  <a:schemeClr val="bg1"/>
                </a:solidFill>
              </a:rPr>
              <a:t>GRAFFITI</a:t>
            </a:r>
            <a:r>
              <a:rPr lang="el-GR" dirty="0" smtClean="0">
                <a:solidFill>
                  <a:schemeClr val="bg1"/>
                </a:solidFill>
              </a:rPr>
              <a:t>  ότι αποτελεί ένα είδος βανδαλισμού είναι λανθασμένη.</a:t>
            </a:r>
            <a:br>
              <a:rPr lang="el-GR" dirty="0" smtClean="0">
                <a:solidFill>
                  <a:schemeClr val="bg1"/>
                </a:solidFill>
              </a:rPr>
            </a:br>
            <a:r>
              <a:rPr lang="el-GR" dirty="0" smtClean="0">
                <a:solidFill>
                  <a:schemeClr val="bg1"/>
                </a:solidFill>
              </a:rPr>
              <a:t/>
            </a:r>
            <a:br>
              <a:rPr lang="el-GR" dirty="0" smtClean="0">
                <a:solidFill>
                  <a:schemeClr val="bg1"/>
                </a:solidFill>
              </a:rPr>
            </a:br>
            <a:r>
              <a:rPr lang="el-GR" dirty="0" smtClean="0">
                <a:solidFill>
                  <a:schemeClr val="bg1"/>
                </a:solidFill>
              </a:rPr>
              <a:t> Όντως το  </a:t>
            </a:r>
            <a:r>
              <a:rPr lang="en-US" dirty="0" smtClean="0">
                <a:solidFill>
                  <a:schemeClr val="bg1"/>
                </a:solidFill>
              </a:rPr>
              <a:t>GRAFFITI</a:t>
            </a:r>
            <a:r>
              <a:rPr lang="el-GR" dirty="0" smtClean="0">
                <a:solidFill>
                  <a:schemeClr val="bg1"/>
                </a:solidFill>
              </a:rPr>
              <a:t>  για κάποιους  έτσι μπορεί να ξεκίνησε  στις καπιταλιστικές κοινωνίες τις Αμερικής πού οι αγανακτισμένοι κάτοικοι κατέθεταν τα συναισθήματα τους στους τοίχους. Η αλήθεια βέβαια είναι ότι το απαγορευμένο είδος τέχνης  ήταν πάντα στη ζωή του ανθρώπου πολύ πιο πριν ακόμα και στον πρωτόγονο άνθρωπο των σπηλαίων.</a:t>
            </a:r>
            <a:br>
              <a:rPr lang="el-GR" dirty="0" smtClean="0">
                <a:solidFill>
                  <a:schemeClr val="bg1"/>
                </a:solidFill>
              </a:rPr>
            </a:br>
            <a:r>
              <a:rPr lang="el-GR" dirty="0" smtClean="0">
                <a:solidFill>
                  <a:schemeClr val="bg1"/>
                </a:solidFill>
              </a:rPr>
              <a:t/>
            </a:r>
            <a:br>
              <a:rPr lang="el-GR" dirty="0" smtClean="0">
                <a:solidFill>
                  <a:schemeClr val="bg1"/>
                </a:solidFill>
              </a:rPr>
            </a:br>
            <a:r>
              <a:rPr lang="el-GR" dirty="0" smtClean="0">
                <a:solidFill>
                  <a:schemeClr val="bg1"/>
                </a:solidFill>
              </a:rPr>
              <a:t> Σίγουρα  το να λεηλατείς την περιουσία του καθενός  πολίτη είναι  βανδαλισμός και  διώκεται με ποινές από τους νόμους του  κάθε κράτους.</a:t>
            </a:r>
            <a:endParaRPr lang="el-GR"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C:\Documents and Settings\user\Τα έγγραφά μου\ΣΧ.ΕΤΟΣ 12-13\graffiti\tumblr_mld3dhAwEn1qgnegno1_500[1].jpg"/>
          <p:cNvPicPr/>
          <p:nvPr/>
        </p:nvPicPr>
        <p:blipFill>
          <a:blip r:embed="rId2"/>
          <a:srcRect/>
          <a:stretch>
            <a:fillRect/>
          </a:stretch>
        </p:blipFill>
        <p:spPr bwMode="auto">
          <a:xfrm>
            <a:off x="1" y="1"/>
            <a:ext cx="9144000" cy="6858000"/>
          </a:xfrm>
          <a:prstGeom prst="rect">
            <a:avLst/>
          </a:prstGeom>
          <a:noFill/>
          <a:ln w="9525">
            <a:noFill/>
            <a:miter lim="800000"/>
            <a:headEnd/>
            <a:tailEnd/>
          </a:ln>
        </p:spPr>
      </p:pic>
      <p:sp>
        <p:nvSpPr>
          <p:cNvPr id="3" name="2 - Θέση περιεχομένου"/>
          <p:cNvSpPr>
            <a:spLocks noGrp="1"/>
          </p:cNvSpPr>
          <p:nvPr>
            <p:ph idx="1"/>
          </p:nvPr>
        </p:nvSpPr>
        <p:spPr>
          <a:xfrm>
            <a:off x="500034" y="642918"/>
            <a:ext cx="8229600" cy="5572164"/>
          </a:xfrm>
        </p:spPr>
        <p:txBody>
          <a:bodyPr>
            <a:normAutofit fontScale="70000" lnSpcReduction="20000"/>
          </a:bodyPr>
          <a:lstStyle/>
          <a:p>
            <a:pPr>
              <a:buNone/>
            </a:pPr>
            <a:r>
              <a:rPr lang="el-GR" dirty="0" smtClean="0"/>
              <a:t> </a:t>
            </a:r>
            <a:r>
              <a:rPr lang="el-GR" dirty="0" smtClean="0">
                <a:solidFill>
                  <a:schemeClr val="bg1"/>
                </a:solidFill>
              </a:rPr>
              <a:t>     Αντίθετα το  </a:t>
            </a:r>
            <a:r>
              <a:rPr lang="en-US" dirty="0" smtClean="0">
                <a:solidFill>
                  <a:schemeClr val="bg1"/>
                </a:solidFill>
              </a:rPr>
              <a:t>GRAFFITI</a:t>
            </a:r>
            <a:r>
              <a:rPr lang="el-GR" dirty="0" smtClean="0">
                <a:solidFill>
                  <a:schemeClr val="bg1"/>
                </a:solidFill>
              </a:rPr>
              <a:t>  εμπεριέχει ένα  από τα στοιχεία της τέχνης,  της τέχνης που είναι ενάντια στο κατεστημένο και είναι τρόπος μετάδοσης μηνυμάτων από άνθρωπο σε άνθρωπο. Είναι άραγε πολλές οι φορές που στην μίζερη ζωή σας ξυπνήσατε να πάτε στον εργασιακό σας χώρο  και αντί να δείτε το συνηθισμένο γκρι ντουβάρι εμποτισμένο από τους ρύπους της Μεγαλόπολης στην όποια ζείτε ,είδατε έναν τοίχο πλέον γεμάτο χρώμα και συναισθήματα.</a:t>
            </a:r>
            <a:br>
              <a:rPr lang="el-GR" dirty="0" smtClean="0">
                <a:solidFill>
                  <a:schemeClr val="bg1"/>
                </a:solidFill>
              </a:rPr>
            </a:br>
            <a:r>
              <a:rPr lang="el-GR" dirty="0" smtClean="0">
                <a:solidFill>
                  <a:schemeClr val="bg1"/>
                </a:solidFill>
              </a:rPr>
              <a:t/>
            </a:r>
            <a:br>
              <a:rPr lang="el-GR" dirty="0" smtClean="0">
                <a:solidFill>
                  <a:schemeClr val="bg1"/>
                </a:solidFill>
              </a:rPr>
            </a:br>
            <a:r>
              <a:rPr lang="el-GR" dirty="0" smtClean="0">
                <a:solidFill>
                  <a:schemeClr val="bg1"/>
                </a:solidFill>
              </a:rPr>
              <a:t> ΤΟ </a:t>
            </a:r>
            <a:r>
              <a:rPr lang="en-US" dirty="0" smtClean="0">
                <a:solidFill>
                  <a:schemeClr val="bg1"/>
                </a:solidFill>
              </a:rPr>
              <a:t>GRAFFITI </a:t>
            </a:r>
            <a:r>
              <a:rPr lang="el-GR" dirty="0" smtClean="0">
                <a:solidFill>
                  <a:schemeClr val="bg1"/>
                </a:solidFill>
              </a:rPr>
              <a:t>λοιπόν για αυτόν τον λόγο είναι ανάμεσα μας για να μας ομορφαίνει την καθημερινότητα μας ,δημοσιοποιόντας αντιλήψεις και προβληματισμούς του κοινωνικού συνόλου της κάθε πόλης ή κοινωνίας .</a:t>
            </a:r>
            <a:br>
              <a:rPr lang="el-GR" dirty="0" smtClean="0">
                <a:solidFill>
                  <a:schemeClr val="bg1"/>
                </a:solidFill>
              </a:rPr>
            </a:br>
            <a:r>
              <a:rPr lang="el-GR" dirty="0" smtClean="0">
                <a:solidFill>
                  <a:schemeClr val="bg1"/>
                </a:solidFill>
              </a:rPr>
              <a:t/>
            </a:r>
            <a:br>
              <a:rPr lang="el-GR" dirty="0" smtClean="0">
                <a:solidFill>
                  <a:schemeClr val="bg1"/>
                </a:solidFill>
              </a:rPr>
            </a:br>
            <a:r>
              <a:rPr lang="el-GR" dirty="0" smtClean="0">
                <a:solidFill>
                  <a:schemeClr val="bg1"/>
                </a:solidFill>
              </a:rPr>
              <a:t> Η προκατάληψη δυστυχώς είναι μεγάλη εξαιτίας της προσκόλησης της κοινωνίας σε παγιωμένες μορφές έκφρασης και δημιουργίας. Η τέχνη και η κουλτούρα του δρόμου δεν διδάσκεται σε κάποια σχολή αλλά μεταφέρετε από άτομο σε άτομο στον δρόμο!</a:t>
            </a:r>
            <a:endParaRPr lang="el-GR"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y-out.gr/wp-content/uploads/2012/12/anonymous-tim.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1 - Τίτλος"/>
          <p:cNvSpPr>
            <a:spLocks noGrp="1"/>
          </p:cNvSpPr>
          <p:nvPr>
            <p:ph type="ctrTitle"/>
          </p:nvPr>
        </p:nvSpPr>
        <p:spPr>
          <a:xfrm>
            <a:off x="642910" y="714356"/>
            <a:ext cx="7772400" cy="1470025"/>
          </a:xfrm>
        </p:spPr>
        <p:txBody>
          <a:bodyPr>
            <a:normAutofit/>
          </a:bodyPr>
          <a:lstStyle/>
          <a:p>
            <a:r>
              <a:rPr lang="el-GR" sz="6600" dirty="0" smtClean="0">
                <a:solidFill>
                  <a:schemeClr val="bg1"/>
                </a:solidFill>
              </a:rPr>
              <a:t>ΑΝΩΝΥΜΟΙ</a:t>
            </a:r>
            <a:endParaRPr lang="el-GR" sz="6600" dirty="0">
              <a:solidFill>
                <a:schemeClr val="bg1"/>
              </a:solidFill>
            </a:endParaRPr>
          </a:p>
        </p:txBody>
      </p:sp>
      <p:sp>
        <p:nvSpPr>
          <p:cNvPr id="3" name="2 - Υπότιτλος"/>
          <p:cNvSpPr>
            <a:spLocks noGrp="1"/>
          </p:cNvSpPr>
          <p:nvPr>
            <p:ph type="subTitle" idx="1"/>
          </p:nvPr>
        </p:nvSpPr>
        <p:spPr/>
        <p:txBody>
          <a:bodyPr>
            <a:normAutofit fontScale="85000" lnSpcReduction="20000"/>
          </a:bodyPr>
          <a:lstStyle/>
          <a:p>
            <a:pPr algn="l">
              <a:buFont typeface="Arial" pitchFamily="34" charset="0"/>
              <a:buChar char="•"/>
            </a:pPr>
            <a:r>
              <a:rPr lang="el-GR" dirty="0" smtClean="0">
                <a:solidFill>
                  <a:schemeClr val="bg1"/>
                </a:solidFill>
              </a:rPr>
              <a:t>Βαϊου Μαρία</a:t>
            </a:r>
          </a:p>
          <a:p>
            <a:pPr algn="l">
              <a:buFont typeface="Arial" pitchFamily="34" charset="0"/>
              <a:buChar char="•"/>
            </a:pPr>
            <a:r>
              <a:rPr lang="el-GR" dirty="0" smtClean="0">
                <a:solidFill>
                  <a:schemeClr val="bg1"/>
                </a:solidFill>
              </a:rPr>
              <a:t>Βισβίκης Χρήστος</a:t>
            </a:r>
          </a:p>
          <a:p>
            <a:pPr algn="l">
              <a:buFont typeface="Arial" pitchFamily="34" charset="0"/>
              <a:buChar char="•"/>
            </a:pPr>
            <a:r>
              <a:rPr lang="el-GR" dirty="0" smtClean="0">
                <a:solidFill>
                  <a:schemeClr val="bg1"/>
                </a:solidFill>
              </a:rPr>
              <a:t>Ζαχοπούλου Χριστίνα</a:t>
            </a:r>
          </a:p>
          <a:p>
            <a:pPr algn="l">
              <a:buFont typeface="Arial" pitchFamily="34" charset="0"/>
              <a:buChar char="•"/>
            </a:pPr>
            <a:r>
              <a:rPr lang="el-GR" dirty="0" smtClean="0">
                <a:solidFill>
                  <a:schemeClr val="bg1"/>
                </a:solidFill>
              </a:rPr>
              <a:t>Καραγιάννης Νίκος</a:t>
            </a:r>
          </a:p>
          <a:p>
            <a:pPr algn="l">
              <a:buFont typeface="Arial" pitchFamily="34" charset="0"/>
              <a:buChar char="•"/>
            </a:pPr>
            <a:endParaRPr lang="el-GR"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Εντυπωσιακά graffiti (5)"/>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
        <p:nvSpPr>
          <p:cNvPr id="2" name="1 - Τίτλος"/>
          <p:cNvSpPr>
            <a:spLocks noGrp="1"/>
          </p:cNvSpPr>
          <p:nvPr>
            <p:ph type="title"/>
          </p:nvPr>
        </p:nvSpPr>
        <p:spPr>
          <a:xfrm>
            <a:off x="-214346" y="2357430"/>
            <a:ext cx="8229600" cy="1143000"/>
          </a:xfrm>
        </p:spPr>
        <p:txBody>
          <a:bodyPr/>
          <a:lstStyle/>
          <a:p>
            <a:r>
              <a:rPr lang="el-GR" dirty="0" smtClean="0">
                <a:solidFill>
                  <a:srgbClr val="144020"/>
                </a:solidFill>
              </a:rPr>
              <a:t>ΤΙ Ε</a:t>
            </a:r>
            <a:r>
              <a:rPr lang="en-US" dirty="0" smtClean="0">
                <a:solidFill>
                  <a:srgbClr val="144020"/>
                </a:solidFill>
              </a:rPr>
              <a:t>I</a:t>
            </a:r>
            <a:r>
              <a:rPr lang="el-GR" dirty="0" smtClean="0">
                <a:solidFill>
                  <a:srgbClr val="144020"/>
                </a:solidFill>
              </a:rPr>
              <a:t>ΝΑΙ </a:t>
            </a:r>
            <a:r>
              <a:rPr lang="en-US" dirty="0" smtClean="0">
                <a:solidFill>
                  <a:srgbClr val="144020"/>
                </a:solidFill>
              </a:rPr>
              <a:t>GRAFFITI</a:t>
            </a:r>
            <a:endParaRPr lang="el-GR" dirty="0">
              <a:solidFill>
                <a:srgbClr val="14402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C:\Documents and Settings\user\Τα έγγραφά μου\ΣΧ.ΕΤΟΣ 12-13\graffiti\tumblr_ml70q7mz721rolm5do1_500[1].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2 - Θέση περιεχομένου"/>
          <p:cNvSpPr>
            <a:spLocks noGrp="1"/>
          </p:cNvSpPr>
          <p:nvPr>
            <p:ph idx="1"/>
          </p:nvPr>
        </p:nvSpPr>
        <p:spPr>
          <a:xfrm>
            <a:off x="500034" y="1214422"/>
            <a:ext cx="8229600" cy="4525963"/>
          </a:xfrm>
        </p:spPr>
        <p:txBody>
          <a:bodyPr>
            <a:normAutofit fontScale="77500" lnSpcReduction="20000"/>
          </a:bodyPr>
          <a:lstStyle/>
          <a:p>
            <a:pPr>
              <a:buNone/>
            </a:pPr>
            <a:r>
              <a:rPr lang="el-GR" dirty="0" smtClean="0">
                <a:solidFill>
                  <a:schemeClr val="bg1"/>
                </a:solidFill>
              </a:rPr>
              <a:t>     Το </a:t>
            </a:r>
            <a:r>
              <a:rPr lang="el-GR" dirty="0">
                <a:solidFill>
                  <a:schemeClr val="bg1"/>
                </a:solidFill>
              </a:rPr>
              <a:t>Graffiti είναι η αναγραφή συνθηµάτων ή η ζωγραφική σε επιφάνειες ορατές, σε δηµόσιους χώρους (για παράδειγµα σε τοίχους). Αλλά για </a:t>
            </a:r>
            <a:r>
              <a:rPr lang="el-GR" dirty="0" smtClean="0">
                <a:solidFill>
                  <a:schemeClr val="bg1"/>
                </a:solidFill>
              </a:rPr>
              <a:t>όσους κάνουν </a:t>
            </a:r>
            <a:r>
              <a:rPr lang="el-GR" dirty="0">
                <a:solidFill>
                  <a:schemeClr val="bg1"/>
                </a:solidFill>
              </a:rPr>
              <a:t>Graffiti, </a:t>
            </a:r>
            <a:r>
              <a:rPr lang="el-GR" dirty="0" smtClean="0">
                <a:solidFill>
                  <a:schemeClr val="bg1"/>
                </a:solidFill>
              </a:rPr>
              <a:t>δεν ισχύουν </a:t>
            </a:r>
            <a:r>
              <a:rPr lang="el-GR" dirty="0">
                <a:solidFill>
                  <a:schemeClr val="bg1"/>
                </a:solidFill>
              </a:rPr>
              <a:t>όλα τα παραπάνω. Το Graffiti είναι κάτι παραπάνω από ζωγραφική. Είναι προσωπική έκφραση, τρόπος ζωής , µια κραυγή επικοινωνίας σε µια κοινωνία αποµόνωσης. Είναι μια τέχνη  γεμάτη ιδέες, συναισθήµατα, απόψεις αλλά και ανησυχίες της νέας </a:t>
            </a:r>
            <a:r>
              <a:rPr lang="el-GR" dirty="0" smtClean="0">
                <a:solidFill>
                  <a:schemeClr val="bg1"/>
                </a:solidFill>
              </a:rPr>
              <a:t>γενιάς. Τα </a:t>
            </a:r>
            <a:r>
              <a:rPr lang="el-GR" dirty="0">
                <a:solidFill>
                  <a:schemeClr val="bg1"/>
                </a:solidFill>
              </a:rPr>
              <a:t>έργα των ιδιαίτερων  αυτών καλλιτεχνών, είναι μια </a:t>
            </a:r>
            <a:r>
              <a:rPr lang="el-GR" dirty="0" smtClean="0">
                <a:solidFill>
                  <a:schemeClr val="bg1"/>
                </a:solidFill>
              </a:rPr>
              <a:t>γροθιά </a:t>
            </a:r>
            <a:r>
              <a:rPr lang="el-GR" dirty="0">
                <a:solidFill>
                  <a:schemeClr val="bg1"/>
                </a:solidFill>
              </a:rPr>
              <a:t>στο κατεστημένο, στα κοινωνικά στερεότυπα, σε οτιδήποτε δεν τους αρέσει και θέλουν να το αλλάξουν, αλλά και µια δήλωση αυτού που αγαπάνε, τους αρέσει και τους  αντιπροσωπεύει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E:\tumblr_mldtbbMiJp1s9cqj9o1_500[1].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2 - Θέση περιεχομένου"/>
          <p:cNvSpPr>
            <a:spLocks noGrp="1"/>
          </p:cNvSpPr>
          <p:nvPr>
            <p:ph idx="1"/>
          </p:nvPr>
        </p:nvSpPr>
        <p:spPr>
          <a:xfrm>
            <a:off x="500034" y="714356"/>
            <a:ext cx="8229600" cy="5911873"/>
          </a:xfrm>
        </p:spPr>
        <p:txBody>
          <a:bodyPr>
            <a:normAutofit/>
          </a:bodyPr>
          <a:lstStyle/>
          <a:p>
            <a:pPr>
              <a:buNone/>
            </a:pPr>
            <a:r>
              <a:rPr lang="el-GR" sz="2000" dirty="0">
                <a:solidFill>
                  <a:schemeClr val="bg1"/>
                </a:solidFill>
              </a:rPr>
              <a:t> </a:t>
            </a:r>
            <a:r>
              <a:rPr lang="el-GR" sz="2000" dirty="0" smtClean="0">
                <a:solidFill>
                  <a:schemeClr val="bg1"/>
                </a:solidFill>
              </a:rPr>
              <a:t>  </a:t>
            </a:r>
            <a:r>
              <a:rPr lang="el-GR" sz="1800" dirty="0" smtClean="0">
                <a:solidFill>
                  <a:schemeClr val="bg1"/>
                </a:solidFill>
              </a:rPr>
              <a:t>Ο </a:t>
            </a:r>
            <a:r>
              <a:rPr lang="el-GR" sz="1800" dirty="0">
                <a:solidFill>
                  <a:schemeClr val="bg1"/>
                </a:solidFill>
              </a:rPr>
              <a:t>όρος «graffiti» είναι ο πληθυντικός της ιταλικής λέξης «graffito</a:t>
            </a:r>
            <a:r>
              <a:rPr lang="el-GR" sz="1800" dirty="0" smtClean="0">
                <a:solidFill>
                  <a:schemeClr val="bg1"/>
                </a:solidFill>
              </a:rPr>
              <a:t>», που </a:t>
            </a:r>
            <a:r>
              <a:rPr lang="el-GR" sz="1800" dirty="0">
                <a:solidFill>
                  <a:schemeClr val="bg1"/>
                </a:solidFill>
              </a:rPr>
              <a:t>αποτελεί το ουσιαστικό του ρήματος «graffiare», που σημαίνει </a:t>
            </a:r>
            <a:r>
              <a:rPr lang="el-GR" sz="1800" dirty="0" smtClean="0">
                <a:solidFill>
                  <a:schemeClr val="bg1"/>
                </a:solidFill>
              </a:rPr>
              <a:t>χαράζω. Το </a:t>
            </a:r>
            <a:r>
              <a:rPr lang="el-GR" sz="1800" dirty="0">
                <a:solidFill>
                  <a:schemeClr val="bg1"/>
                </a:solidFill>
              </a:rPr>
              <a:t>graffiare προέρχεται από το λατινικό «graphium» το οποίο με την σειρά</a:t>
            </a:r>
          </a:p>
          <a:p>
            <a:pPr>
              <a:buNone/>
            </a:pPr>
            <a:r>
              <a:rPr lang="el-GR" sz="1800" dirty="0" smtClean="0">
                <a:solidFill>
                  <a:schemeClr val="bg1"/>
                </a:solidFill>
              </a:rPr>
              <a:t>    του </a:t>
            </a:r>
            <a:r>
              <a:rPr lang="el-GR" sz="1800" dirty="0">
                <a:solidFill>
                  <a:schemeClr val="bg1"/>
                </a:solidFill>
              </a:rPr>
              <a:t>προέρχεται από την αρχαία ελληνική </a:t>
            </a:r>
            <a:r>
              <a:rPr lang="el-GR" sz="1800" dirty="0" smtClean="0">
                <a:solidFill>
                  <a:schemeClr val="bg1"/>
                </a:solidFill>
              </a:rPr>
              <a:t>  λέξη </a:t>
            </a:r>
            <a:r>
              <a:rPr lang="el-GR" sz="1800" dirty="0">
                <a:solidFill>
                  <a:schemeClr val="bg1"/>
                </a:solidFill>
              </a:rPr>
              <a:t>«γραφείον», που υπήρξε </a:t>
            </a:r>
            <a:r>
              <a:rPr lang="el-GR" sz="1800" dirty="0" smtClean="0">
                <a:solidFill>
                  <a:schemeClr val="bg1"/>
                </a:solidFill>
              </a:rPr>
              <a:t>στην αρχαιότητα </a:t>
            </a:r>
            <a:r>
              <a:rPr lang="el-GR" sz="1800" dirty="0">
                <a:solidFill>
                  <a:schemeClr val="bg1"/>
                </a:solidFill>
              </a:rPr>
              <a:t>όργανο γραφής.</a:t>
            </a:r>
          </a:p>
          <a:p>
            <a:pPr>
              <a:buNone/>
            </a:pPr>
            <a:r>
              <a:rPr lang="el-GR" sz="1800" dirty="0" smtClean="0">
                <a:solidFill>
                  <a:schemeClr val="bg1"/>
                </a:solidFill>
              </a:rPr>
              <a:t>     Ο </a:t>
            </a:r>
            <a:r>
              <a:rPr lang="el-GR" sz="1800" dirty="0">
                <a:solidFill>
                  <a:schemeClr val="bg1"/>
                </a:solidFill>
              </a:rPr>
              <a:t>όρος graffiti δεν επιλέχθηκε από τους writers, </a:t>
            </a:r>
            <a:r>
              <a:rPr lang="el-GR" sz="1800" dirty="0" smtClean="0">
                <a:solidFill>
                  <a:schemeClr val="bg1"/>
                </a:solidFill>
              </a:rPr>
              <a:t>αλλά </a:t>
            </a:r>
            <a:r>
              <a:rPr lang="el-GR" sz="1800" dirty="0">
                <a:solidFill>
                  <a:schemeClr val="bg1"/>
                </a:solidFill>
              </a:rPr>
              <a:t>προσδόθηκε σε αυτούς. Τη στιγμή που το writing έχει κάνει </a:t>
            </a:r>
            <a:r>
              <a:rPr lang="el-GR" sz="1800" dirty="0" smtClean="0">
                <a:solidFill>
                  <a:schemeClr val="bg1"/>
                </a:solidFill>
              </a:rPr>
              <a:t>πλέον αισθητή </a:t>
            </a:r>
            <a:r>
              <a:rPr lang="el-GR" sz="1800" dirty="0">
                <a:solidFill>
                  <a:schemeClr val="bg1"/>
                </a:solidFill>
              </a:rPr>
              <a:t>την παρουσία του, τα μέσα προσπαθούν να βρουν τρόπο να </a:t>
            </a:r>
            <a:r>
              <a:rPr lang="el-GR" sz="1800" dirty="0" smtClean="0">
                <a:solidFill>
                  <a:schemeClr val="bg1"/>
                </a:solidFill>
              </a:rPr>
              <a:t>το περιγράψουν</a:t>
            </a:r>
            <a:r>
              <a:rPr lang="el-GR" sz="1800" dirty="0">
                <a:solidFill>
                  <a:schemeClr val="bg1"/>
                </a:solidFill>
              </a:rPr>
              <a:t>. Τα μέσα, προφανώς δεν γνώριζαν την έννοια «writing», </a:t>
            </a:r>
            <a:r>
              <a:rPr lang="el-GR" sz="1800" dirty="0" smtClean="0">
                <a:solidFill>
                  <a:schemeClr val="bg1"/>
                </a:solidFill>
              </a:rPr>
              <a:t>αλλά είχαν </a:t>
            </a:r>
            <a:r>
              <a:rPr lang="el-GR" sz="1800" dirty="0">
                <a:solidFill>
                  <a:schemeClr val="bg1"/>
                </a:solidFill>
              </a:rPr>
              <a:t>ήδη εμπεδωμένη την αρνητική χροιά του όρου «graffiti». Έτσι, </a:t>
            </a:r>
            <a:r>
              <a:rPr lang="el-GR" sz="1800" dirty="0" smtClean="0">
                <a:solidFill>
                  <a:schemeClr val="bg1"/>
                </a:solidFill>
              </a:rPr>
              <a:t>επέλεξαν να </a:t>
            </a:r>
            <a:r>
              <a:rPr lang="el-GR" sz="1800" dirty="0">
                <a:solidFill>
                  <a:schemeClr val="bg1"/>
                </a:solidFill>
              </a:rPr>
              <a:t>αποκαλέσουν το νέο αναδυόμενο αυτό κίνημα «graffiti», ταυτίζοντάς το </a:t>
            </a:r>
            <a:r>
              <a:rPr lang="el-GR" sz="1800" dirty="0" smtClean="0">
                <a:solidFill>
                  <a:schemeClr val="bg1"/>
                </a:solidFill>
              </a:rPr>
              <a:t>με</a:t>
            </a:r>
            <a:r>
              <a:rPr lang="en-US" sz="1800" dirty="0" smtClean="0">
                <a:solidFill>
                  <a:schemeClr val="bg1"/>
                </a:solidFill>
              </a:rPr>
              <a:t> </a:t>
            </a:r>
            <a:r>
              <a:rPr lang="el-GR" sz="1800" dirty="0" smtClean="0">
                <a:solidFill>
                  <a:schemeClr val="bg1"/>
                </a:solidFill>
              </a:rPr>
              <a:t>τις </a:t>
            </a:r>
            <a:r>
              <a:rPr lang="el-GR" sz="1800" dirty="0">
                <a:solidFill>
                  <a:schemeClr val="bg1"/>
                </a:solidFill>
              </a:rPr>
              <a:t>έννοιες «παρανομία» και «βανδαλισμός». “Η </a:t>
            </a:r>
            <a:r>
              <a:rPr lang="el-GR" sz="1800" dirty="0" smtClean="0">
                <a:solidFill>
                  <a:schemeClr val="bg1"/>
                </a:solidFill>
              </a:rPr>
              <a:t>   χρήση </a:t>
            </a:r>
            <a:r>
              <a:rPr lang="el-GR" sz="1800" dirty="0">
                <a:solidFill>
                  <a:schemeClr val="bg1"/>
                </a:solidFill>
              </a:rPr>
              <a:t>των λέξεων «</a:t>
            </a:r>
            <a:r>
              <a:rPr lang="el-GR" sz="1800" dirty="0" smtClean="0">
                <a:solidFill>
                  <a:schemeClr val="bg1"/>
                </a:solidFill>
              </a:rPr>
              <a:t>graffiti» και </a:t>
            </a:r>
            <a:r>
              <a:rPr lang="el-GR" sz="1800" dirty="0">
                <a:solidFill>
                  <a:schemeClr val="bg1"/>
                </a:solidFill>
              </a:rPr>
              <a:t>«βάνδαλος» από τα μέσα και την κυβέρνηση ήταν μια στρατηγική </a:t>
            </a:r>
            <a:r>
              <a:rPr lang="el-GR" sz="1800" dirty="0" smtClean="0">
                <a:solidFill>
                  <a:schemeClr val="bg1"/>
                </a:solidFill>
              </a:rPr>
              <a:t>κίνηση </a:t>
            </a:r>
            <a:r>
              <a:rPr lang="el-GR" sz="1800" dirty="0" smtClean="0">
                <a:solidFill>
                  <a:schemeClr val="bg1"/>
                </a:solidFill>
              </a:rPr>
              <a:t>για </a:t>
            </a:r>
            <a:r>
              <a:rPr lang="el-GR" sz="1800" dirty="0">
                <a:solidFill>
                  <a:schemeClr val="bg1"/>
                </a:solidFill>
              </a:rPr>
              <a:t>να σπείρουν το φόβο στον πληθυσμό.</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Εντυπωσιακά graffiti (5)"/>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
        <p:nvSpPr>
          <p:cNvPr id="2" name="1 - Τίτλος"/>
          <p:cNvSpPr>
            <a:spLocks noGrp="1"/>
          </p:cNvSpPr>
          <p:nvPr>
            <p:ph type="title"/>
          </p:nvPr>
        </p:nvSpPr>
        <p:spPr>
          <a:xfrm>
            <a:off x="-428660" y="2428868"/>
            <a:ext cx="8229600" cy="1143000"/>
          </a:xfrm>
        </p:spPr>
        <p:txBody>
          <a:bodyPr/>
          <a:lstStyle/>
          <a:p>
            <a:r>
              <a:rPr lang="en-US" dirty="0" smtClean="0">
                <a:solidFill>
                  <a:srgbClr val="144020"/>
                </a:solidFill>
              </a:rPr>
              <a:t>I</a:t>
            </a:r>
            <a:r>
              <a:rPr lang="el-GR" dirty="0" smtClean="0">
                <a:solidFill>
                  <a:srgbClr val="144020"/>
                </a:solidFill>
              </a:rPr>
              <a:t>ΣΤΟΡΙΑ ΤΟΥ </a:t>
            </a:r>
            <a:r>
              <a:rPr lang="en-US" dirty="0" smtClean="0">
                <a:solidFill>
                  <a:srgbClr val="144020"/>
                </a:solidFill>
              </a:rPr>
              <a:t>GRAFFITI</a:t>
            </a:r>
            <a:r>
              <a:rPr lang="el-GR" dirty="0" smtClean="0">
                <a:solidFill>
                  <a:srgbClr val="144020"/>
                </a:solidFill>
              </a:rPr>
              <a:t> </a:t>
            </a:r>
            <a:endParaRPr lang="el-GR" dirty="0">
              <a:solidFill>
                <a:srgbClr val="14402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C:\Documents and Settings\user\Τα έγγραφά μου\ΣΧ.ΕΤΟΣ 12-13\graffiti\tumblr_mlf69sg7fR1r3924lo1_500[1].jpg"/>
          <p:cNvPicPr/>
          <p:nvPr/>
        </p:nvPicPr>
        <p:blipFill>
          <a:blip r:embed="rId2"/>
          <a:srcRect/>
          <a:stretch>
            <a:fillRect/>
          </a:stretch>
        </p:blipFill>
        <p:spPr bwMode="auto">
          <a:xfrm>
            <a:off x="1" y="0"/>
            <a:ext cx="9144000" cy="6858000"/>
          </a:xfrm>
          <a:prstGeom prst="rect">
            <a:avLst/>
          </a:prstGeom>
          <a:noFill/>
          <a:ln w="9525">
            <a:noFill/>
            <a:miter lim="800000"/>
            <a:headEnd/>
            <a:tailEnd/>
          </a:ln>
        </p:spPr>
      </p:pic>
      <p:sp>
        <p:nvSpPr>
          <p:cNvPr id="3" name="2 - Θέση περιεχομένου"/>
          <p:cNvSpPr>
            <a:spLocks noGrp="1"/>
          </p:cNvSpPr>
          <p:nvPr>
            <p:ph idx="1"/>
          </p:nvPr>
        </p:nvSpPr>
        <p:spPr>
          <a:xfrm>
            <a:off x="428596" y="1142984"/>
            <a:ext cx="8229600" cy="4525963"/>
          </a:xfrm>
        </p:spPr>
        <p:txBody>
          <a:bodyPr>
            <a:normAutofit fontScale="70000" lnSpcReduction="20000"/>
          </a:bodyPr>
          <a:lstStyle/>
          <a:p>
            <a:pPr>
              <a:buNone/>
            </a:pPr>
            <a:r>
              <a:rPr lang="en-US" dirty="0" smtClean="0">
                <a:solidFill>
                  <a:srgbClr val="7030A0"/>
                </a:solidFill>
              </a:rPr>
              <a:t>      </a:t>
            </a:r>
            <a:r>
              <a:rPr lang="el-GR" dirty="0" smtClean="0">
                <a:solidFill>
                  <a:srgbClr val="7030A0"/>
                </a:solidFill>
              </a:rPr>
              <a:t>Η περίοδος 1971-1974 αναφέρεται ως μία "πρωτοποριακή εποχή", κατά την οποία τα </a:t>
            </a:r>
            <a:r>
              <a:rPr lang="en-US" dirty="0" smtClean="0">
                <a:solidFill>
                  <a:srgbClr val="7030A0"/>
                </a:solidFill>
              </a:rPr>
              <a:t>graffiti</a:t>
            </a:r>
            <a:r>
              <a:rPr lang="el-GR" dirty="0" smtClean="0">
                <a:solidFill>
                  <a:srgbClr val="7030A0"/>
                </a:solidFill>
              </a:rPr>
              <a:t> </a:t>
            </a:r>
            <a:r>
              <a:rPr lang="el-GR" dirty="0" smtClean="0">
                <a:solidFill>
                  <a:srgbClr val="7030A0"/>
                </a:solidFill>
              </a:rPr>
              <a:t>υποβλήθηκαν σε ένα κύμα στις μορφές και τη δημοτικότητα. Σύντομα μετά από τη μετανάστευση στη Νέα Υόρκη, το Μπρονξ (Μανχάτταν) παρήγαγε έναν από τους πρώτους καλλιτέχνες </a:t>
            </a:r>
            <a:r>
              <a:rPr lang="en-US" dirty="0" smtClean="0">
                <a:solidFill>
                  <a:srgbClr val="7030A0"/>
                </a:solidFill>
              </a:rPr>
              <a:t>graffiti</a:t>
            </a:r>
            <a:r>
              <a:rPr lang="el-GR" dirty="0" smtClean="0">
                <a:solidFill>
                  <a:srgbClr val="7030A0"/>
                </a:solidFill>
              </a:rPr>
              <a:t> </a:t>
            </a:r>
            <a:r>
              <a:rPr lang="el-GR" dirty="0" smtClean="0">
                <a:solidFill>
                  <a:srgbClr val="7030A0"/>
                </a:solidFill>
              </a:rPr>
              <a:t>για να κερδίσει την προσοχή των μέσων στη Νέα Υόρκη. Ο TAKI 183 ήταν ένας ελληνοαμερικάνος από την Ουάσιγκτον που χρησιμοποίησε ένα μίγμα του ονόματός του Δημήτρης, TAKI, και τον αριθμό της οδού του, </a:t>
            </a:r>
            <a:r>
              <a:rPr lang="el-GR" dirty="0" smtClean="0">
                <a:solidFill>
                  <a:srgbClr val="7030A0"/>
                </a:solidFill>
              </a:rPr>
              <a:t>183 </a:t>
            </a:r>
            <a:r>
              <a:rPr lang="el-GR" dirty="0" smtClean="0">
                <a:solidFill>
                  <a:srgbClr val="7030A0"/>
                </a:solidFill>
              </a:rPr>
              <a:t>ως </a:t>
            </a:r>
            <a:r>
              <a:rPr lang="el-GR" i="1" dirty="0" smtClean="0">
                <a:solidFill>
                  <a:srgbClr val="7030A0"/>
                </a:solidFill>
              </a:rPr>
              <a:t>tag</a:t>
            </a:r>
            <a:r>
              <a:rPr lang="el-GR" dirty="0" smtClean="0">
                <a:solidFill>
                  <a:srgbClr val="7030A0"/>
                </a:solidFill>
              </a:rPr>
              <a:t>. Λόγω του παράξενου ονόματος και του αριθμού, οι άνθρωποι άρχισαν να παίρνουν το μήνυμα του, γράφοντας στους τοίχους Mary 122, George 21 κτλ. Αυτό καταγράφηκε σε ένα άρθρο του 1971 στο New York Times με τον τίτλο Taki 183 και έτσι ο TAKI 183 έγινε ο πρώτος που αναγνωρίστηκε από την κοινωνία έξω από την υποομάδα </a:t>
            </a:r>
            <a:r>
              <a:rPr lang="en-US" dirty="0" smtClean="0">
                <a:solidFill>
                  <a:srgbClr val="7030A0"/>
                </a:solidFill>
              </a:rPr>
              <a:t>graffiti</a:t>
            </a:r>
            <a:r>
              <a:rPr lang="el-GR" dirty="0" smtClean="0">
                <a:solidFill>
                  <a:srgbClr val="7030A0"/>
                </a:solidFill>
              </a:rPr>
              <a:t>.</a:t>
            </a:r>
            <a:endParaRPr lang="el-GR" dirty="0" smtClean="0">
              <a:solidFill>
                <a:srgbClr val="7030A0"/>
              </a:solidFill>
            </a:endParaRPr>
          </a:p>
          <a:p>
            <a:endParaRPr lang="el-GR" dirty="0">
              <a:solidFill>
                <a:srgbClr val="7030A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Εντυπωσιακά graffiti (5)"/>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
        <p:nvSpPr>
          <p:cNvPr id="2" name="1 - Τίτλος"/>
          <p:cNvSpPr>
            <a:spLocks noGrp="1"/>
          </p:cNvSpPr>
          <p:nvPr>
            <p:ph type="title"/>
          </p:nvPr>
        </p:nvSpPr>
        <p:spPr>
          <a:xfrm>
            <a:off x="214282" y="3429000"/>
            <a:ext cx="8229600" cy="1143000"/>
          </a:xfrm>
        </p:spPr>
        <p:txBody>
          <a:bodyPr/>
          <a:lstStyle/>
          <a:p>
            <a:r>
              <a:rPr lang="en-US" dirty="0" smtClean="0">
                <a:solidFill>
                  <a:srgbClr val="144020"/>
                </a:solidFill>
              </a:rPr>
              <a:t>GRAFFITI </a:t>
            </a:r>
            <a:r>
              <a:rPr lang="el-GR" dirty="0" smtClean="0">
                <a:solidFill>
                  <a:srgbClr val="144020"/>
                </a:solidFill>
              </a:rPr>
              <a:t>ΣΤΗΝ ΕΛΛΑΔΑ</a:t>
            </a:r>
            <a:endParaRPr lang="el-GR" dirty="0">
              <a:solidFill>
                <a:srgbClr val="14402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E:\tumblr_mleyz9fodg1qinn44o1_1280[1].jpg"/>
          <p:cNvPicPr/>
          <p:nvPr/>
        </p:nvPicPr>
        <p:blipFill>
          <a:blip r:embed="rId2"/>
          <a:srcRect/>
          <a:stretch>
            <a:fillRect/>
          </a:stretch>
        </p:blipFill>
        <p:spPr bwMode="auto">
          <a:xfrm>
            <a:off x="1" y="0"/>
            <a:ext cx="9144000" cy="6858000"/>
          </a:xfrm>
          <a:prstGeom prst="rect">
            <a:avLst/>
          </a:prstGeom>
          <a:noFill/>
          <a:ln w="9525">
            <a:noFill/>
            <a:miter lim="800000"/>
            <a:headEnd/>
            <a:tailEnd/>
          </a:ln>
        </p:spPr>
      </p:pic>
      <p:sp>
        <p:nvSpPr>
          <p:cNvPr id="3" name="2 - Θέση περιεχομένου"/>
          <p:cNvSpPr>
            <a:spLocks noGrp="1"/>
          </p:cNvSpPr>
          <p:nvPr>
            <p:ph idx="1"/>
          </p:nvPr>
        </p:nvSpPr>
        <p:spPr>
          <a:xfrm>
            <a:off x="428596" y="1285860"/>
            <a:ext cx="8229600" cy="4525963"/>
          </a:xfrm>
        </p:spPr>
        <p:txBody>
          <a:bodyPr>
            <a:normAutofit fontScale="70000" lnSpcReduction="20000"/>
          </a:bodyPr>
          <a:lstStyle/>
          <a:p>
            <a:pPr>
              <a:buNone/>
            </a:pPr>
            <a:r>
              <a:rPr lang="el-GR" dirty="0" smtClean="0">
                <a:solidFill>
                  <a:schemeClr val="bg1"/>
                </a:solidFill>
              </a:rPr>
              <a:t>     Το πρώτο δείγμα “graffiti” στην Αρχαία Ελλάδα συναντάμε στην Έφεσο. Οι αναφορές λένε πως πρόκειται για “διαφήμιση” ενός τοπικού οίκου ανοχής σε πλακόστρωτο δρόμο της εποχής και αποτελείται από ένα αποτύπωμα εταίρας που η παλάμη της αμυδρά αναπαριστά την καρδιά και πλαισιώνεται από ένα αποτύπωμα ποδιού και έναν αριθμό. Αυτό σύμφωνα με άλλους δηλώνει ότι ο αδελφός της εταίρας βρισκόταν εκεί κοντά και το αποτύπωμα του χεριού συμβόλιζε την πληρωμή.</a:t>
            </a:r>
            <a:br>
              <a:rPr lang="el-GR" dirty="0" smtClean="0">
                <a:solidFill>
                  <a:schemeClr val="bg1"/>
                </a:solidFill>
              </a:rPr>
            </a:br>
            <a:r>
              <a:rPr lang="el-GR" dirty="0" smtClean="0">
                <a:solidFill>
                  <a:schemeClr val="bg1"/>
                </a:solidFill>
              </a:rPr>
              <a:t/>
            </a:r>
            <a:br>
              <a:rPr lang="el-GR" dirty="0" smtClean="0">
                <a:solidFill>
                  <a:schemeClr val="bg1"/>
                </a:solidFill>
              </a:rPr>
            </a:br>
            <a:r>
              <a:rPr lang="el-GR" dirty="0" smtClean="0">
                <a:solidFill>
                  <a:schemeClr val="bg1"/>
                </a:solidFill>
              </a:rPr>
              <a:t>Η ανασκαφή της Πομπηίας που καταπλακώθηκε από τον Βεζούβιο φέρνει στο φώς πολλές ενδείξεις για τη σημασία της τοιχογραφίας “graffiti” κατά τη ρωμαϊκή εποχή. Βλαστήμιες, ξόρκια, πολιτικά συνθήματα ακόμα και ερωτικοί στίχοι γράφονται στους τοίχους της προχριστιανικής Ρώμης.</a:t>
            </a:r>
          </a:p>
          <a:p>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430</Words>
  <Application>Microsoft Office PowerPoint</Application>
  <PresentationFormat>Προβολή στην οθόνη (4:3)</PresentationFormat>
  <Paragraphs>20</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Θέμα του Office</vt:lpstr>
      <vt:lpstr>GRAFFITI:  ΕΝΑΣ ΝΕΟΣ ΚΟΣΜΟΣ ΕΚΦΡΑΣΗΣ</vt:lpstr>
      <vt:lpstr>ΑΝΩΝΥΜΟΙ</vt:lpstr>
      <vt:lpstr>ΤΙ ΕIΝΑΙ GRAFFITI</vt:lpstr>
      <vt:lpstr>Διαφάνεια 4</vt:lpstr>
      <vt:lpstr>Διαφάνεια 5</vt:lpstr>
      <vt:lpstr>IΣΤΟΡΙΑ ΤΟΥ GRAFFITI </vt:lpstr>
      <vt:lpstr>Διαφάνεια 7</vt:lpstr>
      <vt:lpstr>GRAFFITI ΣΤΗΝ ΕΛΛΑΔΑ</vt:lpstr>
      <vt:lpstr>Διαφάνεια 9</vt:lpstr>
      <vt:lpstr>Διαφάνεια 10</vt:lpstr>
      <vt:lpstr>ΤΕΧΝΗ Ή ΒΑΝΔΑΛΙΣΜΟΣ</vt:lpstr>
      <vt:lpstr>Διαφάνεια 12</vt:lpstr>
      <vt:lpstr>Διαφάνεια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ΑΝΩΝΥΜΟΙ</dc:title>
  <dc:creator>user</dc:creator>
  <cp:lastModifiedBy>user</cp:lastModifiedBy>
  <cp:revision>28</cp:revision>
  <dcterms:created xsi:type="dcterms:W3CDTF">2013-04-05T09:35:50Z</dcterms:created>
  <dcterms:modified xsi:type="dcterms:W3CDTF">2013-04-22T05:28:17Z</dcterms:modified>
</cp:coreProperties>
</file>