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313"/>
    <a:srgbClr val="91D9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E1972-4C4A-4050-8919-FB7A8E0A1DAC}" type="datetimeFigureOut">
              <a:rPr lang="el-GR" smtClean="0"/>
              <a:pPr/>
              <a:t>25/1/2012</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595B97-F126-4CAD-B6B7-FC61718432BC}"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10</a:t>
            </a:fld>
            <a:endParaRPr lang="el-G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11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3</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4</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5</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6</a:t>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7</a:t>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8</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4595B97-F126-4CAD-B6B7-FC61718432BC}" type="slidenum">
              <a:rPr lang="el-GR" smtClean="0"/>
              <a:pPr/>
              <a:t>9</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C5DD54E-A3BB-4198-9940-C9525C409AF9}" type="datetimeFigureOut">
              <a:rPr lang="el-GR" smtClean="0"/>
              <a:pPr/>
              <a:t>25/1/2012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1ECE4E0-7414-4603-BEA7-925C4A11D185}"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DD54E-A3BB-4198-9940-C9525C409AF9}" type="datetimeFigureOut">
              <a:rPr lang="el-GR" smtClean="0"/>
              <a:pPr/>
              <a:t>25/1/2012</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CE4E0-7414-4603-BEA7-925C4A11D185}"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blipFill>
            <a:blip r:embed="rId3" cstate="print"/>
            <a:stretch>
              <a:fillRect/>
            </a:stretch>
          </a:blipFill>
          <a:ln>
            <a:solidFill>
              <a:schemeClr val="tx2">
                <a:lumMod val="75000"/>
              </a:schemeClr>
            </a:solidFill>
          </a:ln>
        </p:spPr>
        <p:txBody>
          <a:bodyPr>
            <a:normAutofit/>
          </a:bodyPr>
          <a:lstStyle/>
          <a:p>
            <a:pPr marL="514350" indent="-514350"/>
            <a:r>
              <a:rPr lang="el-GR" sz="2800" dirty="0" smtClean="0">
                <a:solidFill>
                  <a:schemeClr val="bg1">
                    <a:lumMod val="65000"/>
                  </a:schemeClr>
                </a:solidFill>
              </a:rPr>
              <a:t> Από τον Άδωνι στο βουρκόλακα μια έρευνα για την νεκρεγερσία</a:t>
            </a:r>
            <a:endParaRPr lang="en-US" sz="2800" dirty="0" smtClean="0">
              <a:solidFill>
                <a:schemeClr val="bg1">
                  <a:lumMod val="65000"/>
                </a:schemeClr>
              </a:solidFill>
            </a:endParaRPr>
          </a:p>
          <a:p>
            <a:pPr marL="514350" indent="-514350"/>
            <a:endParaRPr lang="en-US" sz="2800" dirty="0" smtClean="0">
              <a:solidFill>
                <a:schemeClr val="bg1">
                  <a:lumMod val="65000"/>
                </a:schemeClr>
              </a:solidFill>
            </a:endParaRPr>
          </a:p>
          <a:p>
            <a:pPr marL="514350" indent="-514350"/>
            <a:endParaRPr lang="en-US" sz="2800" dirty="0" smtClean="0">
              <a:solidFill>
                <a:schemeClr val="bg1">
                  <a:lumMod val="65000"/>
                </a:schemeClr>
              </a:solidFill>
            </a:endParaRPr>
          </a:p>
          <a:p>
            <a:pPr marL="514350" indent="-514350"/>
            <a:r>
              <a:rPr lang="en-US" sz="2800" dirty="0" smtClean="0">
                <a:solidFill>
                  <a:schemeClr val="bg1">
                    <a:lumMod val="65000"/>
                  </a:schemeClr>
                </a:solidFill>
              </a:rPr>
              <a:t> </a:t>
            </a:r>
            <a:r>
              <a:rPr lang="el-GR" sz="2800" dirty="0" smtClean="0">
                <a:solidFill>
                  <a:schemeClr val="bg1">
                    <a:lumMod val="65000"/>
                  </a:schemeClr>
                </a:solidFill>
              </a:rPr>
              <a:t>Η έγερση των νεκρών στην Ελλάδα και στα Βαλκάνια </a:t>
            </a:r>
            <a:br>
              <a:rPr lang="el-GR" sz="2800" dirty="0" smtClean="0">
                <a:solidFill>
                  <a:schemeClr val="bg1">
                    <a:lumMod val="65000"/>
                  </a:schemeClr>
                </a:solidFill>
              </a:rPr>
            </a:br>
            <a:endParaRPr lang="el-GR" sz="2800" dirty="0" smtClean="0">
              <a:solidFill>
                <a:schemeClr val="bg1">
                  <a:lumMod val="65000"/>
                </a:schemeClr>
              </a:solidFill>
            </a:endParaRPr>
          </a:p>
        </p:txBody>
      </p:sp>
      <p:sp>
        <p:nvSpPr>
          <p:cNvPr id="2" name="1 - Τίτλος"/>
          <p:cNvSpPr>
            <a:spLocks noGrp="1"/>
          </p:cNvSpPr>
          <p:nvPr>
            <p:ph type="ctrTitle"/>
          </p:nvPr>
        </p:nvSpPr>
        <p:spPr>
          <a:xfrm>
            <a:off x="642910" y="2786058"/>
            <a:ext cx="8501090" cy="3714776"/>
          </a:xfrm>
        </p:spPr>
        <p:txBody>
          <a:bodyPr>
            <a:normAutofit fontScale="90000"/>
          </a:bodyPr>
          <a:lstStyle/>
          <a:p>
            <a:r>
              <a:rPr lang="el-GR" dirty="0" smtClean="0">
                <a:solidFill>
                  <a:schemeClr val="bg1">
                    <a:lumMod val="65000"/>
                  </a:schemeClr>
                </a:solidFill>
              </a:rPr>
              <a:t/>
            </a:r>
            <a:br>
              <a:rPr lang="el-GR" dirty="0" smtClean="0">
                <a:solidFill>
                  <a:schemeClr val="bg1">
                    <a:lumMod val="65000"/>
                  </a:schemeClr>
                </a:solidFill>
              </a:rPr>
            </a:br>
            <a:r>
              <a:rPr lang="el-GR" sz="3100" dirty="0" smtClean="0">
                <a:solidFill>
                  <a:schemeClr val="bg1">
                    <a:lumMod val="65000"/>
                  </a:schemeClr>
                </a:solidFill>
              </a:rPr>
              <a:t/>
            </a:r>
            <a:br>
              <a:rPr lang="el-GR" sz="3100" dirty="0" smtClean="0">
                <a:solidFill>
                  <a:schemeClr val="bg1">
                    <a:lumMod val="65000"/>
                  </a:schemeClr>
                </a:solidFill>
              </a:rPr>
            </a:br>
            <a:r>
              <a:rPr lang="en-US" sz="3100" dirty="0" smtClean="0">
                <a:solidFill>
                  <a:schemeClr val="bg1">
                    <a:lumMod val="65000"/>
                  </a:schemeClr>
                </a:solidFill>
              </a:rPr>
              <a:t/>
            </a:r>
            <a:br>
              <a:rPr lang="en-US" sz="3100" dirty="0" smtClean="0">
                <a:solidFill>
                  <a:schemeClr val="bg1">
                    <a:lumMod val="65000"/>
                  </a:schemeClr>
                </a:solidFill>
              </a:rPr>
            </a:br>
            <a:r>
              <a:rPr lang="el-GR" sz="3100" dirty="0" smtClean="0">
                <a:solidFill>
                  <a:schemeClr val="bg1">
                    <a:lumMod val="65000"/>
                  </a:schemeClr>
                </a:solidFill>
              </a:rPr>
              <a:t>Ειρήνη Βαβρίτσα,  Δέσποινα Αναγνωστοπούλου,</a:t>
            </a:r>
            <a:r>
              <a:rPr lang="en-US" sz="3100" dirty="0" smtClean="0">
                <a:solidFill>
                  <a:schemeClr val="bg1">
                    <a:lumMod val="65000"/>
                  </a:schemeClr>
                </a:solidFill>
              </a:rPr>
              <a:t/>
            </a:r>
            <a:br>
              <a:rPr lang="en-US" sz="3100" dirty="0" smtClean="0">
                <a:solidFill>
                  <a:schemeClr val="bg1">
                    <a:lumMod val="65000"/>
                  </a:schemeClr>
                </a:solidFill>
              </a:rPr>
            </a:br>
            <a:r>
              <a:rPr lang="el-GR" sz="3100" dirty="0" smtClean="0">
                <a:solidFill>
                  <a:schemeClr val="bg1">
                    <a:lumMod val="65000"/>
                  </a:schemeClr>
                </a:solidFill>
              </a:rPr>
              <a:t>Σοφία Κοθώνα, Νεκταρία Σπίντζου,Άρτεμις Αθανασίου</a:t>
            </a:r>
            <a:br>
              <a:rPr lang="el-GR" sz="3100" dirty="0" smtClean="0">
                <a:solidFill>
                  <a:schemeClr val="bg1">
                    <a:lumMod val="65000"/>
                  </a:schemeClr>
                </a:solidFill>
              </a:rPr>
            </a:br>
            <a:r>
              <a:rPr lang="el-GR" sz="3100" dirty="0" smtClean="0">
                <a:solidFill>
                  <a:schemeClr val="bg1">
                    <a:lumMod val="65000"/>
                  </a:schemeClr>
                </a:solidFill>
              </a:rPr>
              <a:t>Ευαγγελία Γραμμένου</a:t>
            </a:r>
            <a:br>
              <a:rPr lang="el-GR" sz="3100" dirty="0" smtClean="0">
                <a:solidFill>
                  <a:schemeClr val="bg1">
                    <a:lumMod val="65000"/>
                  </a:schemeClr>
                </a:solidFill>
              </a:rPr>
            </a:br>
            <a:r>
              <a:rPr lang="el-GR" sz="3100" dirty="0" smtClean="0">
                <a:solidFill>
                  <a:schemeClr val="bg1">
                    <a:lumMod val="65000"/>
                  </a:schemeClr>
                </a:solidFill>
              </a:rPr>
              <a:t>Γιώργος Κυρίτσης</a:t>
            </a:r>
            <a:endParaRPr lang="el-GR" sz="3100" dirty="0">
              <a:solidFill>
                <a:schemeClr val="bg1">
                  <a:lumMod val="65000"/>
                </a:schemeClr>
              </a:solidFill>
            </a:endParaRPr>
          </a:p>
        </p:txBody>
      </p:sp>
    </p:spTree>
  </p:cSld>
  <p:clrMapOvr>
    <a:masterClrMapping/>
  </p:clrMapOvr>
  <p:transition advTm="6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half" idx="1"/>
          </p:nvPr>
        </p:nvSpPr>
        <p:spPr/>
        <p:txBody>
          <a:bodyPr/>
          <a:lstStyle/>
          <a:p>
            <a:r>
              <a:rPr lang="el-GR" dirty="0" smtClean="0"/>
              <a:t>«</a:t>
            </a:r>
            <a:r>
              <a:rPr lang="el-GR" dirty="0" smtClean="0"/>
              <a:t>Σήκω</a:t>
            </a:r>
            <a:r>
              <a:rPr lang="el-GR" dirty="0" smtClean="0"/>
              <a:t>, μανούλα μου, άνοιξε,σήκω γλυκιάμου μάνα, δεν είμαι ο πικροχάροντας, η θυγατέρα σου είμαι κι ήρθα κοντά σου , η Γέλιτσα, από τους </a:t>
            </a:r>
            <a:r>
              <a:rPr lang="el-GR" smtClean="0"/>
              <a:t>ξένους </a:t>
            </a:r>
            <a:r>
              <a:rPr lang="el-GR" smtClean="0"/>
              <a:t>τόπους».</a:t>
            </a:r>
            <a:endParaRPr lang="el-GR" dirty="0"/>
          </a:p>
        </p:txBody>
      </p:sp>
      <p:pic>
        <p:nvPicPr>
          <p:cNvPr id="5122" name="Picture 2"/>
          <p:cNvPicPr>
            <a:picLocks noGrp="1" noChangeAspect="1" noChangeArrowheads="1"/>
          </p:cNvPicPr>
          <p:nvPr>
            <p:ph sz="half" idx="2"/>
          </p:nvPr>
        </p:nvPicPr>
        <p:blipFill>
          <a:blip r:embed="rId3" cstate="print"/>
          <a:srcRect/>
          <a:stretch>
            <a:fillRect/>
          </a:stretch>
        </p:blipFill>
        <p:spPr bwMode="auto">
          <a:xfrm>
            <a:off x="5000628" y="1785927"/>
            <a:ext cx="2857520" cy="3377418"/>
          </a:xfrm>
          <a:prstGeom prst="rect">
            <a:avLst/>
          </a:prstGeom>
          <a:noFill/>
          <a:ln w="9525">
            <a:noFill/>
            <a:miter lim="800000"/>
            <a:headEnd/>
            <a:tailEnd/>
          </a:ln>
          <a:effectLst/>
        </p:spPr>
      </p:pic>
    </p:spTree>
  </p:cSld>
  <p:clrMapOvr>
    <a:masterClrMapping/>
  </p:clrMapOvr>
  <p:transition advTm="1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half" idx="1"/>
          </p:nvPr>
        </p:nvSpPr>
        <p:spPr/>
        <p:txBody>
          <a:bodyPr/>
          <a:lstStyle/>
          <a:p>
            <a:r>
              <a:rPr lang="el-GR" dirty="0" smtClean="0"/>
              <a:t>Κατέβηκεν  η μάνα της , την πόρτα της ανοίγει κι οι δυο στη γης επέσανε,κι οι δυο ξεψυχισμένες.</a:t>
            </a:r>
            <a:endParaRPr lang="el-GR" dirty="0"/>
          </a:p>
        </p:txBody>
      </p:sp>
      <p:pic>
        <p:nvPicPr>
          <p:cNvPr id="6148" name="Picture 4"/>
          <p:cNvPicPr>
            <a:picLocks noGrp="1" noChangeAspect="1" noChangeArrowheads="1"/>
          </p:cNvPicPr>
          <p:nvPr>
            <p:ph sz="half" idx="2"/>
          </p:nvPr>
        </p:nvPicPr>
        <p:blipFill>
          <a:blip r:embed="rId3" cstate="print"/>
          <a:srcRect/>
          <a:stretch>
            <a:fillRect/>
          </a:stretch>
        </p:blipFill>
        <p:spPr bwMode="auto">
          <a:xfrm>
            <a:off x="5448300" y="2143116"/>
            <a:ext cx="2981352" cy="3214710"/>
          </a:xfrm>
          <a:prstGeom prst="rect">
            <a:avLst/>
          </a:prstGeom>
          <a:noFill/>
          <a:ln w="9525">
            <a:noFill/>
            <a:miter lim="800000"/>
            <a:headEnd/>
            <a:tailEnd/>
          </a:ln>
          <a:effectLst/>
        </p:spPr>
      </p:pic>
    </p:spTree>
  </p:cSld>
  <p:clrMapOvr>
    <a:masterClrMapping/>
  </p:clrMapOvr>
  <p:transition advTm="12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100" dirty="0" smtClean="0">
                <a:ln>
                  <a:solidFill>
                    <a:schemeClr val="tx2">
                      <a:lumMod val="50000"/>
                    </a:schemeClr>
                  </a:solidFill>
                </a:ln>
                <a:solidFill>
                  <a:schemeClr val="tx1">
                    <a:tint val="75000"/>
                  </a:schemeClr>
                </a:solidFill>
                <a:latin typeface="+mn-lt"/>
                <a:ea typeface="+mn-ea"/>
                <a:cs typeface="+mn-cs"/>
              </a:rPr>
              <a:t>ΠΕΡΙΕΧΟΜΕΝΑ:</a:t>
            </a:r>
          </a:p>
        </p:txBody>
      </p:sp>
      <p:sp>
        <p:nvSpPr>
          <p:cNvPr id="3" name="2 - Θέση περιεχομένου"/>
          <p:cNvSpPr>
            <a:spLocks noGrp="1"/>
          </p:cNvSpPr>
          <p:nvPr>
            <p:ph idx="1"/>
          </p:nvPr>
        </p:nvSpPr>
        <p:spPr>
          <a:xfrm>
            <a:off x="714348" y="1643050"/>
            <a:ext cx="8229600" cy="4525963"/>
          </a:xfrm>
        </p:spPr>
        <p:txBody>
          <a:bodyPr/>
          <a:lstStyle/>
          <a:p>
            <a:r>
              <a:rPr lang="el-GR" dirty="0" smtClean="0"/>
              <a:t>Κείμενα Ν. Λογοτεχνίας για βρυκόλακες</a:t>
            </a:r>
          </a:p>
          <a:p>
            <a:r>
              <a:rPr lang="el-GR" dirty="0" smtClean="0"/>
              <a:t>Ελληνικά μοιρολόγια με νεκρανάσταση</a:t>
            </a:r>
          </a:p>
          <a:p>
            <a:pPr>
              <a:buNone/>
            </a:pPr>
            <a:endParaRPr lang="el-GR" dirty="0"/>
          </a:p>
        </p:txBody>
      </p:sp>
    </p:spTree>
  </p:cSld>
  <p:clrMapOvr>
    <a:masterClrMapping/>
  </p:clrMapOvr>
  <p:transition advTm="6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ΜΠΩΤΛΕΡ Ο ΒΡΥΚΟΛΑΚΑΣ</a:t>
            </a:r>
            <a:endParaRPr lang="el-GR" dirty="0"/>
          </a:p>
        </p:txBody>
      </p:sp>
      <p:sp>
        <p:nvSpPr>
          <p:cNvPr id="3" name="2 - Θέση περιεχομένου"/>
          <p:cNvSpPr>
            <a:spLocks noGrp="1"/>
          </p:cNvSpPr>
          <p:nvPr>
            <p:ph idx="1"/>
          </p:nvPr>
        </p:nvSpPr>
        <p:spPr>
          <a:blipFill>
            <a:blip r:embed="rId3" cstate="print"/>
            <a:tile tx="0" ty="0" sx="100000" sy="100000" flip="none" algn="tl"/>
          </a:blipFill>
        </p:spPr>
        <p:txBody>
          <a:bodyPr>
            <a:normAutofit fontScale="70000" lnSpcReduction="20000"/>
          </a:bodyPr>
          <a:lstStyle/>
          <a:p>
            <a:r>
              <a:rPr lang="el-GR" dirty="0" smtClean="0"/>
              <a:t>Καθὼς οἱ δαίμονες μὲ τ᾿ ἄγριο μάτι,</a:t>
            </a:r>
            <a:br>
              <a:rPr lang="el-GR" dirty="0" smtClean="0"/>
            </a:br>
            <a:r>
              <a:rPr lang="el-GR" dirty="0" smtClean="0"/>
              <a:t>θὰ σοῦ ξανάρθω σιγὰ στὸ κρεβάτι</a:t>
            </a:r>
            <a:br>
              <a:rPr lang="el-GR" dirty="0" smtClean="0"/>
            </a:br>
            <a:r>
              <a:rPr lang="el-GR" dirty="0" smtClean="0"/>
              <a:t>καὶ θὰ γλυστρήσω κοντά σου ἀχνός,</a:t>
            </a:r>
            <a:br>
              <a:rPr lang="el-GR" dirty="0" smtClean="0"/>
            </a:br>
            <a:r>
              <a:rPr lang="el-GR" dirty="0" smtClean="0"/>
              <a:t>σὰν τὰ φαντάσματα τῆς νυκτός.</a:t>
            </a:r>
          </a:p>
          <a:p>
            <a:r>
              <a:rPr lang="el-GR" dirty="0" smtClean="0"/>
              <a:t>Ξανὰ θὰ σοῦ δώσω μελαχροινή μου</a:t>
            </a:r>
            <a:br>
              <a:rPr lang="el-GR" dirty="0" smtClean="0"/>
            </a:br>
            <a:r>
              <a:rPr lang="el-GR" dirty="0" smtClean="0"/>
              <a:t>σὰν τὸ φεγγάρι ψυχρὸ τὸ φιλί μου</a:t>
            </a:r>
            <a:br>
              <a:rPr lang="el-GR" dirty="0" smtClean="0"/>
            </a:br>
            <a:r>
              <a:rPr lang="el-GR" dirty="0" smtClean="0"/>
              <a:t>καὶ χάδια τέτοια σὰν τοῦ φιδιοῦ</a:t>
            </a:r>
            <a:br>
              <a:rPr lang="el-GR" dirty="0" smtClean="0"/>
            </a:br>
            <a:r>
              <a:rPr lang="el-GR" dirty="0" smtClean="0"/>
              <a:t>ποὺ σέρνεται πλάι σὲ τάφο νεκροῦ.</a:t>
            </a:r>
          </a:p>
          <a:p>
            <a:r>
              <a:rPr lang="el-GR" dirty="0" smtClean="0"/>
              <a:t>Καὶ μόλις φέξει ἡ αὐγὴ πελιδνὴ</a:t>
            </a:r>
            <a:br>
              <a:rPr lang="el-GR" dirty="0" smtClean="0"/>
            </a:br>
            <a:r>
              <a:rPr lang="el-GR" dirty="0" smtClean="0"/>
              <a:t>τὴ θέση μου θὰ ῾βρεις ἐκεῖ ἀδειανὴ</a:t>
            </a:r>
            <a:br>
              <a:rPr lang="el-GR" dirty="0" smtClean="0"/>
            </a:br>
            <a:r>
              <a:rPr lang="el-GR" dirty="0" smtClean="0"/>
              <a:t>καὶ κρύα ὡς ποὺ νὰ ῾ρθει πάλι τὸ βράδυ.</a:t>
            </a:r>
          </a:p>
          <a:p>
            <a:r>
              <a:rPr lang="el-GR" dirty="0" smtClean="0"/>
              <a:t>Ὅπως οἱ ἄλλοι μ᾿ ἀγκαλιὲς καὶ χάδι...</a:t>
            </a:r>
            <a:br>
              <a:rPr lang="el-GR" dirty="0" smtClean="0"/>
            </a:br>
            <a:r>
              <a:rPr lang="el-GR" dirty="0" smtClean="0"/>
              <a:t>στὴ νιότη σου καὶ στὴ ζωή σου ἐδῶ</a:t>
            </a:r>
            <a:br>
              <a:rPr lang="el-GR" dirty="0" smtClean="0"/>
            </a:br>
            <a:r>
              <a:rPr lang="el-GR" dirty="0" smtClean="0"/>
              <a:t>θὰ βασιλέψω μὲ τὴ φρίκη ἐγώ.</a:t>
            </a:r>
          </a:p>
          <a:p>
            <a:endParaRPr lang="el-GR" dirty="0"/>
          </a:p>
        </p:txBody>
      </p:sp>
    </p:spTree>
  </p:cSld>
  <p:clrMapOvr>
    <a:masterClrMapping/>
  </p:clrMapOvr>
  <p:transition advTm="6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ΕΛΛΗΝΙΚΑ ΜΟΙΡΟΛΟΓΙΑ ΓΙΑ ΝΕΚΡΑΝΑΣΤΑΣΗ</a:t>
            </a:r>
            <a:endParaRPr lang="el-GR" sz="2800" dirty="0"/>
          </a:p>
        </p:txBody>
      </p:sp>
      <p:sp>
        <p:nvSpPr>
          <p:cNvPr id="3" name="2 - Θέση περιεχομένου"/>
          <p:cNvSpPr>
            <a:spLocks noGrp="1"/>
          </p:cNvSpPr>
          <p:nvPr>
            <p:ph idx="1"/>
          </p:nvPr>
        </p:nvSpPr>
        <p:spPr>
          <a:xfrm>
            <a:off x="0" y="1214422"/>
            <a:ext cx="9144000" cy="5643578"/>
          </a:xfrm>
        </p:spPr>
        <p:txBody>
          <a:bodyPr>
            <a:normAutofit fontScale="25000" lnSpcReduction="20000"/>
          </a:bodyPr>
          <a:lstStyle/>
          <a:p>
            <a:r>
              <a:rPr lang="el-GR" sz="6400" dirty="0" smtClean="0"/>
              <a:t>Όμως σε ένα μοιρολόι, η έκκληση στον νεκρό να "ξυπνήσει" δεν θα συνιστούσε νεκρανάσταση, απλά θα υποδήλωνε μάλλον την μάταιη επιθυμία των αγαπημένων προσώπων του να αντιστρέψουν το αναντίστρεπτο.</a:t>
            </a:r>
            <a:br>
              <a:rPr lang="el-GR" sz="6400" dirty="0" smtClean="0"/>
            </a:br>
            <a:r>
              <a:rPr lang="el-GR" sz="6400" dirty="0" smtClean="0"/>
              <a:t/>
            </a:r>
            <a:br>
              <a:rPr lang="el-GR" sz="6400" dirty="0" smtClean="0"/>
            </a:br>
            <a:r>
              <a:rPr lang="el-GR" sz="6400" dirty="0" smtClean="0"/>
              <a:t>Παρόμοιες εκκλήσεις υπάρχουν σε μοιρολόγια στην ανθολόγηση του Γ. Ιωάννου:</a:t>
            </a:r>
            <a:br>
              <a:rPr lang="el-GR" sz="6400" dirty="0" smtClean="0"/>
            </a:br>
            <a:r>
              <a:rPr lang="el-GR" sz="6400" dirty="0" smtClean="0"/>
              <a:t/>
            </a:r>
            <a:br>
              <a:rPr lang="el-GR" sz="6400" dirty="0" smtClean="0"/>
            </a:br>
            <a:r>
              <a:rPr lang="el-GR" sz="6400" dirty="0" smtClean="0"/>
              <a:t>"Ξύπνα, που δεν εχόρτασες του ύπνου τη γλυκάδα..</a:t>
            </a:r>
            <a:br>
              <a:rPr lang="el-GR" sz="6400" dirty="0" smtClean="0"/>
            </a:br>
            <a:r>
              <a:rPr lang="el-GR" sz="6400" dirty="0" smtClean="0"/>
              <a:t>ν-αυτός ο ύπνος ειν' βαρύς, σου φέρνει ασχημάδα,</a:t>
            </a:r>
            <a:br>
              <a:rPr lang="el-GR" sz="6400" dirty="0" smtClean="0"/>
            </a:br>
            <a:r>
              <a:rPr lang="el-GR" sz="6400" dirty="0" smtClean="0"/>
              <a:t>και σου χαλάει τα νιάτα σου, χαλάει την ομορφιά σου.</a:t>
            </a:r>
            <a:br>
              <a:rPr lang="el-GR" sz="6400" dirty="0" smtClean="0"/>
            </a:br>
            <a:r>
              <a:rPr lang="el-GR" sz="6400" dirty="0" smtClean="0"/>
              <a:t>Τα νιάτα χώμα γίνονται κι η ομορφιά χορτάρι".</a:t>
            </a:r>
            <a:br>
              <a:rPr lang="el-GR" sz="6400" dirty="0" smtClean="0"/>
            </a:br>
            <a:r>
              <a:rPr lang="el-GR" sz="6400" dirty="0" smtClean="0"/>
              <a:t/>
            </a:r>
            <a:br>
              <a:rPr lang="el-GR" sz="6400" dirty="0" smtClean="0"/>
            </a:br>
            <a:r>
              <a:rPr lang="el-GR" sz="6400" dirty="0" smtClean="0"/>
              <a:t>ή το ίσως βέβαια μιάς άλλης διάστασης:</a:t>
            </a:r>
            <a:br>
              <a:rPr lang="el-GR" sz="6400" dirty="0" smtClean="0"/>
            </a:br>
            <a:r>
              <a:rPr lang="el-GR" sz="6400" dirty="0" smtClean="0"/>
              <a:t/>
            </a:r>
            <a:br>
              <a:rPr lang="el-GR" sz="6400" dirty="0" smtClean="0"/>
            </a:br>
            <a:r>
              <a:rPr lang="el-GR" sz="6400" dirty="0" smtClean="0"/>
              <a:t>"Για πρόβαλε κι αγνάντεψε, ν-όπως προβάνει ο γ-ήλιος,</a:t>
            </a:r>
            <a:br>
              <a:rPr lang="el-GR" sz="6400" dirty="0" smtClean="0"/>
            </a:br>
            <a:r>
              <a:rPr lang="el-GR" sz="6400" dirty="0" smtClean="0"/>
              <a:t>όπως προβάνει ο αυγερινός και φέγγει ο κόσμος όλος.</a:t>
            </a:r>
            <a:br>
              <a:rPr lang="el-GR" sz="6400" dirty="0" smtClean="0"/>
            </a:br>
            <a:r>
              <a:rPr lang="el-GR" sz="6400" dirty="0" smtClean="0"/>
              <a:t>Για πρόβαλε λεβέντη μου, ν-όπως προβάνει ο γ-ήλιος,</a:t>
            </a:r>
            <a:br>
              <a:rPr lang="el-GR" sz="6400" dirty="0" smtClean="0"/>
            </a:br>
            <a:r>
              <a:rPr lang="el-GR" sz="6400" dirty="0" smtClean="0"/>
              <a:t>όπως χαράζει στα βουνά και φέγγει στα λαγκάδια". </a:t>
            </a:r>
            <a:br>
              <a:rPr lang="el-GR" sz="6400" dirty="0" smtClean="0"/>
            </a:br>
            <a:r>
              <a:rPr lang="el-GR" sz="6400" dirty="0" smtClean="0"/>
              <a:t/>
            </a:r>
            <a:br>
              <a:rPr lang="el-GR" sz="6400" dirty="0" smtClean="0"/>
            </a:br>
            <a:r>
              <a:rPr lang="el-GR" sz="6400" dirty="0" smtClean="0"/>
              <a:t>Επίσης, κάποιοι αποσπασματικοί στίχοι:</a:t>
            </a:r>
            <a:br>
              <a:rPr lang="el-GR" sz="6400" dirty="0" smtClean="0"/>
            </a:br>
            <a:r>
              <a:rPr lang="el-GR" sz="6400" dirty="0" smtClean="0"/>
              <a:t/>
            </a:r>
            <a:br>
              <a:rPr lang="el-GR" sz="6400" dirty="0" smtClean="0"/>
            </a:br>
            <a:r>
              <a:rPr lang="el-GR" sz="6400" dirty="0" smtClean="0"/>
              <a:t>"...Εγώ έχω ρούχα έτοιμα στον Άδη να τα στείλω,</a:t>
            </a:r>
            <a:br>
              <a:rPr lang="el-GR" sz="6400" dirty="0" smtClean="0"/>
            </a:br>
            <a:r>
              <a:rPr lang="el-GR" sz="6400" dirty="0" smtClean="0"/>
              <a:t>να στείλω στα παιδάκια μου τα πολυαγαπημένα,</a:t>
            </a:r>
            <a:br>
              <a:rPr lang="el-GR" sz="6400" dirty="0" smtClean="0"/>
            </a:br>
            <a:r>
              <a:rPr lang="el-GR" sz="6400" dirty="0" smtClean="0"/>
              <a:t>να έρθουν τα Χριστούγεννα, γιατί τα περιμένω,</a:t>
            </a:r>
            <a:br>
              <a:rPr lang="el-GR" sz="6400" dirty="0" smtClean="0"/>
            </a:br>
            <a:r>
              <a:rPr lang="el-GR" sz="6400" dirty="0" smtClean="0"/>
              <a:t>να κάτσουν στο τραπέζι μας να φάμε όλοι παρέα..."</a:t>
            </a:r>
            <a:br>
              <a:rPr lang="el-GR" sz="6400" dirty="0" smtClean="0"/>
            </a:br>
            <a:r>
              <a:rPr lang="el-GR" sz="6400" dirty="0" smtClean="0"/>
              <a:t/>
            </a:r>
            <a:br>
              <a:rPr lang="el-GR" sz="6400" dirty="0" smtClean="0"/>
            </a:br>
            <a:r>
              <a:rPr lang="el-GR" sz="6400" dirty="0" smtClean="0"/>
              <a:t>"...Σήκω, καλέ μου σύντροφε, καλέ μου νοικοκύρη,</a:t>
            </a:r>
            <a:br>
              <a:rPr lang="el-GR" sz="6400" dirty="0" smtClean="0"/>
            </a:br>
            <a:r>
              <a:rPr lang="el-GR" sz="6400" dirty="0" smtClean="0"/>
              <a:t>αν είσαι μπρος καρτέρα με, κι αν είσαι πίσω στάσου,</a:t>
            </a:r>
            <a:br>
              <a:rPr lang="el-GR" sz="6400" dirty="0" smtClean="0"/>
            </a:br>
            <a:r>
              <a:rPr lang="el-GR" sz="6400" dirty="0" smtClean="0"/>
              <a:t>κι αν είσαι σ' άκρη ποταμού, κάτσε για να περάσω</a:t>
            </a:r>
            <a:r>
              <a:rPr lang="el-GR" dirty="0" smtClean="0"/>
              <a:t>". </a:t>
            </a:r>
            <a:endParaRPr lang="el-G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ΧΟΡΟΣ ΤΟΥ ΠΕΘΑΜΕΝΟΥ</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smtClean="0"/>
              <a:t>Ο χορός του Πεθαμένου, είναι ένα 'ευετηριακό' δρώμενο που συμβολίζει τη φθορά της φύσης και την αναγέννησή της την Άνοιξη. Υποστηρίζεται ότι είναι επιβίωση των λατρευτικών τελετών τουΥακίνθου και του Αδώνιδος. Παρόμοια έθιμα με νεκρανάσταση συναντάμε και στο Ζαγόρι της Ηπείρου (του Ζαφείρη), στην Αίγινα (του 'Λειδινού' ή Λυδινού), στην Μύκονο (του 'Κραντωνέλλου'), στην Αμισσό (του 'Κάναβου'), στην Στυμφαλία ('Φουσκοδενδρί'), στην Κρήνη Αχαϊας (του 'Σαβάλα'), στον Πιτυό Χίου (του 'Μακαρώνα'), στις Μυκήνες (του 'Πεθαμένου') κ.α. Ο χορός αυτός βέβαια, δεν έχει καμμία σχέση με την Έξοδο του Μεσολογγίου. Παρ' όλα αυτά καθιερώθηκε , εδώ και αρκετά χρόνια, να τελείται στο πανηγύρι του Αη Συμιού την Πεντηκοστή. Αρχίζει με μια δήθεν παρεξήγηση του 'καπετάνιου' με έναν από τους 'αρματωμένους' της παρέας. Οι άνδρες μονομαχούν και ο αρματωμένος σκοτώνετα. Ο καπετάνιος μετανοιώνει και με διάφορους τρόπους προσπαθεί να ξαναφέρει στη ζωή τον νεκρό. Στις Μυκήνες (αλλά ενίοτε και στον Αη Συμιό) τον ραντίζει με κρασί. Το θαύμα γίνεται και ο νεκρός αρχίζει να αναδεύεται. Ο καπετάνιος σκουπίζει την πληγή και μετά σηκώνει τον φίλο του, τον αγκαλιάζει και τον φιλάει. Τα όργανα, που όλη αυτή την ώρα έπαιζαν ένα θλιμμένο σκοπό, τώρα ζωηρεύουν και όλη η συντροφιά χορεύει χαρούμενα</a:t>
            </a:r>
            <a:r>
              <a:rPr lang="el-GR" smtClean="0"/>
              <a:t>. </a:t>
            </a:r>
            <a:endParaRPr lang="el-GR"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κόρη και τ’αδέρφια της</a:t>
            </a:r>
            <a:br>
              <a:rPr lang="el-GR" dirty="0" smtClean="0"/>
            </a:br>
            <a:r>
              <a:rPr lang="el-GR" dirty="0" smtClean="0"/>
              <a:t>παραλογή από τη Σερβία</a:t>
            </a:r>
            <a:endParaRPr lang="el-GR" dirty="0"/>
          </a:p>
        </p:txBody>
      </p:sp>
      <p:sp>
        <p:nvSpPr>
          <p:cNvPr id="3" name="2 - Θέση περιεχομένου"/>
          <p:cNvSpPr>
            <a:spLocks noGrp="1"/>
          </p:cNvSpPr>
          <p:nvPr>
            <p:ph sz="half" idx="1"/>
          </p:nvPr>
        </p:nvSpPr>
        <p:spPr/>
        <p:txBody>
          <a:bodyPr/>
          <a:lstStyle/>
          <a:p>
            <a:r>
              <a:rPr lang="el-GR" dirty="0" smtClean="0"/>
              <a:t>Μάνα  με τους εννιά σου γιους και με τη μια σου κόρη την κόρη τη μονάκριβη , την πολυαγαπημένη τους τάιζεν και τους πότιζεν , ώσπου να μεγαλώσουν.</a:t>
            </a:r>
            <a:endParaRPr lang="el-GR" dirty="0"/>
          </a:p>
        </p:txBody>
      </p:sp>
      <p:pic>
        <p:nvPicPr>
          <p:cNvPr id="1027" name="Picture 3"/>
          <p:cNvPicPr>
            <a:picLocks noGrp="1" noChangeAspect="1" noChangeArrowheads="1"/>
          </p:cNvPicPr>
          <p:nvPr>
            <p:ph sz="half" idx="2"/>
          </p:nvPr>
        </p:nvPicPr>
        <p:blipFill>
          <a:blip r:embed="rId3" cstate="print"/>
          <a:srcRect/>
          <a:stretch>
            <a:fillRect/>
          </a:stretch>
        </p:blipFill>
        <p:spPr bwMode="auto">
          <a:xfrm>
            <a:off x="5000629" y="1928802"/>
            <a:ext cx="3857652" cy="3714775"/>
          </a:xfrm>
          <a:prstGeom prst="rect">
            <a:avLst/>
          </a:prstGeom>
          <a:noFill/>
          <a:ln w="9525">
            <a:noFill/>
            <a:miter lim="800000"/>
            <a:headEnd/>
            <a:tailEnd/>
          </a:ln>
          <a:effectLst/>
        </p:spPr>
      </p:pic>
    </p:spTree>
  </p:cSld>
  <p:clrMapOvr>
    <a:masterClrMapping/>
  </p:clrMapOvr>
  <p:transition advTm="1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half" idx="1"/>
          </p:nvPr>
        </p:nvSpPr>
        <p:spPr/>
        <p:txBody>
          <a:bodyPr>
            <a:normAutofit/>
          </a:bodyPr>
          <a:lstStyle/>
          <a:p>
            <a:pPr>
              <a:buNone/>
            </a:pPr>
            <a:r>
              <a:rPr lang="el-GR" dirty="0" smtClean="0"/>
              <a:t>Φτάσαν οι γιοι της για γαμπροί κι η κόρη της για νύφη, κι ήρθαν να τη γυρέψουνε οι τρεις προξενητάδες.</a:t>
            </a:r>
            <a:endParaRPr lang="el-GR"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5000628" y="1714488"/>
            <a:ext cx="3571900" cy="3786213"/>
          </a:xfrm>
          <a:prstGeom prst="rect">
            <a:avLst/>
          </a:prstGeom>
          <a:noFill/>
          <a:ln w="9525">
            <a:noFill/>
            <a:miter lim="800000"/>
            <a:headEnd/>
            <a:tailEnd/>
          </a:ln>
          <a:effectLst/>
        </p:spPr>
      </p:pic>
    </p:spTree>
  </p:cSld>
  <p:clrMapOvr>
    <a:masterClrMapping/>
  </p:clrMapOvr>
  <p:transition advTm="12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half" idx="1"/>
          </p:nvPr>
        </p:nvSpPr>
        <p:spPr/>
        <p:txBody>
          <a:bodyPr/>
          <a:lstStyle/>
          <a:p>
            <a:r>
              <a:rPr lang="el-GR" dirty="0" smtClean="0"/>
              <a:t>Στο κοιμητήρι είδεν εννιά και νιόσκαφτους τους τάφους και το μαντάτο το πικρό δαγκάει τα σωθικά της, που οΓιόβαν πάει στου Χάροντα, με τ'άλλα της τ'αδέρφια.</a:t>
            </a:r>
            <a:endParaRPr lang="el-GR" dirty="0"/>
          </a:p>
        </p:txBody>
      </p:sp>
      <p:pic>
        <p:nvPicPr>
          <p:cNvPr id="3075" name="Picture 3"/>
          <p:cNvPicPr>
            <a:picLocks noGrp="1" noChangeAspect="1" noChangeArrowheads="1"/>
          </p:cNvPicPr>
          <p:nvPr>
            <p:ph sz="half" idx="2"/>
          </p:nvPr>
        </p:nvPicPr>
        <p:blipFill>
          <a:blip r:embed="rId3" cstate="print"/>
          <a:srcRect/>
          <a:stretch>
            <a:fillRect/>
          </a:stretch>
        </p:blipFill>
        <p:spPr bwMode="auto">
          <a:xfrm>
            <a:off x="4762500" y="1857365"/>
            <a:ext cx="3810000" cy="3648880"/>
          </a:xfrm>
          <a:prstGeom prst="rect">
            <a:avLst/>
          </a:prstGeom>
          <a:noFill/>
          <a:ln w="9525">
            <a:noFill/>
            <a:miter lim="800000"/>
            <a:headEnd/>
            <a:tailEnd/>
          </a:ln>
          <a:effectLst/>
        </p:spPr>
      </p:pic>
    </p:spTree>
  </p:cSld>
  <p:clrMapOvr>
    <a:masterClrMapping/>
  </p:clrMapOvr>
  <p:transition advTm="1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half" idx="1"/>
          </p:nvPr>
        </p:nvSpPr>
        <p:spPr/>
        <p:txBody>
          <a:bodyPr/>
          <a:lstStyle/>
          <a:p>
            <a:r>
              <a:rPr lang="el-GR" dirty="0" smtClean="0"/>
              <a:t>Ευθύς κι αμέσως κίνησε στο σπίτι της να φτάσει, κι έφτασε μόνη κι έρημη στη θύρα την κλεισμένη κι ακούει κοράκους κρώζουνε, κοράκους και θρηνούνε μόν' είναι ο θρήνος ο γοερός της γερασμένης μάνας.</a:t>
            </a:r>
          </a:p>
        </p:txBody>
      </p:sp>
      <p:pic>
        <p:nvPicPr>
          <p:cNvPr id="4098" name="Picture 2"/>
          <p:cNvPicPr>
            <a:picLocks noGrp="1" noChangeAspect="1" noChangeArrowheads="1"/>
          </p:cNvPicPr>
          <p:nvPr>
            <p:ph sz="half" idx="2"/>
          </p:nvPr>
        </p:nvPicPr>
        <p:blipFill>
          <a:blip r:embed="rId3" cstate="print"/>
          <a:srcRect/>
          <a:stretch>
            <a:fillRect/>
          </a:stretch>
        </p:blipFill>
        <p:spPr bwMode="auto">
          <a:xfrm>
            <a:off x="4762500" y="1857364"/>
            <a:ext cx="3810000" cy="3857652"/>
          </a:xfrm>
          <a:prstGeom prst="rect">
            <a:avLst/>
          </a:prstGeom>
          <a:noFill/>
          <a:ln w="9525">
            <a:noFill/>
            <a:miter lim="800000"/>
            <a:headEnd/>
            <a:tailEnd/>
          </a:ln>
          <a:effectLst/>
        </p:spPr>
      </p:pic>
    </p:spTree>
  </p:cSld>
  <p:clrMapOvr>
    <a:masterClrMapping/>
  </p:clrMapOvr>
  <p:transition advTm="12000"/>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510</Words>
  <Application>Microsoft Office PowerPoint</Application>
  <PresentationFormat>Προβολή στην οθόνη (4:3)</PresentationFormat>
  <Paragraphs>35</Paragraphs>
  <Slides>11</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   Ειρήνη Βαβρίτσα,  Δέσποινα Αναγνωστοπούλου, Σοφία Κοθώνα, Νεκταρία Σπίντζου,Άρτεμις Αθανασίου Ευαγγελία Γραμμένου Γιώργος Κυρίτσης</vt:lpstr>
      <vt:lpstr>ΠΕΡΙΕΧΟΜΕΝΑ:</vt:lpstr>
      <vt:lpstr>ΜΠΩΤΛΕΡ Ο ΒΡΥΚΟΛΑΚΑΣ</vt:lpstr>
      <vt:lpstr>ΕΛΛΗΝΙΚΑ ΜΟΙΡΟΛΟΓΙΑ ΓΙΑ ΝΕΚΡΑΝΑΣΤΑΣΗ</vt:lpstr>
      <vt:lpstr>Ο ΧΟΡΟΣ ΤΟΥ ΠΕΘΑΜΕΝΟΥ</vt:lpstr>
      <vt:lpstr>Η κόρη και τ’αδέρφια της παραλογή από τη Σερβία</vt:lpstr>
      <vt:lpstr>Διαφάνεια 7</vt:lpstr>
      <vt:lpstr>Διαφάνεια 8</vt:lpstr>
      <vt:lpstr>Διαφάνεια 9</vt:lpstr>
      <vt:lpstr>Διαφάνεια 10</vt:lpstr>
      <vt:lpstr>Διαφάνεια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ΝΕΚΡΑΝΑΣΤΣΗ</dc:title>
  <dc:creator>user</dc:creator>
  <cp:lastModifiedBy>user</cp:lastModifiedBy>
  <cp:revision>65</cp:revision>
  <dcterms:created xsi:type="dcterms:W3CDTF">2011-09-27T09:41:59Z</dcterms:created>
  <dcterms:modified xsi:type="dcterms:W3CDTF">2012-01-25T09:48:12Z</dcterms:modified>
</cp:coreProperties>
</file>