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8" r:id="rId3"/>
    <p:sldId id="259" r:id="rId4"/>
    <p:sldId id="266" r:id="rId5"/>
    <p:sldId id="260" r:id="rId6"/>
    <p:sldId id="267" r:id="rId7"/>
    <p:sldId id="261" r:id="rId8"/>
    <p:sldId id="268" r:id="rId9"/>
    <p:sldId id="263" r:id="rId10"/>
    <p:sldId id="269" r:id="rId11"/>
    <p:sldId id="264" r:id="rId12"/>
    <p:sldId id="270" r:id="rId13"/>
    <p:sldId id="265" r:id="rId14"/>
    <p:sldId id="271" r:id="rId15"/>
    <p:sldId id="272" r:id="rId16"/>
    <p:sldId id="273"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3" autoAdjust="0"/>
    <p:restoredTop sz="94709" autoAdjust="0"/>
  </p:normalViewPr>
  <p:slideViewPr>
    <p:cSldViewPr>
      <p:cViewPr varScale="1">
        <p:scale>
          <a:sx n="75" d="100"/>
          <a:sy n="75" d="100"/>
        </p:scale>
        <p:origin x="-100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B5352C-4E12-42FC-B21C-391FAD9CFBAA}" type="datetimeFigureOut">
              <a:rPr lang="el-GR" smtClean="0"/>
              <a:t>25/1/2012</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360CAC-4E16-4E49-A286-B6A7DA619522}" type="slidenum">
              <a:rPr lang="el-GR" smtClean="0"/>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D360CAC-4E16-4E49-A286-B6A7DA619522}" type="slidenum">
              <a:rPr lang="el-GR" smtClean="0"/>
              <a:t>1</a:t>
            </a:fld>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D360CAC-4E16-4E49-A286-B6A7DA619522}" type="slidenum">
              <a:rPr lang="el-GR" smtClean="0"/>
              <a:t>10</a:t>
            </a:fld>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D360CAC-4E16-4E49-A286-B6A7DA619522}" type="slidenum">
              <a:rPr lang="el-GR" smtClean="0"/>
              <a:t>11</a:t>
            </a:fld>
            <a:endParaRPr 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D360CAC-4E16-4E49-A286-B6A7DA619522}" type="slidenum">
              <a:rPr lang="el-GR" smtClean="0"/>
              <a:t>12</a:t>
            </a:fld>
            <a:endParaRPr 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D360CAC-4E16-4E49-A286-B6A7DA619522}" type="slidenum">
              <a:rPr lang="el-GR" smtClean="0"/>
              <a:t>13</a:t>
            </a:fld>
            <a:endParaRPr lang="el-G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D360CAC-4E16-4E49-A286-B6A7DA619522}" type="slidenum">
              <a:rPr lang="el-GR" smtClean="0"/>
              <a:t>14</a:t>
            </a:fld>
            <a:endParaRPr lang="el-G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D360CAC-4E16-4E49-A286-B6A7DA619522}" type="slidenum">
              <a:rPr lang="el-GR" smtClean="0"/>
              <a:t>15</a:t>
            </a:fld>
            <a:endParaRPr lang="el-G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D360CAC-4E16-4E49-A286-B6A7DA619522}" type="slidenum">
              <a:rPr lang="el-GR" smtClean="0"/>
              <a:t>16</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D360CAC-4E16-4E49-A286-B6A7DA619522}" type="slidenum">
              <a:rPr lang="el-GR" smtClean="0"/>
              <a:t>2</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D360CAC-4E16-4E49-A286-B6A7DA619522}" type="slidenum">
              <a:rPr lang="el-GR" smtClean="0"/>
              <a:t>3</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D360CAC-4E16-4E49-A286-B6A7DA619522}" type="slidenum">
              <a:rPr lang="el-GR" smtClean="0"/>
              <a:t>4</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D360CAC-4E16-4E49-A286-B6A7DA619522}" type="slidenum">
              <a:rPr lang="el-GR" smtClean="0"/>
              <a:t>5</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D360CAC-4E16-4E49-A286-B6A7DA619522}" type="slidenum">
              <a:rPr lang="el-GR" smtClean="0"/>
              <a:t>6</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D360CAC-4E16-4E49-A286-B6A7DA619522}" type="slidenum">
              <a:rPr lang="el-GR" smtClean="0"/>
              <a:t>7</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D360CAC-4E16-4E49-A286-B6A7DA619522}" type="slidenum">
              <a:rPr lang="el-GR" smtClean="0"/>
              <a:t>8</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FD360CAC-4E16-4E49-A286-B6A7DA619522}" type="slidenum">
              <a:rPr lang="el-GR" smtClean="0"/>
              <a:t>9</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A8211608-DBEA-43B0-AA14-FC6F6BC1DFDC}" type="datetimeFigureOut">
              <a:rPr lang="el-GR" smtClean="0"/>
              <a:pPr/>
              <a:t>25/1/2012</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8007274F-6B07-40EF-9336-A65B4B4700EB}" type="slidenum">
              <a:rPr lang="el-GR" smtClean="0"/>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8211608-DBEA-43B0-AA14-FC6F6BC1DFDC}" type="datetimeFigureOut">
              <a:rPr lang="el-GR" smtClean="0"/>
              <a:pPr/>
              <a:t>25/1/2012</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8007274F-6B07-40EF-9336-A65B4B4700EB}"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8211608-DBEA-43B0-AA14-FC6F6BC1DFDC}" type="datetimeFigureOut">
              <a:rPr lang="el-GR" smtClean="0"/>
              <a:pPr/>
              <a:t>25/1/2012</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8007274F-6B07-40EF-9336-A65B4B4700EB}"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8211608-DBEA-43B0-AA14-FC6F6BC1DFDC}" type="datetimeFigureOut">
              <a:rPr lang="el-GR" smtClean="0"/>
              <a:pPr/>
              <a:t>25/1/2012</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8007274F-6B07-40EF-9336-A65B4B4700EB}"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A8211608-DBEA-43B0-AA14-FC6F6BC1DFDC}" type="datetimeFigureOut">
              <a:rPr lang="el-GR" smtClean="0"/>
              <a:pPr/>
              <a:t>25/1/2012</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8007274F-6B07-40EF-9336-A65B4B4700EB}" type="slidenum">
              <a:rPr lang="el-GR" smtClean="0"/>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A8211608-DBEA-43B0-AA14-FC6F6BC1DFDC}" type="datetimeFigureOut">
              <a:rPr lang="el-GR" smtClean="0"/>
              <a:pPr/>
              <a:t>25/1/2012</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8007274F-6B07-40EF-9336-A65B4B4700EB}"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A8211608-DBEA-43B0-AA14-FC6F6BC1DFDC}" type="datetimeFigureOut">
              <a:rPr lang="el-GR" smtClean="0"/>
              <a:pPr/>
              <a:t>25/1/2012</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8007274F-6B07-40EF-9336-A65B4B4700EB}"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A8211608-DBEA-43B0-AA14-FC6F6BC1DFDC}" type="datetimeFigureOut">
              <a:rPr lang="el-GR" smtClean="0"/>
              <a:pPr/>
              <a:t>25/1/2012</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8007274F-6B07-40EF-9336-A65B4B4700EB}"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A8211608-DBEA-43B0-AA14-FC6F6BC1DFDC}" type="datetimeFigureOut">
              <a:rPr lang="el-GR" smtClean="0"/>
              <a:pPr/>
              <a:t>25/1/2012</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8007274F-6B07-40EF-9336-A65B4B4700EB}"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8211608-DBEA-43B0-AA14-FC6F6BC1DFDC}" type="datetimeFigureOut">
              <a:rPr lang="el-GR" smtClean="0"/>
              <a:pPr/>
              <a:t>25/1/2012</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8007274F-6B07-40EF-9336-A65B4B4700EB}"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8211608-DBEA-43B0-AA14-FC6F6BC1DFDC}" type="datetimeFigureOut">
              <a:rPr lang="el-GR" smtClean="0"/>
              <a:pPr/>
              <a:t>25/1/2012</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8007274F-6B07-40EF-9336-A65B4B4700EB}" type="slidenum">
              <a:rPr lang="el-GR" smtClean="0"/>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211608-DBEA-43B0-AA14-FC6F6BC1DFDC}" type="datetimeFigureOut">
              <a:rPr lang="el-GR" smtClean="0"/>
              <a:pPr/>
              <a:t>25/1/2012</a:t>
            </a:fld>
            <a:endParaRPr lang="el-GR" dirty="0"/>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dirty="0"/>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07274F-6B07-40EF-9336-A65B4B4700EB}"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8" Type="http://schemas.openxmlformats.org/officeDocument/2006/relationships/hyperlink" Target="http://www.inspy.gr/Articles/kalliteraki.htm" TargetMode="External"/><Relationship Id="rId13" Type="http://schemas.openxmlformats.org/officeDocument/2006/relationships/hyperlink" Target="http://www.metafysiko.gr/" TargetMode="External"/><Relationship Id="rId3" Type="http://schemas.openxmlformats.org/officeDocument/2006/relationships/hyperlink" Target="http://www.wikipedia.org/wiki/&#902;&#948;&#969;&#957;&#953;&#962;" TargetMode="External"/><Relationship Id="rId7" Type="http://schemas.openxmlformats.org/officeDocument/2006/relationships/hyperlink" Target="http://www.asxetos.gr/Default" TargetMode="External"/><Relationship Id="rId12" Type="http://schemas.openxmlformats.org/officeDocument/2006/relationships/hyperlink" Target="http://www.wikipedia.org/wiki/&#904;&#956;&#960;&#959;&#965;&#963;&#945;" TargetMode="External"/><Relationship Id="rId17" Type="http://schemas.openxmlformats.org/officeDocument/2006/relationships/hyperlink" Target="http://www.mytholgia.com/" TargetMode="External"/><Relationship Id="rId2" Type="http://schemas.openxmlformats.org/officeDocument/2006/relationships/notesSlide" Target="../notesSlides/notesSlide15.xml"/><Relationship Id="rId16" Type="http://schemas.openxmlformats.org/officeDocument/2006/relationships/hyperlink" Target="http://www.uoa.gr/" TargetMode="External"/><Relationship Id="rId1" Type="http://schemas.openxmlformats.org/officeDocument/2006/relationships/slideLayout" Target="../slideLayouts/slideLayout2.xml"/><Relationship Id="rId6" Type="http://schemas.openxmlformats.org/officeDocument/2006/relationships/hyperlink" Target="http://www.wikipedia.org/wiki/&#902;&#948;&#951;&#962;_(&#956;&#965;&#952;&#959;&#955;&#959;&#947;&#943;&#945;)" TargetMode="External"/><Relationship Id="rId11" Type="http://schemas.openxmlformats.org/officeDocument/2006/relationships/hyperlink" Target="http://www.likipedia.gr/" TargetMode="External"/><Relationship Id="rId5" Type="http://schemas.openxmlformats.org/officeDocument/2006/relationships/hyperlink" Target="http://www.wikipedia.org/wiki/&#928;&#949;&#961;&#963;&#949;&#966;&#972;&#957;&#951;" TargetMode="External"/><Relationship Id="rId15" Type="http://schemas.openxmlformats.org/officeDocument/2006/relationships/hyperlink" Target="http://www.wikipedia.org/wiki/&#946;&#961;&#965;&#954;&#972;&#955;&#945;&#954;&#945;&#962;" TargetMode="External"/><Relationship Id="rId10" Type="http://schemas.openxmlformats.org/officeDocument/2006/relationships/hyperlink" Target="http://www.theogonia.gr/" TargetMode="External"/><Relationship Id="rId4" Type="http://schemas.openxmlformats.org/officeDocument/2006/relationships/hyperlink" Target="http://www.wikipedia.org/wiki/&#916;&#942;&#956;&#951;&#964;&#961;&#945;" TargetMode="External"/><Relationship Id="rId9" Type="http://schemas.openxmlformats.org/officeDocument/2006/relationships/hyperlink" Target="http://www.wikipedia.org/wiki/&#923;&#940;&#956;&#953;&#945;" TargetMode="External"/><Relationship Id="rId14" Type="http://schemas.openxmlformats.org/officeDocument/2006/relationships/hyperlink" Target="http://www.skopelosnews.blogspot.com/"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google.gr/&#949;&#953;&#954;&#972;&#957;&#949;&#962;" TargetMode="External"/><Relationship Id="rId7" Type="http://schemas.openxmlformats.org/officeDocument/2006/relationships/hyperlink" Target="http://www.eglimatikotita.gr/"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www.bill63.blogspot.com/" TargetMode="External"/><Relationship Id="rId5" Type="http://schemas.openxmlformats.org/officeDocument/2006/relationships/hyperlink" Target="http://www.e-puzzle.blogspot.com/" TargetMode="External"/><Relationship Id="rId4" Type="http://schemas.openxmlformats.org/officeDocument/2006/relationships/hyperlink" Target="http://www.press.gr.blogspot.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t="-25000" b="-25000"/>
          </a:stretch>
        </a:blip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85786" y="357166"/>
            <a:ext cx="7772400" cy="1470025"/>
          </a:xfrm>
        </p:spPr>
        <p:txBody>
          <a:bodyPr>
            <a:normAutofit/>
          </a:bodyPr>
          <a:lstStyle/>
          <a:p>
            <a:r>
              <a:rPr lang="el-GR" sz="3200" dirty="0" smtClean="0"/>
              <a:t>¨</a:t>
            </a:r>
            <a:r>
              <a:rPr lang="el-GR" sz="3200" dirty="0" smtClean="0">
                <a:solidFill>
                  <a:schemeClr val="bg1"/>
                </a:solidFill>
              </a:rPr>
              <a:t>Από τον  Άδωνι στο Βουρκόλακα</a:t>
            </a:r>
            <a:r>
              <a:rPr lang="el-GR" sz="3200" dirty="0">
                <a:solidFill>
                  <a:schemeClr val="bg1"/>
                </a:solidFill>
              </a:rPr>
              <a:t> </a:t>
            </a:r>
            <a:r>
              <a:rPr lang="el-GR" sz="3200" dirty="0" smtClean="0">
                <a:solidFill>
                  <a:schemeClr val="bg1"/>
                </a:solidFill>
              </a:rPr>
              <a:t>μια έρευνα για την νεκρεγερσία</a:t>
            </a:r>
            <a:r>
              <a:rPr lang="el-GR" dirty="0" smtClean="0"/>
              <a:t>¨</a:t>
            </a:r>
            <a:endParaRPr lang="el-GR" dirty="0"/>
          </a:p>
        </p:txBody>
      </p:sp>
      <p:sp>
        <p:nvSpPr>
          <p:cNvPr id="3" name="2 - Υπότιτλος"/>
          <p:cNvSpPr>
            <a:spLocks noGrp="1"/>
          </p:cNvSpPr>
          <p:nvPr>
            <p:ph type="subTitle" idx="1"/>
          </p:nvPr>
        </p:nvSpPr>
        <p:spPr>
          <a:xfrm>
            <a:off x="1857356" y="3071810"/>
            <a:ext cx="6400800" cy="3352808"/>
          </a:xfrm>
        </p:spPr>
        <p:txBody>
          <a:bodyPr>
            <a:normAutofit fontScale="85000" lnSpcReduction="20000"/>
          </a:bodyPr>
          <a:lstStyle/>
          <a:p>
            <a:r>
              <a:rPr lang="el-GR" dirty="0" smtClean="0">
                <a:solidFill>
                  <a:schemeClr val="bg1"/>
                </a:solidFill>
              </a:rPr>
              <a:t>¨</a:t>
            </a:r>
            <a:r>
              <a:rPr lang="el-GR" sz="2800" dirty="0" smtClean="0">
                <a:solidFill>
                  <a:schemeClr val="bg1"/>
                </a:solidFill>
              </a:rPr>
              <a:t>Αρχαίοι  και νέοι μύθοι για την κάθοδο στον Άδη</a:t>
            </a:r>
            <a:r>
              <a:rPr lang="el-GR" dirty="0" smtClean="0">
                <a:solidFill>
                  <a:schemeClr val="bg1"/>
                </a:solidFill>
              </a:rPr>
              <a:t>¨</a:t>
            </a:r>
          </a:p>
          <a:p>
            <a:endParaRPr lang="el-GR" sz="3600" dirty="0" smtClean="0">
              <a:solidFill>
                <a:schemeClr val="bg1"/>
              </a:solidFill>
            </a:endParaRPr>
          </a:p>
          <a:p>
            <a:endParaRPr lang="el-GR" sz="3600" dirty="0" smtClean="0">
              <a:solidFill>
                <a:schemeClr val="bg1"/>
              </a:solidFill>
            </a:endParaRPr>
          </a:p>
          <a:p>
            <a:r>
              <a:rPr lang="el-GR" sz="3600" dirty="0" smtClean="0">
                <a:solidFill>
                  <a:schemeClr val="bg1"/>
                </a:solidFill>
              </a:rPr>
              <a:t>Εργασία των μαθητών:</a:t>
            </a:r>
          </a:p>
          <a:p>
            <a:r>
              <a:rPr lang="el-GR" sz="2800" dirty="0" smtClean="0">
                <a:solidFill>
                  <a:schemeClr val="bg1"/>
                </a:solidFill>
              </a:rPr>
              <a:t>Φωτεινή Σακελλαρίου, Κατερίνα Δάσσιου, Βένια Σακελλαρίου, Ελένη Σπανούλη , Μαριλένα Ζαχοπούλου</a:t>
            </a:r>
            <a:endParaRPr lang="el-GR" sz="2800" dirty="0">
              <a:solidFill>
                <a:schemeClr val="bg1"/>
              </a:solidFill>
            </a:endParaRPr>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amond(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amond(in)">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pic>
        <p:nvPicPr>
          <p:cNvPr id="4" name="3 - Θέση περιεχομένου" descr="imagesCAAYQSG6.jpg"/>
          <p:cNvPicPr>
            <a:picLocks noGrp="1" noChangeAspect="1"/>
          </p:cNvPicPr>
          <p:nvPr>
            <p:ph idx="1"/>
          </p:nvPr>
        </p:nvPicPr>
        <p:blipFill>
          <a:blip r:embed="rId3" cstate="print"/>
          <a:stretch>
            <a:fillRect/>
          </a:stretch>
        </p:blipFill>
        <p:spPr>
          <a:xfrm>
            <a:off x="642910" y="584362"/>
            <a:ext cx="2786082" cy="4201960"/>
          </a:xfrm>
        </p:spPr>
      </p:pic>
      <p:pic>
        <p:nvPicPr>
          <p:cNvPr id="5" name="4 - Εικόνα" descr="untitled.bmp"/>
          <p:cNvPicPr>
            <a:picLocks noChangeAspect="1"/>
          </p:cNvPicPr>
          <p:nvPr/>
        </p:nvPicPr>
        <p:blipFill>
          <a:blip r:embed="rId4" cstate="print"/>
          <a:stretch>
            <a:fillRect/>
          </a:stretch>
        </p:blipFill>
        <p:spPr>
          <a:xfrm>
            <a:off x="3857620" y="2928934"/>
            <a:ext cx="4916110" cy="321471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Λαογραφία:  Βρικόλακας</a:t>
            </a:r>
            <a:endParaRPr lang="el-GR" dirty="0"/>
          </a:p>
        </p:txBody>
      </p:sp>
      <p:sp>
        <p:nvSpPr>
          <p:cNvPr id="3" name="2 - Θέση περιεχομένου"/>
          <p:cNvSpPr>
            <a:spLocks noGrp="1"/>
          </p:cNvSpPr>
          <p:nvPr>
            <p:ph idx="1"/>
          </p:nvPr>
        </p:nvSpPr>
        <p:spPr/>
        <p:txBody>
          <a:bodyPr>
            <a:normAutofit lnSpcReduction="10000"/>
          </a:bodyPr>
          <a:lstStyle/>
          <a:p>
            <a:pPr algn="just"/>
            <a:r>
              <a:rPr lang="el-GR" sz="1800" dirty="0" smtClean="0"/>
              <a:t>Οι βρικόλακες είναι μυθικά όντα, δημιουργήματα της λαϊκής φαντασίας, τα οποία στην ελληνική και χριστιανορθόδοξη παράδοση έχουν ποικίλα χαρακτηριστικά. Πρόκειται για σώματα νεκρών που αναστήθηκαν αφού καταλήφθηκαν από κάποιον δαίμονα και μπορούν να πάρουν διάφορες μορφές ζώων, ειδικά τη νύχτα, πχ σκύλου ή κατσικιού. Έτσι συνδέονται άμεσα με το Κακό και τον Σατανά. Σε κάποιες περιοχές λέγονται "καταχανάδες" ή "τυμπανιαίοι" γιατί είναι φουσκωμένοι από το αίμα των ανθρώπων που έχουν πιεί. Τρέφονται με αίμα, αλλά και γάλα ή αλεύρι, μαγαρίζουν  το σπίτι συγγενικών τους προσώπων και σκοτώνουν πρώτα τους συγγενείς τους. Δεν τους επηρεάζει ο ήλιος, αλλά φοβούνται τα Θεία και, κατά κάποιες ελληνικές παραδόσεις, η μόνη ημέρα που γυρίζουν στον τάφο τους είναι το Σάββατο ή η Κυριακή. Δεν μπορούν να διασχίσουν νερό, ειδικά θαλασσινό. Στην ελληνική παράδοση είναι συνήθως κακοποιά στοιχεία, ρουφούν το αίμα των θυμάτων τους. Οι βρικόλακες υπήρχαν στην Ελληνική Μυθολογία πολύ πριν αναπτυχθούν σε άλλες. Μερικές "βαμπιρικές" οντότητες ήταν οι Μορμολυκίες που επιτίθονταν σε μωρά, οι Λάμιες, οι Έμπουσες. Ένα παράδειγμα είναι κι η περιβόητη "νύμφη της Κορίνθου"... </a:t>
            </a:r>
          </a:p>
          <a:p>
            <a:endParaRPr lang="el-GR" dirty="0"/>
          </a:p>
        </p:txBody>
      </p:sp>
    </p:spTree>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pic>
        <p:nvPicPr>
          <p:cNvPr id="4" name="3 - Θέση περιεχομένου" descr="βουρκολακας.bmp"/>
          <p:cNvPicPr>
            <a:picLocks noGrp="1" noChangeAspect="1"/>
          </p:cNvPicPr>
          <p:nvPr>
            <p:ph idx="1"/>
          </p:nvPr>
        </p:nvPicPr>
        <p:blipFill>
          <a:blip r:embed="rId3" cstate="print"/>
          <a:stretch>
            <a:fillRect/>
          </a:stretch>
        </p:blipFill>
        <p:spPr>
          <a:xfrm>
            <a:off x="857224" y="1857364"/>
            <a:ext cx="3296980" cy="4027838"/>
          </a:xfrm>
        </p:spPr>
      </p:pic>
      <p:pic>
        <p:nvPicPr>
          <p:cNvPr id="5" name="4 - Εικόνα" descr="imagesCAQYJ95X.jpg"/>
          <p:cNvPicPr>
            <a:picLocks noChangeAspect="1"/>
          </p:cNvPicPr>
          <p:nvPr/>
        </p:nvPicPr>
        <p:blipFill>
          <a:blip r:embed="rId4" cstate="print"/>
          <a:stretch>
            <a:fillRect/>
          </a:stretch>
        </p:blipFill>
        <p:spPr>
          <a:xfrm>
            <a:off x="4929190" y="642918"/>
            <a:ext cx="3904060" cy="3572515"/>
          </a:xfrm>
          <a:prstGeom prst="rect">
            <a:avLst/>
          </a:prstGeom>
        </p:spPr>
      </p:pic>
    </p:spTree>
  </p:cSld>
  <p:clrMapOvr>
    <a:masterClrMapping/>
  </p:clrMapOvr>
  <p:transition>
    <p:check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Νεκροζώντανοι</a:t>
            </a:r>
            <a:endParaRPr lang="el-GR" dirty="0"/>
          </a:p>
        </p:txBody>
      </p:sp>
      <p:sp>
        <p:nvSpPr>
          <p:cNvPr id="3" name="2 - Θέση περιεχομένου"/>
          <p:cNvSpPr>
            <a:spLocks noGrp="1"/>
          </p:cNvSpPr>
          <p:nvPr>
            <p:ph idx="1"/>
          </p:nvPr>
        </p:nvSpPr>
        <p:spPr/>
        <p:txBody>
          <a:bodyPr>
            <a:normAutofit/>
          </a:bodyPr>
          <a:lstStyle/>
          <a:p>
            <a:pPr algn="just"/>
            <a:r>
              <a:rPr lang="el-GR" sz="2000" dirty="0" smtClean="0"/>
              <a:t>Σε ότι αφορά το χρώμα του δέρματος, το πρόσωπο των πτωμάτων δεν έχει απαραίτητα συγκεκριμένο χρωματικό τόνο και η ωχρότητα που παρουσιάζει, μερικές φορές, οφείλεται στην απομάκρυνση του αίματος από τους ιστούς. Έτσι, αν ο άνθρωπος ήταν σε ύπτια στάση κατά τον θάνατό του, το πρόσωπο μπορεί να είναι χλωμό και, αν ήταν μπρούμυτα, να είναι σκουρόχρωμο. Για τον ίδιο λόγο, τα μέλη του σώματος που είναι σε κατώτερο επίπεδο απ’ τα υπόλοιπα, όπως τα χέρια, παρουσιάζουν μεγαλύτερη συγκέντρωση αίματος. Το αίμα είναι σχεδόν μαύρο, εφόσον έχει χάσει το οξυγόνο του, γι’ αυτό και το δέρμα εμφανίζεται, επίσης, πολύ σκούρο στις συγκεκριμένες περιοχές. </a:t>
            </a:r>
            <a:endParaRPr lang="el-GR"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edge">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pic>
        <p:nvPicPr>
          <p:cNvPr id="4" name="3 - Θέση περιεχομένου" descr="e6f6458cb9d7c1d682e6ffcef314adc2.jpg"/>
          <p:cNvPicPr>
            <a:picLocks noGrp="1" noChangeAspect="1"/>
          </p:cNvPicPr>
          <p:nvPr>
            <p:ph idx="1"/>
          </p:nvPr>
        </p:nvPicPr>
        <p:blipFill>
          <a:blip r:embed="rId3" cstate="print"/>
          <a:stretch>
            <a:fillRect/>
          </a:stretch>
        </p:blipFill>
        <p:spPr>
          <a:xfrm>
            <a:off x="714348" y="714356"/>
            <a:ext cx="4214842" cy="4214842"/>
          </a:xfrm>
        </p:spPr>
      </p:pic>
      <p:pic>
        <p:nvPicPr>
          <p:cNvPr id="5" name="4 - Εικόνα" descr="ST.bmp"/>
          <p:cNvPicPr>
            <a:picLocks noChangeAspect="1"/>
          </p:cNvPicPr>
          <p:nvPr/>
        </p:nvPicPr>
        <p:blipFill>
          <a:blip r:embed="rId4" cstate="print"/>
          <a:stretch>
            <a:fillRect/>
          </a:stretch>
        </p:blipFill>
        <p:spPr>
          <a:xfrm>
            <a:off x="5643570" y="2285992"/>
            <a:ext cx="2946592" cy="3928788"/>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4)">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Βιβλιογραφία</a:t>
            </a:r>
            <a:endParaRPr lang="el-GR" dirty="0"/>
          </a:p>
        </p:txBody>
      </p:sp>
      <p:sp>
        <p:nvSpPr>
          <p:cNvPr id="3" name="2 - Θέση περιεχομένου"/>
          <p:cNvSpPr>
            <a:spLocks noGrp="1"/>
          </p:cNvSpPr>
          <p:nvPr>
            <p:ph idx="1"/>
          </p:nvPr>
        </p:nvSpPr>
        <p:spPr/>
        <p:txBody>
          <a:bodyPr>
            <a:noAutofit/>
          </a:bodyPr>
          <a:lstStyle/>
          <a:p>
            <a:pPr lvl="0"/>
            <a:r>
              <a:rPr lang="en-US" sz="1800" dirty="0" smtClean="0">
                <a:hlinkClick r:id="rId3"/>
              </a:rPr>
              <a:t>www.wikipedia.org/wiki/</a:t>
            </a:r>
            <a:r>
              <a:rPr lang="el-GR" sz="1800" dirty="0" smtClean="0">
                <a:hlinkClick r:id="rId3"/>
              </a:rPr>
              <a:t>Άδωνις</a:t>
            </a:r>
            <a:r>
              <a:rPr lang="en-US" sz="1800" dirty="0" smtClean="0">
                <a:hlinkClick r:id="rId4"/>
              </a:rPr>
              <a:t> www.wikipedia.org/wiki/</a:t>
            </a:r>
            <a:r>
              <a:rPr lang="el-GR" sz="1800" dirty="0" smtClean="0">
                <a:hlinkClick r:id="rId4"/>
              </a:rPr>
              <a:t>Δήμητρα</a:t>
            </a:r>
            <a:endParaRPr lang="el-GR" sz="1800" dirty="0" smtClean="0"/>
          </a:p>
          <a:p>
            <a:pPr lvl="0"/>
            <a:r>
              <a:rPr lang="en-US" sz="1800" dirty="0" smtClean="0">
                <a:hlinkClick r:id="rId5"/>
              </a:rPr>
              <a:t>www.wikipedia.org/wiki/</a:t>
            </a:r>
            <a:r>
              <a:rPr lang="el-GR" sz="1800" dirty="0" smtClean="0">
                <a:hlinkClick r:id="rId5"/>
              </a:rPr>
              <a:t>Περσεφόνη</a:t>
            </a:r>
            <a:endParaRPr lang="el-GR" sz="1800" dirty="0" smtClean="0"/>
          </a:p>
          <a:p>
            <a:pPr lvl="0"/>
            <a:r>
              <a:rPr lang="en-US" sz="1800" dirty="0" smtClean="0">
                <a:hlinkClick r:id="rId6"/>
              </a:rPr>
              <a:t>www</a:t>
            </a:r>
            <a:r>
              <a:rPr lang="el-GR" sz="1800" dirty="0" smtClean="0">
                <a:hlinkClick r:id="rId6"/>
              </a:rPr>
              <a:t>.</a:t>
            </a:r>
            <a:r>
              <a:rPr lang="en-US" sz="1800" dirty="0" smtClean="0">
                <a:hlinkClick r:id="rId6"/>
              </a:rPr>
              <a:t>wikipedia</a:t>
            </a:r>
            <a:r>
              <a:rPr lang="el-GR" sz="1800" dirty="0" smtClean="0">
                <a:hlinkClick r:id="rId6"/>
              </a:rPr>
              <a:t>.</a:t>
            </a:r>
            <a:r>
              <a:rPr lang="en-US" sz="1800" dirty="0" smtClean="0">
                <a:hlinkClick r:id="rId6"/>
              </a:rPr>
              <a:t>org</a:t>
            </a:r>
            <a:r>
              <a:rPr lang="el-GR" sz="1800" dirty="0" smtClean="0">
                <a:hlinkClick r:id="rId6"/>
              </a:rPr>
              <a:t>/</a:t>
            </a:r>
            <a:r>
              <a:rPr lang="en-US" sz="1800" dirty="0" smtClean="0">
                <a:hlinkClick r:id="rId6"/>
              </a:rPr>
              <a:t>wiki</a:t>
            </a:r>
            <a:r>
              <a:rPr lang="el-GR" sz="1800" dirty="0" smtClean="0">
                <a:hlinkClick r:id="rId6"/>
              </a:rPr>
              <a:t>/Άδης_(μυθολογία)</a:t>
            </a:r>
            <a:endParaRPr lang="el-GR" sz="1800" dirty="0" smtClean="0"/>
          </a:p>
          <a:p>
            <a:pPr lvl="0"/>
            <a:r>
              <a:rPr lang="en-US" sz="1800" dirty="0" smtClean="0">
                <a:hlinkClick r:id="rId7"/>
              </a:rPr>
              <a:t>www.asxetos.gr/Default</a:t>
            </a:r>
            <a:endParaRPr lang="el-GR" sz="1800" dirty="0" smtClean="0"/>
          </a:p>
          <a:p>
            <a:pPr lvl="0"/>
            <a:r>
              <a:rPr lang="en-US" sz="1800" dirty="0" smtClean="0">
                <a:hlinkClick r:id="rId8"/>
              </a:rPr>
              <a:t>www</a:t>
            </a:r>
            <a:r>
              <a:rPr lang="el-GR" sz="1800" dirty="0" smtClean="0">
                <a:hlinkClick r:id="rId8"/>
              </a:rPr>
              <a:t>.</a:t>
            </a:r>
            <a:r>
              <a:rPr lang="en-US" sz="1800" dirty="0" smtClean="0">
                <a:hlinkClick r:id="rId8"/>
              </a:rPr>
              <a:t>inspy</a:t>
            </a:r>
            <a:r>
              <a:rPr lang="el-GR" sz="1800" dirty="0" smtClean="0">
                <a:hlinkClick r:id="rId8"/>
              </a:rPr>
              <a:t>.</a:t>
            </a:r>
            <a:r>
              <a:rPr lang="en-US" sz="1800" dirty="0" smtClean="0">
                <a:hlinkClick r:id="rId8"/>
              </a:rPr>
              <a:t>gr</a:t>
            </a:r>
            <a:r>
              <a:rPr lang="el-GR" sz="1800" dirty="0" smtClean="0">
                <a:hlinkClick r:id="rId8"/>
              </a:rPr>
              <a:t>/</a:t>
            </a:r>
            <a:r>
              <a:rPr lang="en-US" sz="1800" dirty="0" smtClean="0">
                <a:hlinkClick r:id="rId8"/>
              </a:rPr>
              <a:t>Articles</a:t>
            </a:r>
            <a:r>
              <a:rPr lang="el-GR" sz="1800" dirty="0" smtClean="0">
                <a:hlinkClick r:id="rId8"/>
              </a:rPr>
              <a:t>/</a:t>
            </a:r>
            <a:r>
              <a:rPr lang="en-US" sz="1800" dirty="0" smtClean="0">
                <a:hlinkClick r:id="rId8"/>
              </a:rPr>
              <a:t>kalliteraki</a:t>
            </a:r>
            <a:r>
              <a:rPr lang="el-GR" sz="1800" dirty="0" smtClean="0">
                <a:hlinkClick r:id="rId8"/>
              </a:rPr>
              <a:t>.</a:t>
            </a:r>
            <a:r>
              <a:rPr lang="en-US" sz="1800" dirty="0" smtClean="0">
                <a:hlinkClick r:id="rId8"/>
              </a:rPr>
              <a:t>htm</a:t>
            </a:r>
            <a:endParaRPr lang="el-GR" sz="1800" dirty="0" smtClean="0"/>
          </a:p>
          <a:p>
            <a:pPr lvl="0"/>
            <a:r>
              <a:rPr lang="en-US" sz="1800" dirty="0" smtClean="0">
                <a:hlinkClick r:id="rId9"/>
              </a:rPr>
              <a:t>www.wikipedia.org/wiki/</a:t>
            </a:r>
            <a:r>
              <a:rPr lang="el-GR" sz="1800" dirty="0" smtClean="0">
                <a:hlinkClick r:id="rId9"/>
              </a:rPr>
              <a:t>Λάμια</a:t>
            </a:r>
            <a:endParaRPr lang="el-GR" sz="1800" dirty="0" smtClean="0"/>
          </a:p>
          <a:p>
            <a:pPr lvl="0"/>
            <a:r>
              <a:rPr lang="en-US" sz="1800" dirty="0" smtClean="0">
                <a:hlinkClick r:id="rId10"/>
              </a:rPr>
              <a:t>www.theogonia.gr</a:t>
            </a:r>
            <a:endParaRPr lang="el-GR" sz="1800" dirty="0" smtClean="0"/>
          </a:p>
          <a:p>
            <a:pPr lvl="0"/>
            <a:r>
              <a:rPr lang="en-US" sz="1800" dirty="0" smtClean="0">
                <a:hlinkClick r:id="rId11"/>
              </a:rPr>
              <a:t>www</a:t>
            </a:r>
            <a:r>
              <a:rPr lang="el-GR" sz="1800" dirty="0" smtClean="0">
                <a:hlinkClick r:id="rId11"/>
              </a:rPr>
              <a:t>.</a:t>
            </a:r>
            <a:r>
              <a:rPr lang="en-US" sz="1800" dirty="0" smtClean="0">
                <a:hlinkClick r:id="rId11"/>
              </a:rPr>
              <a:t>likipedia</a:t>
            </a:r>
            <a:r>
              <a:rPr lang="el-GR" sz="1800" dirty="0" smtClean="0">
                <a:hlinkClick r:id="rId11"/>
              </a:rPr>
              <a:t>.</a:t>
            </a:r>
            <a:r>
              <a:rPr lang="en-US" sz="1800" dirty="0" smtClean="0">
                <a:hlinkClick r:id="rId11"/>
              </a:rPr>
              <a:t>gr</a:t>
            </a:r>
            <a:endParaRPr lang="el-GR" sz="1800" dirty="0" smtClean="0"/>
          </a:p>
          <a:p>
            <a:pPr lvl="0"/>
            <a:r>
              <a:rPr lang="en-US" sz="1800" dirty="0" smtClean="0">
                <a:hlinkClick r:id="rId12"/>
              </a:rPr>
              <a:t>www.wikipedia.org/wiki/</a:t>
            </a:r>
            <a:r>
              <a:rPr lang="el-GR" sz="1800" dirty="0" smtClean="0">
                <a:hlinkClick r:id="rId12"/>
              </a:rPr>
              <a:t>Έμπουσα</a:t>
            </a:r>
            <a:endParaRPr lang="el-GR" sz="1800" dirty="0" smtClean="0"/>
          </a:p>
          <a:p>
            <a:pPr lvl="0"/>
            <a:r>
              <a:rPr lang="en-US" sz="1800" dirty="0" smtClean="0">
                <a:hlinkClick r:id="rId13"/>
              </a:rPr>
              <a:t>www.metafysiko.gr</a:t>
            </a:r>
            <a:endParaRPr lang="el-GR" sz="1800" dirty="0" smtClean="0"/>
          </a:p>
          <a:p>
            <a:pPr lvl="0"/>
            <a:r>
              <a:rPr lang="en-US" sz="1800" dirty="0" smtClean="0">
                <a:hlinkClick r:id="rId14"/>
              </a:rPr>
              <a:t>www</a:t>
            </a:r>
            <a:r>
              <a:rPr lang="el-GR" sz="1800" dirty="0" smtClean="0">
                <a:hlinkClick r:id="rId14"/>
              </a:rPr>
              <a:t>.</a:t>
            </a:r>
            <a:r>
              <a:rPr lang="en-US" sz="1800" dirty="0" smtClean="0">
                <a:hlinkClick r:id="rId14"/>
              </a:rPr>
              <a:t>skopelosnews</a:t>
            </a:r>
            <a:r>
              <a:rPr lang="el-GR" sz="1800" dirty="0" smtClean="0">
                <a:hlinkClick r:id="rId14"/>
              </a:rPr>
              <a:t>.</a:t>
            </a:r>
            <a:r>
              <a:rPr lang="en-US" sz="1800" dirty="0" smtClean="0">
                <a:hlinkClick r:id="rId14"/>
              </a:rPr>
              <a:t>blogspot.com</a:t>
            </a:r>
            <a:endParaRPr lang="el-GR" sz="1800" dirty="0" smtClean="0"/>
          </a:p>
          <a:p>
            <a:pPr lvl="0"/>
            <a:r>
              <a:rPr lang="en-US" sz="1800" dirty="0" smtClean="0">
                <a:hlinkClick r:id="rId15"/>
              </a:rPr>
              <a:t>www.wikipedia.org/wiki/</a:t>
            </a:r>
            <a:r>
              <a:rPr lang="el-GR" sz="1800" dirty="0" smtClean="0">
                <a:hlinkClick r:id="rId15"/>
              </a:rPr>
              <a:t>βρυκόλακας</a:t>
            </a:r>
            <a:endParaRPr lang="el-GR" sz="1800" dirty="0" smtClean="0"/>
          </a:p>
          <a:p>
            <a:pPr lvl="0"/>
            <a:r>
              <a:rPr lang="en-US" sz="1800" dirty="0" smtClean="0">
                <a:hlinkClick r:id="rId16"/>
              </a:rPr>
              <a:t>www.uoa.gr</a:t>
            </a:r>
            <a:endParaRPr lang="el-GR" sz="1800" dirty="0" smtClean="0"/>
          </a:p>
          <a:p>
            <a:r>
              <a:rPr lang="en-US" sz="1800" dirty="0" smtClean="0">
                <a:hlinkClick r:id="rId17"/>
              </a:rPr>
              <a:t>www.mytholgia.com</a:t>
            </a:r>
            <a:endParaRPr lang="el-GR" sz="1800" dirty="0" smtClean="0"/>
          </a:p>
        </p:txBody>
      </p:sp>
    </p:spTree>
  </p:cSld>
  <p:clrMapOvr>
    <a:masterClrMapping/>
  </p:clrMapOvr>
  <p:transition>
    <p:randomBa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92500" lnSpcReduction="10000"/>
          </a:bodyPr>
          <a:lstStyle/>
          <a:p>
            <a:pPr>
              <a:buNone/>
            </a:pPr>
            <a:r>
              <a:rPr lang="el-GR" sz="2800" b="1" dirty="0" smtClean="0"/>
              <a:t>       </a:t>
            </a:r>
            <a:r>
              <a:rPr lang="el-GR" sz="2800" b="1" u="sng" dirty="0" smtClean="0"/>
              <a:t>Σχολική Βιβλιοθήκη</a:t>
            </a:r>
            <a:endParaRPr lang="el-GR" sz="2800" u="sng" dirty="0" smtClean="0"/>
          </a:p>
          <a:p>
            <a:pPr lvl="0"/>
            <a:r>
              <a:rPr lang="el-GR" sz="2800" dirty="0" smtClean="0"/>
              <a:t>Πιτσίλος Αθήνα 1992</a:t>
            </a:r>
          </a:p>
          <a:p>
            <a:pPr lvl="0"/>
            <a:r>
              <a:rPr lang="el-GR" sz="2800" dirty="0" smtClean="0"/>
              <a:t>κ. Παπαθανασίου – Μουσιόπουλος (σελ.217)</a:t>
            </a:r>
          </a:p>
          <a:p>
            <a:pPr>
              <a:buNone/>
            </a:pPr>
            <a:r>
              <a:rPr lang="el-GR" sz="2800" dirty="0" smtClean="0"/>
              <a:t> </a:t>
            </a:r>
          </a:p>
          <a:p>
            <a:pPr>
              <a:buNone/>
            </a:pPr>
            <a:r>
              <a:rPr lang="el-GR" sz="2800" b="1" dirty="0" smtClean="0"/>
              <a:t>         </a:t>
            </a:r>
            <a:r>
              <a:rPr lang="el-GR" sz="2800" b="1" u="sng" dirty="0" smtClean="0"/>
              <a:t>ΑΝΑΖΗΤΗΣΗ ΕΙΚΟΝΩΝ</a:t>
            </a:r>
            <a:endParaRPr lang="el-GR" sz="2800" u="sng" dirty="0" smtClean="0"/>
          </a:p>
          <a:p>
            <a:pPr lvl="0"/>
            <a:r>
              <a:rPr lang="en-US" sz="2800" dirty="0" smtClean="0">
                <a:hlinkClick r:id="rId3"/>
              </a:rPr>
              <a:t>www</a:t>
            </a:r>
            <a:r>
              <a:rPr lang="el-GR" sz="2800" dirty="0" smtClean="0">
                <a:hlinkClick r:id="rId3"/>
              </a:rPr>
              <a:t>.</a:t>
            </a:r>
            <a:r>
              <a:rPr lang="en-US" sz="2800" dirty="0" smtClean="0">
                <a:hlinkClick r:id="rId3"/>
              </a:rPr>
              <a:t>google</a:t>
            </a:r>
            <a:r>
              <a:rPr lang="el-GR" sz="2800" dirty="0" smtClean="0">
                <a:hlinkClick r:id="rId3"/>
              </a:rPr>
              <a:t>.</a:t>
            </a:r>
            <a:r>
              <a:rPr lang="en-US" sz="2800" dirty="0" smtClean="0">
                <a:hlinkClick r:id="rId3"/>
              </a:rPr>
              <a:t>gr</a:t>
            </a:r>
            <a:r>
              <a:rPr lang="el-GR" sz="2800" dirty="0" smtClean="0">
                <a:hlinkClick r:id="rId3"/>
              </a:rPr>
              <a:t>/εικόνες</a:t>
            </a:r>
            <a:endParaRPr lang="el-GR" sz="2800" dirty="0" smtClean="0"/>
          </a:p>
          <a:p>
            <a:pPr lvl="0"/>
            <a:r>
              <a:rPr lang="en-US" sz="2800" dirty="0" smtClean="0">
                <a:hlinkClick r:id="rId4"/>
              </a:rPr>
              <a:t>www</a:t>
            </a:r>
            <a:r>
              <a:rPr lang="el-GR" sz="2800" dirty="0" smtClean="0">
                <a:hlinkClick r:id="rId4"/>
              </a:rPr>
              <a:t>.</a:t>
            </a:r>
            <a:r>
              <a:rPr lang="en-US" sz="2800" dirty="0" smtClean="0">
                <a:hlinkClick r:id="rId4"/>
              </a:rPr>
              <a:t>press</a:t>
            </a:r>
            <a:r>
              <a:rPr lang="el-GR" sz="2800" dirty="0" smtClean="0">
                <a:hlinkClick r:id="rId4"/>
              </a:rPr>
              <a:t>.</a:t>
            </a:r>
            <a:r>
              <a:rPr lang="en-US" sz="2800" dirty="0" smtClean="0">
                <a:hlinkClick r:id="rId4"/>
              </a:rPr>
              <a:t>gr</a:t>
            </a:r>
            <a:r>
              <a:rPr lang="el-GR" sz="2800" dirty="0" smtClean="0">
                <a:hlinkClick r:id="rId4"/>
              </a:rPr>
              <a:t>.</a:t>
            </a:r>
            <a:r>
              <a:rPr lang="en-US" sz="2800" dirty="0" smtClean="0">
                <a:hlinkClick r:id="rId4"/>
              </a:rPr>
              <a:t>blogspot</a:t>
            </a:r>
            <a:r>
              <a:rPr lang="el-GR" sz="2800" dirty="0" smtClean="0">
                <a:hlinkClick r:id="rId4"/>
              </a:rPr>
              <a:t>.</a:t>
            </a:r>
            <a:r>
              <a:rPr lang="en-US" sz="2800" dirty="0" smtClean="0">
                <a:hlinkClick r:id="rId4"/>
              </a:rPr>
              <a:t>com</a:t>
            </a:r>
            <a:endParaRPr lang="el-GR" sz="2800" dirty="0" smtClean="0"/>
          </a:p>
          <a:p>
            <a:pPr lvl="0"/>
            <a:r>
              <a:rPr lang="en-US" sz="2800" dirty="0" smtClean="0">
                <a:hlinkClick r:id="rId5"/>
              </a:rPr>
              <a:t>www.e-puzzle.blogspot.com</a:t>
            </a:r>
            <a:endParaRPr lang="el-GR" sz="2800" dirty="0" smtClean="0"/>
          </a:p>
          <a:p>
            <a:pPr lvl="0"/>
            <a:r>
              <a:rPr lang="en-US" sz="2800" dirty="0" smtClean="0">
                <a:hlinkClick r:id="rId6"/>
              </a:rPr>
              <a:t>www.bill63.blogspot.com</a:t>
            </a:r>
            <a:endParaRPr lang="el-GR" sz="2800" dirty="0" smtClean="0"/>
          </a:p>
          <a:p>
            <a:pPr lvl="0"/>
            <a:r>
              <a:rPr lang="en-US" sz="2800" dirty="0" smtClean="0">
                <a:hlinkClick r:id="rId7"/>
              </a:rPr>
              <a:t>www.eglimatikotita.gr</a:t>
            </a:r>
            <a:endParaRPr lang="el-GR" sz="2800" dirty="0" smtClean="0"/>
          </a:p>
          <a:p>
            <a:endParaRPr lang="el-GR" dirty="0"/>
          </a:p>
        </p:txBody>
      </p:sp>
      <p:sp>
        <p:nvSpPr>
          <p:cNvPr id="4" name="3 - Τίτλος"/>
          <p:cNvSpPr>
            <a:spLocks noGrp="1"/>
          </p:cNvSpPr>
          <p:nvPr>
            <p:ph type="title"/>
          </p:nvPr>
        </p:nvSpPr>
        <p:spPr/>
        <p:txBody>
          <a:bodyPr/>
          <a:lstStyle/>
          <a:p>
            <a:endParaRPr lang="el-G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Περιεχόμενα:</a:t>
            </a:r>
            <a:endParaRPr lang="el-GR" dirty="0"/>
          </a:p>
        </p:txBody>
      </p:sp>
      <p:sp>
        <p:nvSpPr>
          <p:cNvPr id="3" name="2 - Θέση περιεχομένου"/>
          <p:cNvSpPr>
            <a:spLocks noGrp="1"/>
          </p:cNvSpPr>
          <p:nvPr>
            <p:ph idx="1"/>
          </p:nvPr>
        </p:nvSpPr>
        <p:spPr/>
        <p:txBody>
          <a:bodyPr/>
          <a:lstStyle/>
          <a:p>
            <a:r>
              <a:rPr lang="el-GR" dirty="0" smtClean="0"/>
              <a:t>Αρχαία Ελλάδα : Περσεφόνη-Άδωνι</a:t>
            </a:r>
          </a:p>
          <a:p>
            <a:r>
              <a:rPr lang="el-GR" dirty="0" smtClean="0"/>
              <a:t>Μυθικά τέρατα : Λάμια – Έμπουσα - Μορμώ</a:t>
            </a:r>
          </a:p>
          <a:p>
            <a:r>
              <a:rPr lang="el-GR" dirty="0" smtClean="0"/>
              <a:t>Λαογραφία – για τους νεκροζώντανους , βρικόλακες και  ονόματα μυθικών τεράτων</a:t>
            </a:r>
          </a:p>
          <a:p>
            <a:r>
              <a:rPr lang="el-GR" dirty="0" smtClean="0"/>
              <a:t>Πίνακες ζωγραφικής : Βρικόλακες , Μοιρολογίστρες, Ανάσταση  Χριστού- Λαζάρου, Στοιχειωμένα σπίτια</a:t>
            </a:r>
          </a:p>
          <a:p>
            <a:r>
              <a:rPr lang="el-GR" dirty="0" smtClean="0"/>
              <a:t>Δημιουργία </a:t>
            </a:r>
            <a:r>
              <a:rPr lang="en-US" dirty="0" smtClean="0"/>
              <a:t>CD </a:t>
            </a:r>
            <a:r>
              <a:rPr lang="el-GR" dirty="0" smtClean="0"/>
              <a:t>με φωτογραφικό υλικό</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down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trips(downLeft)">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strips(downLeft)">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strips(downLeft)">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Περσεφόνη</a:t>
            </a:r>
            <a:endParaRPr lang="el-GR" dirty="0"/>
          </a:p>
        </p:txBody>
      </p:sp>
      <p:sp>
        <p:nvSpPr>
          <p:cNvPr id="3" name="2 - Θέση περιεχομένου"/>
          <p:cNvSpPr>
            <a:spLocks noGrp="1"/>
          </p:cNvSpPr>
          <p:nvPr>
            <p:ph idx="1"/>
          </p:nvPr>
        </p:nvSpPr>
        <p:spPr/>
        <p:txBody>
          <a:bodyPr>
            <a:normAutofit/>
          </a:bodyPr>
          <a:lstStyle/>
          <a:p>
            <a:pPr algn="just"/>
            <a:r>
              <a:rPr lang="el-GR" sz="1800" dirty="0" smtClean="0"/>
              <a:t>Η Περσεφόνη ήταν κόρη της θεάς Δήμητρας. Πατέρας της ήταν ο Δίας. Ο Άδης την πήρε στον κάτω κόσμο για την ομορφιά της. Η Θεά Δήμητρα όμως τη ζήτησε πίσω. Ο Άδης συμφώνησε να ανεβαίνει η Περσεφόνη έξι μήνες στον πάνω κόσμο και να κατεβαίνει τους επόμενους έξι στον κάτω. Έτσι τους μήνες που η Περσεφόνη είναι στον πάνω κόσμο η Θεά Δήμητρα χαιρόταν και υπήρχε καλοκαιρία, ενώ τους άλλους κακοκαιρία. Κάπου στο κέντρο της Σικελίας, βρίσκεται η Έννα. Μία πανέμορφη, καταπράσινη περιοχή, χτισμένη πάνω σε λόφο. Εκεί έπαιζε η Περσεφόνη, Κόρη του Διός και της Δήμητρας, με τις κόρες του Ωκεανού, τις Νύμφες. Μα, αλίμονο, προτού προλάβει η Περσεφόνη να κόψει το άνθος άνοιξε η γη, κι αναπήδησε ο Πλούτων, ο θεός του Κάτω Κόσμου. Άρπαξε την Κόρη, παρά τις προσπάθειες της Κυάνης να την κρατήσει. Έτσι ο Πλούτων οδήγησε την Περσεφόνη στο χρυσό άρμα του, και κίνησαν για το Βασίλειο του Κάτω Κόσμου! Εκεί ο Πλούτων σχίζοντας την γη κατέβηκε στο βασίλειό του, παίρνοντας μαζί την Περσεφόνη. </a:t>
            </a:r>
            <a:endParaRPr lang="el-GR" sz="1800" dirty="0"/>
          </a:p>
        </p:txBody>
      </p:sp>
    </p:spTree>
  </p:cSld>
  <p:clrMapOvr>
    <a:masterClrMapping/>
  </p:clrMapOvr>
  <p:transition>
    <p:cover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pic>
        <p:nvPicPr>
          <p:cNvPr id="4" name="3 - Θέση περιεχομένου" descr="untitled.bmp"/>
          <p:cNvPicPr>
            <a:picLocks noGrp="1" noChangeAspect="1"/>
          </p:cNvPicPr>
          <p:nvPr>
            <p:ph idx="1"/>
          </p:nvPr>
        </p:nvPicPr>
        <p:blipFill>
          <a:blip r:embed="rId3" cstate="print">
            <a:lum bright="11000"/>
          </a:blip>
          <a:stretch>
            <a:fillRect/>
          </a:stretch>
        </p:blipFill>
        <p:spPr>
          <a:xfrm>
            <a:off x="2000232" y="285728"/>
            <a:ext cx="4750452" cy="6149061"/>
          </a:xfr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Scale>
                                      <p:cBhvr>
                                        <p:cTn id="7"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
                                        </p:tgtEl>
                                        <p:attrNameLst>
                                          <p:attrName>ppt_x</p:attrName>
                                          <p:attrName>ppt_y</p:attrName>
                                        </p:attrNameLst>
                                      </p:cBhvr>
                                    </p:animMotion>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noFill/>
        </p:spPr>
        <p:txBody>
          <a:bodyPr/>
          <a:lstStyle/>
          <a:p>
            <a:r>
              <a:rPr lang="el-GR" dirty="0" smtClean="0"/>
              <a:t>Άδωνις</a:t>
            </a:r>
            <a:endParaRPr lang="el-GR" dirty="0"/>
          </a:p>
        </p:txBody>
      </p:sp>
      <p:sp>
        <p:nvSpPr>
          <p:cNvPr id="3" name="2 - Θέση περιεχομένου"/>
          <p:cNvSpPr>
            <a:spLocks noGrp="1"/>
          </p:cNvSpPr>
          <p:nvPr>
            <p:ph idx="1"/>
          </p:nvPr>
        </p:nvSpPr>
        <p:spPr/>
        <p:txBody>
          <a:bodyPr>
            <a:normAutofit/>
          </a:bodyPr>
          <a:lstStyle/>
          <a:p>
            <a:r>
              <a:rPr lang="el-GR" sz="1800" dirty="0" smtClean="0"/>
              <a:t>Ο Άδωνις μυθολογείται ότι ήταν ένας ωραίος νέος, αγαπημένος της Αφροδίτης. Καρπός της ένωσης Αφροδίτης και Kινύρα , υπήρξε ο Άδωνις, ο οποίος ήταν πολύ όμορφος από τη νηπιακή του ακόμα ηλικία. Η θεά τον έκρυψε μέσα σε μία λάρνακα. Τον πήρε τότε η θεά και τον παρέδωσε στην Περσεφόνη μέσα σε μία λάρνακα. Έτσι, όταν εκείνος μεγάλωσε, αρνήθηκε να τον παραδώσει στην Αφροδίτη. Η τελευταία κατέβηκε στον Κάτω Κόσμο, όπου έμενε η Περσεφόνη μαζί με τον Άδη, για να λυτρώσει τον αγαπημένο της από την κυριαρχία του θανάτου. ο Άδωνις περνούσε τα δύο τρίτα του χρόνου με την Αφροδίτη και το ένα τρίτο με την Περσεφόνη. Τελικά, μετά από χρόνια, ο ωραίος νέος σκοτώθηκε στη διάρκεια ενός κυνηγιού από έναν κάπρο. Η Αφροδίτη θρήνησε πικρά τον αγαπημένο της.. Η Αφροδίτη παρεκάλεσε την Περσεφόνη να αφήνει τον Άδωνη να ανεβαίνει στη γη. Η Περσεφόνη δέχθηκε, και ο Άδωνις ανεβαίνει στη γη και μένει έξι μήνες με την Αφροδίτη, ενώ τους υπόλοιπους έξι μήνες μένει με την Περσεφόνη.</a:t>
            </a:r>
          </a:p>
          <a:p>
            <a:endParaRPr lang="el-GR" sz="18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Τίτλος"/>
          <p:cNvSpPr>
            <a:spLocks noGrp="1"/>
          </p:cNvSpPr>
          <p:nvPr>
            <p:ph type="title"/>
          </p:nvPr>
        </p:nvSpPr>
        <p:spPr/>
        <p:txBody>
          <a:bodyPr/>
          <a:lstStyle/>
          <a:p>
            <a:endParaRPr lang="el-GR" dirty="0"/>
          </a:p>
        </p:txBody>
      </p:sp>
      <p:pic>
        <p:nvPicPr>
          <p:cNvPr id="8" name="7 - Θέση περιεχομένου" descr="images.jpeg"/>
          <p:cNvPicPr>
            <a:picLocks noGrp="1" noChangeAspect="1"/>
          </p:cNvPicPr>
          <p:nvPr>
            <p:ph idx="1"/>
          </p:nvPr>
        </p:nvPicPr>
        <p:blipFill>
          <a:blip r:embed="rId3" cstate="print"/>
          <a:stretch>
            <a:fillRect/>
          </a:stretch>
        </p:blipFill>
        <p:spPr>
          <a:xfrm>
            <a:off x="571472" y="285728"/>
            <a:ext cx="7715304" cy="6158721"/>
          </a:xfr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Μυθικά τέρατα:</a:t>
            </a:r>
            <a:endParaRPr lang="el-GR" dirty="0"/>
          </a:p>
        </p:txBody>
      </p:sp>
      <p:sp>
        <p:nvSpPr>
          <p:cNvPr id="3" name="2 - Θέση περιεχομένου"/>
          <p:cNvSpPr>
            <a:spLocks noGrp="1"/>
          </p:cNvSpPr>
          <p:nvPr>
            <p:ph idx="1"/>
          </p:nvPr>
        </p:nvSpPr>
        <p:spPr/>
        <p:txBody>
          <a:bodyPr/>
          <a:lstStyle/>
          <a:p>
            <a:pPr algn="just"/>
            <a:r>
              <a:rPr lang="el-GR" dirty="0" smtClean="0"/>
              <a:t>Λάμια: </a:t>
            </a:r>
            <a:r>
              <a:rPr lang="el-GR" sz="1800" dirty="0" smtClean="0"/>
              <a:t>Στην ελληνική μυθολογία η Λάμια ήταν βασίλισσα της Λιβύης που έγινε δαίμονας. Παίρνοντας τη μορφή φαντάσματος, άρπαζε παιδιά και τα καταβρόχθιζε. Την αγάπησε ο Δίας και από την ένωση τους γεννήθηκαν πολλά παιδιά τα οποία σκότωσε η Ήρα από τη ζήλια της. Η Λάμια από τη στενοχώρια της μεταμορφώθηκε σε τέρας που σκότωνε παιδιά.</a:t>
            </a:r>
            <a:r>
              <a:rPr lang="el-GR" dirty="0" smtClean="0"/>
              <a:t> </a:t>
            </a:r>
            <a:r>
              <a:rPr lang="el-GR" sz="1800" dirty="0" smtClean="0"/>
              <a:t>Από τη μέση κι επάνω ήταν όμορφη γυναίκα και από τη μέση και κάτω ήταν ερπετό. Η Λάμια, επειδή έχασε τα δικά της παιδιά, ζήλευε τις άλλες μανάδες και κατασπάραζε τα παιδιά τους. Έτσι οι άνθρωποι της απέδιδαν τους αιφνίδιους θανάτους των βρεφών και πίστευαν πως αν την έπιαναν και της άνοιγαν την κοιλιά θα απελευθέρωναν από μέσα της όλα τα παιδιά που είχε καταπιεί. Ο Δίας της χάρισε την ικανότητα να αφαιρεί τα μάτια της και να τα ξαναβάζει στη θέση τους έτσι ώστε να καταφέρει να σωθεί από το μαρτύριο της αϋπνίας που της είχε επιβάλει η Ήρα.</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2"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checkerboard(across)">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2"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pic>
        <p:nvPicPr>
          <p:cNvPr id="4" name="3 - Θέση περιεχομένου" descr="Draper-Lamia.jpg"/>
          <p:cNvPicPr>
            <a:picLocks noGrp="1" noChangeAspect="1"/>
          </p:cNvPicPr>
          <p:nvPr>
            <p:ph idx="1"/>
          </p:nvPr>
        </p:nvPicPr>
        <p:blipFill>
          <a:blip r:embed="rId3" cstate="print"/>
          <a:stretch>
            <a:fillRect/>
          </a:stretch>
        </p:blipFill>
        <p:spPr>
          <a:xfrm>
            <a:off x="2285984" y="214290"/>
            <a:ext cx="4286763" cy="6429396"/>
          </a:xfr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rmAutofit/>
          </a:bodyPr>
          <a:lstStyle/>
          <a:p>
            <a:pPr algn="just"/>
            <a:r>
              <a:rPr lang="el-GR" sz="2000" dirty="0" smtClean="0">
                <a:latin typeface="Arial" pitchFamily="34" charset="0"/>
                <a:cs typeface="Arial" pitchFamily="34" charset="0"/>
              </a:rPr>
              <a:t>Έμπουσα:</a:t>
            </a:r>
            <a:r>
              <a:rPr lang="en-US" sz="2000" dirty="0" smtClean="0">
                <a:latin typeface="Arial" pitchFamily="34" charset="0"/>
                <a:cs typeface="Arial" pitchFamily="34" charset="0"/>
              </a:rPr>
              <a:t> </a:t>
            </a:r>
            <a:r>
              <a:rPr lang="el-GR" sz="2000" dirty="0" smtClean="0">
                <a:latin typeface="Arial" pitchFamily="34" charset="0"/>
                <a:cs typeface="Arial" pitchFamily="34" charset="0"/>
              </a:rPr>
              <a:t>Στην ελληνική μυθολογία η Έμπουσα ήταν ένα φάντασμα που έστελνε η Εκάτη ως προάγγελο δυστυχιών, και με το όνομα του οποίου φόβιζαν οι μητέρες τα άτακτα παιδιά τους στην αρχαία Ελλάδα. Πίστευαν για αυτή ότι μεταμορφωνόταν συχνά: παρουσιαζόταν ως αγελάδα, πτηνό, όμορφη γυναίκα, σκύλος, δέντρο, πέτρα και με πολλές άλλες μορφές. Το πρόσωπο της Έμπουσας έλαμπε σαν πύρινο και είχε είτε ένα μόνο πόδι, είτε ένα χάλκινο και ένα γαϊδουρινό. Επίσης έλεγαν για αυτή ότι τρεφόταν με ανθρώπινες σάρκες.</a:t>
            </a:r>
          </a:p>
          <a:p>
            <a:pPr lvl="0"/>
            <a:r>
              <a:rPr lang="el-GR" sz="2000" dirty="0" smtClean="0">
                <a:latin typeface="Arial" pitchFamily="34" charset="0"/>
                <a:cs typeface="Arial" pitchFamily="34" charset="0"/>
              </a:rPr>
              <a:t>Μορμολύκειο: Είναι η προσωπίδα που παρίστανε το μυθολογικό τέρας, τη Μορμώ, και με την οποία φόβιζαν στην αρχαιότητα τα μικρά παιδιά, κοινά μπαμπούλας, αράπης, δράκος.</a:t>
            </a:r>
          </a:p>
          <a:p>
            <a:endParaRPr lang="el-GR" sz="2000" dirty="0">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1" nodeType="clickEffect">
                                  <p:stCondLst>
                                    <p:cond delay="0"/>
                                  </p:stCondLst>
                                  <p:iterate type="lt">
                                    <p:tmPct val="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1" nodeType="clickEffect">
                                  <p:stCondLst>
                                    <p:cond delay="0"/>
                                  </p:stCondLst>
                                  <p:iterate type="lt">
                                    <p:tmPct val="0"/>
                                  </p:iterate>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TotalTime>
  <Words>1173</Words>
  <Application>Microsoft Office PowerPoint</Application>
  <PresentationFormat>Προβολή στην οθόνη (4:3)</PresentationFormat>
  <Paragraphs>65</Paragraphs>
  <Slides>16</Slides>
  <Notes>16</Notes>
  <HiddenSlides>0</HiddenSlides>
  <MMClips>0</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Θέμα του Office</vt:lpstr>
      <vt:lpstr>¨Από τον  Άδωνι στο Βουρκόλακα μια έρευνα για την νεκρεγερσία¨</vt:lpstr>
      <vt:lpstr>Περιεχόμενα:</vt:lpstr>
      <vt:lpstr>Περσεφόνη</vt:lpstr>
      <vt:lpstr>Διαφάνεια 4</vt:lpstr>
      <vt:lpstr>Άδωνις</vt:lpstr>
      <vt:lpstr>Διαφάνεια 6</vt:lpstr>
      <vt:lpstr>Μυθικά τέρατα:</vt:lpstr>
      <vt:lpstr>Διαφάνεια 8</vt:lpstr>
      <vt:lpstr>Διαφάνεια 9</vt:lpstr>
      <vt:lpstr>Διαφάνεια 10</vt:lpstr>
      <vt:lpstr> Λαογραφία:  Βρικόλακας</vt:lpstr>
      <vt:lpstr>Διαφάνεια 12</vt:lpstr>
      <vt:lpstr>Νεκροζώντανοι</vt:lpstr>
      <vt:lpstr>Διαφάνεια 14</vt:lpstr>
      <vt:lpstr>Βιβλιογραφία</vt:lpstr>
      <vt:lpstr>Διαφάνεια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¨Απ΄τον Άδωνι στο Βουρκόλακα μια έρευνα για την νεκρεγερσία¨</dc:title>
  <dc:creator>user</dc:creator>
  <cp:lastModifiedBy>user</cp:lastModifiedBy>
  <cp:revision>34</cp:revision>
  <dcterms:created xsi:type="dcterms:W3CDTF">2011-11-07T10:37:42Z</dcterms:created>
  <dcterms:modified xsi:type="dcterms:W3CDTF">2012-01-25T09:14:59Z</dcterms:modified>
</cp:coreProperties>
</file>